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27" r:id="rId2"/>
    <p:sldId id="687" r:id="rId3"/>
    <p:sldId id="691" r:id="rId4"/>
    <p:sldId id="692" r:id="rId5"/>
    <p:sldId id="693" r:id="rId6"/>
    <p:sldId id="688" r:id="rId7"/>
    <p:sldId id="709" r:id="rId8"/>
    <p:sldId id="697" r:id="rId9"/>
    <p:sldId id="701" r:id="rId10"/>
    <p:sldId id="710" r:id="rId11"/>
    <p:sldId id="698" r:id="rId12"/>
    <p:sldId id="711" r:id="rId13"/>
    <p:sldId id="695" r:id="rId14"/>
    <p:sldId id="706" r:id="rId15"/>
    <p:sldId id="707" r:id="rId16"/>
    <p:sldId id="708" r:id="rId17"/>
    <p:sldId id="628" r:id="rId18"/>
  </p:sldIdLst>
  <p:sldSz cx="12192000" cy="6858000"/>
  <p:notesSz cx="6769100" cy="9906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ladj Tytułowy pn. Stan przygotowań programów 2021-2027" id="{EF35389A-9F4A-413B-ACFA-2926EB8EF947}">
          <p14:sldIdLst>
            <p14:sldId id="627"/>
          </p14:sldIdLst>
        </p14:section>
        <p14:section name="Program Polska - Rosja 2021-2027 informacje" id="{4A38F5FA-9936-4300-B48D-785873B1C8A9}">
          <p14:sldIdLst>
            <p14:sldId id="687"/>
            <p14:sldId id="691"/>
            <p14:sldId id="692"/>
            <p14:sldId id="693"/>
            <p14:sldId id="688"/>
          </p14:sldIdLst>
        </p14:section>
        <p14:section name="Program Region Morza Bałyckiego 2021 - 2027" id="{5FB219F6-062F-40B2-AB23-355A8AA48B31}">
          <p14:sldIdLst>
            <p14:sldId id="709"/>
            <p14:sldId id="697"/>
          </p14:sldIdLst>
        </p14:section>
        <p14:section name="Program Europa Środkowa 2021 - 2027" id="{D66E44D0-1C17-4661-AC92-5574982E2E9C}">
          <p14:sldIdLst>
            <p14:sldId id="701"/>
            <p14:sldId id="710"/>
          </p14:sldIdLst>
        </p14:section>
        <p14:section name="Program Interreg Europa 2021 -2027" id="{74D09F60-ADDF-4610-8658-FEDDFAFB3CDA}">
          <p14:sldIdLst>
            <p14:sldId id="698"/>
            <p14:sldId id="711"/>
          </p14:sldIdLst>
        </p14:section>
        <p14:section name="Kontakt do programów Interreg 2021 - 2027" id="{05F6034E-1D07-410E-A833-DDD6578FDEBE}">
          <p14:sldIdLst>
            <p14:sldId id="695"/>
          </p14:sldIdLst>
        </p14:section>
        <p14:section name="Fundusze norweskie i EOG" id="{8A5662A0-C0B5-49A8-A623-BB4AF02EEC5A}">
          <p14:sldIdLst>
            <p14:sldId id="706"/>
          </p14:sldIdLst>
        </p14:section>
        <p14:section name="Program Erasmus 2021 - 2027" id="{73C726E2-3F78-43A8-A40B-DFA5C4324126}">
          <p14:sldIdLst>
            <p14:sldId id="707"/>
          </p14:sldIdLst>
        </p14:section>
        <p14:section name="Program LIFE 2021 - 2027" id="{8B4A90F6-A322-4E3A-8D2D-C180BF18DD3B}">
          <p14:sldIdLst>
            <p14:sldId id="708"/>
          </p14:sldIdLst>
        </p14:section>
        <p14:section name="Slajd końcowy - podziękowanie" id="{2CC8A0A3-13EB-4792-9BE4-9E8702956302}">
          <p14:sldIdLst>
            <p14:sldId id="6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zub-Jechna Anna" initials="BA" lastIdx="1" clrIdx="0">
    <p:extLst/>
  </p:cmAuthor>
  <p:cmAuthor id="2" name="UMWP" initials="UMWP" lastIdx="5" clrIdx="1">
    <p:extLst>
      <p:ext uri="{19B8F6BF-5375-455C-9EA6-DF929625EA0E}">
        <p15:presenceInfo xmlns:p15="http://schemas.microsoft.com/office/powerpoint/2012/main" userId="UMWP" providerId="None"/>
      </p:ext>
    </p:extLst>
  </p:cmAuthor>
  <p:cmAuthor id="3" name="Malinowska Ewa" initials="ME" lastIdx="1" clrIdx="2">
    <p:extLst>
      <p:ext uri="{19B8F6BF-5375-455C-9EA6-DF929625EA0E}">
        <p15:presenceInfo xmlns:p15="http://schemas.microsoft.com/office/powerpoint/2012/main" userId="S-1-5-21-352459600-126056257-345019615-21225" providerId="AD"/>
      </p:ext>
    </p:extLst>
  </p:cmAuthor>
  <p:cmAuthor id="4" name="Mikołajczyk Adam" initials="MA" lastIdx="4" clrIdx="3">
    <p:extLst>
      <p:ext uri="{19B8F6BF-5375-455C-9EA6-DF929625EA0E}">
        <p15:presenceInfo xmlns:p15="http://schemas.microsoft.com/office/powerpoint/2012/main" userId="S-1-5-21-352459600-126056257-345019615-11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00"/>
    <a:srgbClr val="FF0000"/>
    <a:srgbClr val="0000FF"/>
    <a:srgbClr val="FFFFCC"/>
    <a:srgbClr val="FFFF99"/>
    <a:srgbClr val="CCFF99"/>
    <a:srgbClr val="CCECFF"/>
    <a:srgbClr val="33CC33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5" autoAdjust="0"/>
    <p:restoredTop sz="92986" autoAdjust="0"/>
  </p:normalViewPr>
  <p:slideViewPr>
    <p:cSldViewPr>
      <p:cViewPr varScale="1">
        <p:scale>
          <a:sx n="58" d="100"/>
          <a:sy n="58" d="100"/>
        </p:scale>
        <p:origin x="67" y="52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4014" cy="495855"/>
          </a:xfrm>
          <a:prstGeom prst="rect">
            <a:avLst/>
          </a:prstGeom>
        </p:spPr>
        <p:txBody>
          <a:bodyPr vert="horz" lIns="91165" tIns="45583" rIns="91165" bIns="4558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33506" y="0"/>
            <a:ext cx="2934014" cy="495855"/>
          </a:xfrm>
          <a:prstGeom prst="rect">
            <a:avLst/>
          </a:prstGeom>
        </p:spPr>
        <p:txBody>
          <a:bodyPr vert="horz" lIns="91165" tIns="45583" rIns="91165" bIns="45583" rtlCol="0"/>
          <a:lstStyle>
            <a:lvl1pPr algn="r">
              <a:defRPr sz="1200"/>
            </a:lvl1pPr>
          </a:lstStyle>
          <a:p>
            <a:fld id="{3BDB0642-BB29-4D4C-830F-D60CFC9DF8A6}" type="datetimeFigureOut">
              <a:rPr lang="pl-PL" smtClean="0"/>
              <a:t>27.01.2021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10146"/>
            <a:ext cx="2934014" cy="495855"/>
          </a:xfrm>
          <a:prstGeom prst="rect">
            <a:avLst/>
          </a:prstGeom>
        </p:spPr>
        <p:txBody>
          <a:bodyPr vert="horz" lIns="91165" tIns="45583" rIns="91165" bIns="4558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33506" y="9410146"/>
            <a:ext cx="2934014" cy="495855"/>
          </a:xfrm>
          <a:prstGeom prst="rect">
            <a:avLst/>
          </a:prstGeom>
        </p:spPr>
        <p:txBody>
          <a:bodyPr vert="horz" lIns="91165" tIns="45583" rIns="91165" bIns="45583" rtlCol="0" anchor="b"/>
          <a:lstStyle>
            <a:lvl1pPr algn="r">
              <a:defRPr sz="1200"/>
            </a:lvl1pPr>
          </a:lstStyle>
          <a:p>
            <a:fld id="{BB5F5453-2BC2-42DB-9444-E28FDFC07C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5999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32578" cy="4958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65" tIns="45583" rIns="91165" bIns="455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4911" y="0"/>
            <a:ext cx="2932578" cy="4958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65" tIns="45583" rIns="91165" bIns="455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2550" y="742950"/>
            <a:ext cx="6604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749" y="4705075"/>
            <a:ext cx="5415603" cy="44579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65" tIns="45583" rIns="91165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08564"/>
            <a:ext cx="2932578" cy="4958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65" tIns="45583" rIns="91165" bIns="4558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4911" y="9408564"/>
            <a:ext cx="2932578" cy="4958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65" tIns="45583" rIns="91165" bIns="455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82550" y="742950"/>
            <a:ext cx="6604000" cy="371475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1017">
              <a:defRPr/>
            </a:pPr>
            <a:fld id="{67F3F16C-C56F-4631-A8B5-6731301A015A}" type="slidenum">
              <a:rPr lang="pl-PL" altLang="pl-PL">
                <a:solidFill>
                  <a:srgbClr val="000000"/>
                </a:solidFill>
              </a:rPr>
              <a:pPr defTabSz="911017">
                <a:defRPr/>
              </a:pPr>
              <a:t>1</a:t>
            </a:fld>
            <a:endParaRPr lang="pl-PL" alt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032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2550" y="742950"/>
            <a:ext cx="6604000" cy="3714750"/>
          </a:xfrm>
          <a:ln/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dirty="0"/>
          </a:p>
        </p:txBody>
      </p:sp>
      <p:sp>
        <p:nvSpPr>
          <p:cNvPr id="25604" name="Symbol zastępczy numeru slajdu 3"/>
          <p:cNvSpPr txBox="1">
            <a:spLocks noGrp="1"/>
          </p:cNvSpPr>
          <p:nvPr/>
        </p:nvSpPr>
        <p:spPr bwMode="auto">
          <a:xfrm>
            <a:off x="3906114" y="9401048"/>
            <a:ext cx="2987029" cy="49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2" tIns="45551" rIns="91102" bIns="45551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1017" eaLnBrk="1" hangingPunct="1">
              <a:defRPr/>
            </a:pPr>
            <a:fld id="{797D3D31-4EC4-48D6-BF5B-995038A9E00A}" type="slidenum">
              <a:rPr lang="pl-PL" altLang="pl-PL" sz="1200">
                <a:solidFill>
                  <a:srgbClr val="000000"/>
                </a:solidFill>
              </a:rPr>
              <a:pPr algn="r" defTabSz="911017" eaLnBrk="1" hangingPunct="1">
                <a:defRPr/>
              </a:pPr>
              <a:t>17</a:t>
            </a:fld>
            <a:endParaRPr lang="pl-PL" alt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532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609600" y="1600205"/>
            <a:ext cx="109728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7381" y="909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outhbaltic.eu/" TargetMode="External"/><Relationship Id="rId3" Type="http://schemas.openxmlformats.org/officeDocument/2006/relationships/hyperlink" Target="http://www.europasrodkowa.gov.pl/" TargetMode="External"/><Relationship Id="rId7" Type="http://schemas.openxmlformats.org/officeDocument/2006/relationships/hyperlink" Target="http://www.interreg-baltic.eu/" TargetMode="External"/><Relationship Id="rId2" Type="http://schemas.openxmlformats.org/officeDocument/2006/relationships/hyperlink" Target="http://www.ewt.gov.pl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interreg-central.eu/" TargetMode="External"/><Relationship Id="rId5" Type="http://schemas.openxmlformats.org/officeDocument/2006/relationships/hyperlink" Target="http://www.interregeurope.eu/" TargetMode="External"/><Relationship Id="rId4" Type="http://schemas.openxmlformats.org/officeDocument/2006/relationships/hyperlink" Target="http://www.programymiedzynarodowe.pomorskie.eu/" TargetMode="External"/><Relationship Id="rId9" Type="http://schemas.openxmlformats.org/officeDocument/2006/relationships/hyperlink" Target="http://www.plru.eu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og.gov.pl/media/97409/Nabory_programy_MF_EOG_NMF_2014-2021_05-01-2021.pdf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se.org.pl/otwiera-sie-nowa-perspektywa-programow-erasmus-i-europejski-korpus-solidarnosci-na-lata-2021-2027/" TargetMode="External"/><Relationship Id="rId2" Type="http://schemas.openxmlformats.org/officeDocument/2006/relationships/hyperlink" Target="https://www.frse.org.pl/wp-content/uploads/2020/12/Komunikat-FRSE-15-OK.pdf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commission/sites/beta-political/files/budget-may2018-new-life-programme_pl.pdf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formacja o miejscu i dacie szkolenia"/>
          <p:cNvSpPr txBox="1">
            <a:spLocks noChangeArrowheads="1"/>
          </p:cNvSpPr>
          <p:nvPr/>
        </p:nvSpPr>
        <p:spPr bwMode="auto">
          <a:xfrm>
            <a:off x="1524001" y="5517232"/>
            <a:ext cx="9143999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  <a:defRPr/>
            </a:pPr>
            <a:r>
              <a:rPr lang="pl-PL" altLang="pl-PL" sz="1800" dirty="0">
                <a:solidFill>
                  <a:prstClr val="white"/>
                </a:solidFill>
                <a:latin typeface="+mn-lt"/>
              </a:rPr>
              <a:t>Seminarium Lokalnego Punktu Informacyjnego w Chojnicach</a:t>
            </a:r>
          </a:p>
          <a:p>
            <a:pPr algn="ctr">
              <a:buNone/>
              <a:defRPr/>
            </a:pPr>
            <a:r>
              <a:rPr lang="pl-PL" altLang="pl-PL" sz="1800" dirty="0">
                <a:solidFill>
                  <a:prstClr val="white"/>
                </a:solidFill>
                <a:latin typeface="+mn-lt"/>
              </a:rPr>
              <a:t>Gdańsk, 25 stycznia 2020 r.</a:t>
            </a:r>
          </a:p>
        </p:txBody>
      </p:sp>
      <p:sp>
        <p:nvSpPr>
          <p:cNvPr id="3" name="Tytuł prezentacji - Stan przygotowań programów 2021-2027"/>
          <p:cNvSpPr txBox="1">
            <a:spLocks/>
          </p:cNvSpPr>
          <p:nvPr/>
        </p:nvSpPr>
        <p:spPr>
          <a:xfrm>
            <a:off x="1919536" y="1844824"/>
            <a:ext cx="8352928" cy="288032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pl-PL" altLang="pl-PL" sz="3200" b="1" kern="0" dirty="0">
                <a:solidFill>
                  <a:schemeClr val="bg1"/>
                </a:solidFill>
                <a:latin typeface="+mn-lt"/>
              </a:rPr>
              <a:t>Stan przygotowań programów międzynarodowych 2021-2027</a:t>
            </a:r>
            <a:r>
              <a:rPr lang="pl-PL" altLang="pl-PL" sz="1800" kern="0" dirty="0">
                <a:solidFill>
                  <a:srgbClr val="FFFFFF"/>
                </a:solidFill>
                <a:latin typeface="+mn-lt"/>
              </a:rPr>
              <a:t/>
            </a:r>
            <a:br>
              <a:rPr lang="pl-PL" altLang="pl-PL" sz="1800" kern="0" dirty="0">
                <a:solidFill>
                  <a:srgbClr val="FFFFFF"/>
                </a:solidFill>
                <a:latin typeface="+mn-lt"/>
              </a:rPr>
            </a:br>
            <a:endParaRPr lang="pl-PL" altLang="pl-PL" sz="2200" i="1" kern="0" dirty="0">
              <a:solidFill>
                <a:srgbClr val="FFFFFF"/>
              </a:solidFill>
              <a:latin typeface="+mn-lt"/>
            </a:endParaRPr>
          </a:p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2200" i="1" kern="0" dirty="0">
                <a:solidFill>
                  <a:srgbClr val="FFFFFF"/>
                </a:solidFill>
                <a:latin typeface="+mn-lt"/>
              </a:rPr>
              <a:t>Referat Programów Międzynarodowych </a:t>
            </a:r>
          </a:p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2200" i="1" kern="0" dirty="0">
                <a:solidFill>
                  <a:srgbClr val="FFFFFF"/>
                </a:solidFill>
                <a:latin typeface="+mn-lt"/>
              </a:rPr>
              <a:t>Departament Rozwoju Regionalnego i Przestrzennego UMWP</a:t>
            </a:r>
          </a:p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2200" i="1" kern="0" dirty="0">
                <a:solidFill>
                  <a:srgbClr val="FFFFFF"/>
                </a:solidFill>
                <a:latin typeface="+mn-lt"/>
              </a:rPr>
              <a:t/>
            </a:r>
            <a:br>
              <a:rPr lang="pl-PL" altLang="pl-PL" sz="2200" i="1" kern="0" dirty="0">
                <a:solidFill>
                  <a:srgbClr val="FFFFFF"/>
                </a:solidFill>
                <a:latin typeface="+mn-lt"/>
              </a:rPr>
            </a:br>
            <a:endParaRPr lang="pl-PL" altLang="pl-PL" sz="3000" kern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84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ALENDARIUM"/>
          <p:cNvSpPr txBox="1">
            <a:spLocks/>
          </p:cNvSpPr>
          <p:nvPr/>
        </p:nvSpPr>
        <p:spPr>
          <a:xfrm>
            <a:off x="262136" y="1700808"/>
            <a:ext cx="11548864" cy="489654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Kalendarium prac INTERREG Europa Środkowa 2021-2027</a:t>
            </a:r>
          </a:p>
          <a:p>
            <a:pPr marL="0" indent="0">
              <a:buFontTx/>
              <a:buNone/>
            </a:pPr>
            <a:endParaRPr lang="pl-PL" b="1" kern="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kern="0" dirty="0" smtClean="0"/>
              <a:t>Styczeń 2021 – akceptacja projektu programu przez Grupę Roboczą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kern="0" dirty="0" smtClean="0"/>
              <a:t>Luty 2021 – przekazanie programu do zatwierdzenia przez państwa członkowskie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kern="0" dirty="0" smtClean="0"/>
              <a:t>Koniec I kwartału 2021 – wysłanie programu do KE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kern="0" dirty="0" smtClean="0"/>
              <a:t>Połowa 2021 – warunkowe otwarcie pierwszego naboru projektów</a:t>
            </a:r>
          </a:p>
          <a:p>
            <a:endParaRPr lang="pl-PL" kern="0" dirty="0"/>
          </a:p>
        </p:txBody>
      </p:sp>
      <p:sp>
        <p:nvSpPr>
          <p:cNvPr id="4" name="IEŚ 2021-2027"/>
          <p:cNvSpPr txBox="1">
            <a:spLocks/>
          </p:cNvSpPr>
          <p:nvPr/>
        </p:nvSpPr>
        <p:spPr>
          <a:xfrm>
            <a:off x="4295800" y="260648"/>
            <a:ext cx="7509520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400" b="1" kern="0" dirty="0" smtClean="0">
                <a:solidFill>
                  <a:schemeClr val="bg1"/>
                </a:solidFill>
              </a:rPr>
              <a:t>Interreg Europa Środkowa 2021-2027 (2)</a:t>
            </a:r>
            <a:endParaRPr lang="pl-PL" sz="2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33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a 20"/>
          <p:cNvGrpSpPr/>
          <p:nvPr/>
        </p:nvGrpSpPr>
        <p:grpSpPr>
          <a:xfrm>
            <a:off x="266638" y="4908762"/>
            <a:ext cx="11925362" cy="1728192"/>
            <a:chOff x="266638" y="4908762"/>
            <a:chExt cx="11925362" cy="1728192"/>
          </a:xfrm>
        </p:grpSpPr>
        <p:sp>
          <p:nvSpPr>
            <p:cNvPr id="19" name="TŁO 20%"/>
            <p:cNvSpPr/>
            <p:nvPr/>
          </p:nvSpPr>
          <p:spPr>
            <a:xfrm>
              <a:off x="266638" y="4908762"/>
              <a:ext cx="11925362" cy="172819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20%"/>
            <p:cNvSpPr txBox="1"/>
            <p:nvPr/>
          </p:nvSpPr>
          <p:spPr>
            <a:xfrm>
              <a:off x="352351" y="5203538"/>
              <a:ext cx="615553" cy="97780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2800" b="1" dirty="0" smtClean="0"/>
                <a:t>20%</a:t>
              </a:r>
              <a:endParaRPr lang="pl-PL" sz="2800" b="1" dirty="0"/>
            </a:p>
          </p:txBody>
        </p:sp>
        <p:sp>
          <p:nvSpPr>
            <p:cNvPr id="16" name="CP4 20"/>
            <p:cNvSpPr/>
            <p:nvPr/>
          </p:nvSpPr>
          <p:spPr>
            <a:xfrm>
              <a:off x="9241312" y="5085184"/>
              <a:ext cx="2771638" cy="144410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CP 4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Bardziej prospołeczna Europa</a:t>
              </a:r>
            </a:p>
            <a:p>
              <a:pPr algn="ctr"/>
              <a:r>
                <a:rPr lang="pl-PL" sz="1400" b="1" dirty="0">
                  <a:solidFill>
                    <a:srgbClr val="FF0000"/>
                  </a:solidFill>
                </a:rPr>
                <a:t>w</a:t>
              </a:r>
              <a:r>
                <a:rPr lang="pl-PL" sz="1400" b="1" dirty="0" smtClean="0">
                  <a:solidFill>
                    <a:srgbClr val="FF0000"/>
                  </a:solidFill>
                </a:rPr>
                <a:t>ybrane cele szczegółowe</a:t>
              </a:r>
              <a:endParaRPr lang="pl-PL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CP3 20"/>
            <p:cNvSpPr/>
            <p:nvPr/>
          </p:nvSpPr>
          <p:spPr>
            <a:xfrm>
              <a:off x="6381228" y="5085184"/>
              <a:ext cx="2672036" cy="144410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CP 3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Lepiej połączona Europa</a:t>
              </a:r>
            </a:p>
            <a:p>
              <a:pPr algn="ctr"/>
              <a:r>
                <a:rPr lang="pl-PL" sz="1400" b="1" dirty="0">
                  <a:solidFill>
                    <a:srgbClr val="FF0000"/>
                  </a:solidFill>
                </a:rPr>
                <a:t>Wybrane cele </a:t>
              </a:r>
              <a:r>
                <a:rPr lang="pl-PL" sz="1400" b="1" dirty="0" smtClean="0">
                  <a:solidFill>
                    <a:srgbClr val="FF0000"/>
                  </a:solidFill>
                </a:rPr>
                <a:t>szczegółowe</a:t>
              </a:r>
              <a:endParaRPr lang="pl-PL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CP5 20"/>
            <p:cNvSpPr/>
            <p:nvPr/>
          </p:nvSpPr>
          <p:spPr>
            <a:xfrm>
              <a:off x="3830315" y="5085184"/>
              <a:ext cx="2219920" cy="144410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CP 5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Europa bliższa obywatelom</a:t>
              </a:r>
              <a:endParaRPr lang="pl-P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a 80"/>
          <p:cNvGrpSpPr/>
          <p:nvPr/>
        </p:nvGrpSpPr>
        <p:grpSpPr>
          <a:xfrm>
            <a:off x="266638" y="3068960"/>
            <a:ext cx="11925362" cy="1728192"/>
            <a:chOff x="266638" y="3068960"/>
            <a:chExt cx="11925362" cy="1728192"/>
          </a:xfrm>
        </p:grpSpPr>
        <p:sp>
          <p:nvSpPr>
            <p:cNvPr id="17" name="TŁO 80%"/>
            <p:cNvSpPr/>
            <p:nvPr/>
          </p:nvSpPr>
          <p:spPr>
            <a:xfrm>
              <a:off x="266638" y="3068960"/>
              <a:ext cx="11925362" cy="172819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80%"/>
            <p:cNvSpPr txBox="1"/>
            <p:nvPr/>
          </p:nvSpPr>
          <p:spPr>
            <a:xfrm>
              <a:off x="329134" y="3386254"/>
              <a:ext cx="615553" cy="97780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2800" b="1" dirty="0" smtClean="0"/>
                <a:t>80%</a:t>
              </a:r>
              <a:endParaRPr lang="pl-PL" sz="2800" b="1" dirty="0"/>
            </a:p>
          </p:txBody>
        </p:sp>
        <p:grpSp>
          <p:nvGrpSpPr>
            <p:cNvPr id="22" name="Grupa 21"/>
            <p:cNvGrpSpPr/>
            <p:nvPr/>
          </p:nvGrpSpPr>
          <p:grpSpPr>
            <a:xfrm>
              <a:off x="967904" y="3196339"/>
              <a:ext cx="11045046" cy="1444104"/>
              <a:chOff x="967904" y="3196339"/>
              <a:chExt cx="11045046" cy="1444104"/>
            </a:xfrm>
          </p:grpSpPr>
          <p:sp>
            <p:nvSpPr>
              <p:cNvPr id="13" name="CP4 80"/>
              <p:cNvSpPr/>
              <p:nvPr/>
            </p:nvSpPr>
            <p:spPr>
              <a:xfrm>
                <a:off x="9241312" y="3196339"/>
                <a:ext cx="2771638" cy="1444104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>
                    <a:solidFill>
                      <a:schemeClr val="tx1"/>
                    </a:solidFill>
                  </a:rPr>
                  <a:t>CP 4</a:t>
                </a:r>
              </a:p>
              <a:p>
                <a:pPr algn="ctr"/>
                <a:r>
                  <a:rPr lang="pl-PL" dirty="0" smtClean="0">
                    <a:solidFill>
                      <a:schemeClr val="tx1"/>
                    </a:solidFill>
                  </a:rPr>
                  <a:t>Bardziej prospołeczna Europa</a:t>
                </a:r>
              </a:p>
              <a:p>
                <a:pPr algn="ctr"/>
                <a:r>
                  <a:rPr lang="pl-PL" sz="1400" b="1" dirty="0">
                    <a:solidFill>
                      <a:srgbClr val="FF0000"/>
                    </a:solidFill>
                  </a:rPr>
                  <a:t>w</a:t>
                </a:r>
                <a:r>
                  <a:rPr lang="pl-PL" sz="1400" b="1" dirty="0" smtClean="0">
                    <a:solidFill>
                      <a:srgbClr val="FF0000"/>
                    </a:solidFill>
                  </a:rPr>
                  <a:t>ybrane cele szczegółowe</a:t>
                </a:r>
                <a:endParaRPr lang="pl-PL" sz="1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CP3 80"/>
              <p:cNvSpPr/>
              <p:nvPr/>
            </p:nvSpPr>
            <p:spPr>
              <a:xfrm>
                <a:off x="6365700" y="3196339"/>
                <a:ext cx="2672036" cy="1444104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>
                    <a:solidFill>
                      <a:schemeClr val="tx1"/>
                    </a:solidFill>
                  </a:rPr>
                  <a:t>CP 3</a:t>
                </a:r>
              </a:p>
              <a:p>
                <a:pPr algn="ctr"/>
                <a:r>
                  <a:rPr lang="pl-PL" dirty="0" smtClean="0">
                    <a:solidFill>
                      <a:schemeClr val="tx1"/>
                    </a:solidFill>
                  </a:rPr>
                  <a:t>Lepiej połączona Europa</a:t>
                </a:r>
              </a:p>
              <a:p>
                <a:pPr algn="ctr"/>
                <a:r>
                  <a:rPr lang="pl-PL" sz="1400" b="1" dirty="0">
                    <a:solidFill>
                      <a:srgbClr val="FF0000"/>
                    </a:solidFill>
                  </a:rPr>
                  <a:t>Wybrane cele </a:t>
                </a:r>
                <a:r>
                  <a:rPr lang="pl-PL" sz="1400" b="1" dirty="0" smtClean="0">
                    <a:solidFill>
                      <a:srgbClr val="FF0000"/>
                    </a:solidFill>
                  </a:rPr>
                  <a:t>szczegółowe</a:t>
                </a:r>
                <a:endParaRPr lang="pl-PL" sz="1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CP2 80"/>
              <p:cNvSpPr/>
              <p:nvPr/>
            </p:nvSpPr>
            <p:spPr>
              <a:xfrm>
                <a:off x="3518817" y="3196339"/>
                <a:ext cx="2515890" cy="1444104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>
                    <a:solidFill>
                      <a:schemeClr val="tx1"/>
                    </a:solidFill>
                  </a:rPr>
                  <a:t>CP 2</a:t>
                </a:r>
              </a:p>
              <a:p>
                <a:pPr algn="ctr"/>
                <a:r>
                  <a:rPr lang="pl-PL" dirty="0" smtClean="0">
                    <a:solidFill>
                      <a:schemeClr val="tx1"/>
                    </a:solidFill>
                  </a:rPr>
                  <a:t>Bardziej ekologiczna i niskoemisyjna Europa</a:t>
                </a:r>
                <a:endParaRPr lang="pl-PL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CP1 80"/>
              <p:cNvSpPr/>
              <p:nvPr/>
            </p:nvSpPr>
            <p:spPr>
              <a:xfrm>
                <a:off x="967904" y="3196339"/>
                <a:ext cx="2219920" cy="1444104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dirty="0" smtClean="0">
                    <a:solidFill>
                      <a:schemeClr val="tx1"/>
                    </a:solidFill>
                  </a:rPr>
                  <a:t>CP 1</a:t>
                </a:r>
              </a:p>
              <a:p>
                <a:pPr algn="ctr"/>
                <a:r>
                  <a:rPr lang="pl-PL" dirty="0" smtClean="0">
                    <a:solidFill>
                      <a:schemeClr val="tx1"/>
                    </a:solidFill>
                  </a:rPr>
                  <a:t>Inteligentniejsza Europa</a:t>
                </a:r>
                <a:endParaRPr lang="pl-PL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PRIORYTET I CEL SZCZEGÓŁOWY"/>
          <p:cNvSpPr txBox="1"/>
          <p:nvPr/>
        </p:nvSpPr>
        <p:spPr>
          <a:xfrm>
            <a:off x="1558121" y="1700808"/>
            <a:ext cx="9084538" cy="12388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115"/>
              </a:spcBef>
            </a:pPr>
            <a:r>
              <a:rPr lang="pl-PL" b="1" dirty="0" smtClean="0"/>
              <a:t>Priorytet</a:t>
            </a:r>
          </a:p>
          <a:p>
            <a:pPr algn="ctr">
              <a:spcBef>
                <a:spcPts val="115"/>
              </a:spcBef>
            </a:pPr>
            <a:r>
              <a:rPr lang="pl-PL" dirty="0" smtClean="0"/>
              <a:t>Wzmacnianie potencjału instytucjonalnego dla skutecznej polityki rozwoju regionalnego</a:t>
            </a:r>
          </a:p>
          <a:p>
            <a:pPr algn="ctr">
              <a:spcBef>
                <a:spcPts val="115"/>
              </a:spcBef>
            </a:pPr>
            <a:r>
              <a:rPr lang="pl-PL" b="1" dirty="0" smtClean="0"/>
              <a:t>Cel szczegółowy</a:t>
            </a:r>
          </a:p>
          <a:p>
            <a:pPr algn="ctr">
              <a:spcBef>
                <a:spcPts val="115"/>
              </a:spcBef>
            </a:pPr>
            <a:r>
              <a:rPr lang="pl-PL" dirty="0" smtClean="0"/>
              <a:t>Lepsze zarządzanie – potencjał instytucjonalny</a:t>
            </a:r>
            <a:endParaRPr lang="pl-PL" dirty="0"/>
          </a:p>
        </p:txBody>
      </p:sp>
      <p:sp>
        <p:nvSpPr>
          <p:cNvPr id="9" name="IEŚ Zakres tematyczny"/>
          <p:cNvSpPr/>
          <p:nvPr/>
        </p:nvSpPr>
        <p:spPr>
          <a:xfrm>
            <a:off x="266638" y="1083540"/>
            <a:ext cx="11667504" cy="6172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INTERREG EUROPA 2021-2027</a:t>
            </a:r>
          </a:p>
        </p:txBody>
      </p:sp>
      <p:sp>
        <p:nvSpPr>
          <p:cNvPr id="4" name="IE 2021-2027"/>
          <p:cNvSpPr txBox="1">
            <a:spLocks/>
          </p:cNvSpPr>
          <p:nvPr/>
        </p:nvSpPr>
        <p:spPr>
          <a:xfrm>
            <a:off x="4295800" y="260648"/>
            <a:ext cx="7509520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400" b="1" kern="0" dirty="0" smtClean="0">
                <a:solidFill>
                  <a:schemeClr val="bg1"/>
                </a:solidFill>
              </a:rPr>
              <a:t>Interreg Europa 2021-2027 (1)</a:t>
            </a:r>
            <a:endParaRPr lang="pl-PL" sz="2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06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ALENDARIUM"/>
          <p:cNvSpPr txBox="1">
            <a:spLocks/>
          </p:cNvSpPr>
          <p:nvPr/>
        </p:nvSpPr>
        <p:spPr>
          <a:xfrm>
            <a:off x="335360" y="1484784"/>
            <a:ext cx="11548864" cy="489654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l-PL" sz="28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Kalendarium prac INTERREG Europa 2021-2027</a:t>
            </a:r>
          </a:p>
          <a:p>
            <a:pPr marL="0" indent="0">
              <a:buFontTx/>
              <a:buNone/>
            </a:pPr>
            <a:endParaRPr lang="pl-PL" b="1" kern="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kern="0" dirty="0" smtClean="0"/>
              <a:t>16-17 grudnia 2020 – uzgodnienie projektu programu przez Komitet Programujący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kern="0" dirty="0" smtClean="0"/>
              <a:t>Marzec/czerwiec 2021– konsultacje publiczne projektu programu i konsultacje środowiskowe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kern="0" dirty="0" smtClean="0"/>
              <a:t>Styczeń 2022 – zatwierdzenie programu przez KE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kern="0" dirty="0" smtClean="0"/>
              <a:t>Marzec 2022 – pierwsze posiedzenie Komitetu Monitorującego</a:t>
            </a:r>
          </a:p>
          <a:p>
            <a:endParaRPr lang="pl-PL" kern="0" dirty="0"/>
          </a:p>
        </p:txBody>
      </p:sp>
      <p:sp>
        <p:nvSpPr>
          <p:cNvPr id="5" name="IE 2021-2027"/>
          <p:cNvSpPr txBox="1">
            <a:spLocks/>
          </p:cNvSpPr>
          <p:nvPr/>
        </p:nvSpPr>
        <p:spPr>
          <a:xfrm>
            <a:off x="4295800" y="260648"/>
            <a:ext cx="7509520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400" b="1" kern="0" dirty="0" smtClean="0">
                <a:solidFill>
                  <a:schemeClr val="bg1"/>
                </a:solidFill>
              </a:rPr>
              <a:t>Interreg Europa 2021-2027 (2)</a:t>
            </a:r>
            <a:endParaRPr lang="pl-PL" sz="2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0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KRAJOWE"/>
          <p:cNvGrpSpPr/>
          <p:nvPr/>
        </p:nvGrpSpPr>
        <p:grpSpPr>
          <a:xfrm>
            <a:off x="551384" y="4517556"/>
            <a:ext cx="10972392" cy="2064945"/>
            <a:chOff x="551384" y="4517556"/>
            <a:chExt cx="10972392" cy="2064945"/>
          </a:xfrm>
        </p:grpSpPr>
        <p:sp>
          <p:nvSpPr>
            <p:cNvPr id="14" name="TŁO STRON"/>
            <p:cNvSpPr/>
            <p:nvPr/>
          </p:nvSpPr>
          <p:spPr>
            <a:xfrm>
              <a:off x="551384" y="4517556"/>
              <a:ext cx="10972392" cy="206494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6" name="STRONY KRAJOWE I REGIONALNE"/>
            <p:cNvSpPr txBox="1"/>
            <p:nvPr/>
          </p:nvSpPr>
          <p:spPr>
            <a:xfrm>
              <a:off x="5015880" y="6000330"/>
              <a:ext cx="65078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800" b="1" dirty="0" smtClean="0">
                  <a:solidFill>
                    <a:schemeClr val="bg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STRONY KRAJOWE I REGIONALNE</a:t>
              </a:r>
              <a:endParaRPr lang="pl-PL" sz="28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PROGRAMY"/>
          <p:cNvGrpSpPr/>
          <p:nvPr/>
        </p:nvGrpSpPr>
        <p:grpSpPr>
          <a:xfrm>
            <a:off x="551384" y="1244011"/>
            <a:ext cx="10972392" cy="3168352"/>
            <a:chOff x="551384" y="1244011"/>
            <a:chExt cx="10972392" cy="3168352"/>
          </a:xfrm>
        </p:grpSpPr>
        <p:sp>
          <p:nvSpPr>
            <p:cNvPr id="13" name="TŁO STRON"/>
            <p:cNvSpPr/>
            <p:nvPr/>
          </p:nvSpPr>
          <p:spPr>
            <a:xfrm>
              <a:off x="551384" y="1244011"/>
              <a:ext cx="10972392" cy="316835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5" name="STRONY KRAJOWE"/>
            <p:cNvSpPr txBox="1"/>
            <p:nvPr/>
          </p:nvSpPr>
          <p:spPr>
            <a:xfrm>
              <a:off x="6915264" y="3847932"/>
              <a:ext cx="46085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800" b="1" dirty="0" smtClean="0">
                  <a:solidFill>
                    <a:schemeClr val="bg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STRONY PROGRAMÓW</a:t>
              </a:r>
              <a:endParaRPr lang="pl-PL" sz="28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" name="EWT GOV" descr="Link do strony rządowej EWT GOV" title="Link zewnętrzny"/>
          <p:cNvSpPr txBox="1">
            <a:spLocks/>
          </p:cNvSpPr>
          <p:nvPr/>
        </p:nvSpPr>
        <p:spPr>
          <a:xfrm>
            <a:off x="-3353812" y="5702068"/>
            <a:ext cx="109728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sz="2800" dirty="0">
                <a:solidFill>
                  <a:schemeClr val="tx1"/>
                </a:solidFill>
                <a:hlinkClick r:id="rId2"/>
              </a:rPr>
              <a:t>www.ewt.gov.pl</a:t>
            </a:r>
            <a:r>
              <a:rPr lang="pl-PL" sz="2800" kern="0" dirty="0" smtClean="0">
                <a:solidFill>
                  <a:schemeClr val="tx1"/>
                </a:solidFill>
              </a:rPr>
              <a:t/>
            </a:r>
            <a:br>
              <a:rPr lang="pl-PL" sz="2800" kern="0" dirty="0" smtClean="0">
                <a:solidFill>
                  <a:schemeClr val="tx1"/>
                </a:solidFill>
              </a:rPr>
            </a:br>
            <a:endParaRPr lang="pl-PL" sz="2800" kern="0" dirty="0">
              <a:solidFill>
                <a:schemeClr val="tx1"/>
              </a:solidFill>
            </a:endParaRPr>
          </a:p>
        </p:txBody>
      </p:sp>
      <p:sp>
        <p:nvSpPr>
          <p:cNvPr id="10" name="EŚ GOV" descr="Link do strony Krajowego Punktu Kontakowego" title="Link zewnętrzny"/>
          <p:cNvSpPr txBox="1">
            <a:spLocks/>
          </p:cNvSpPr>
          <p:nvPr/>
        </p:nvSpPr>
        <p:spPr>
          <a:xfrm>
            <a:off x="844422" y="5221299"/>
            <a:ext cx="109728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pl-PL" sz="2800" dirty="0" smtClean="0">
                <a:solidFill>
                  <a:schemeClr val="tx1"/>
                </a:solidFill>
                <a:hlinkClick r:id="rId3"/>
              </a:rPr>
              <a:t>www.europasrodkowa.gov.pl</a:t>
            </a:r>
            <a:endParaRPr lang="pl-PL" sz="2800" kern="0" dirty="0">
              <a:solidFill>
                <a:schemeClr val="tx1"/>
              </a:solidFill>
            </a:endParaRPr>
          </a:p>
        </p:txBody>
      </p:sp>
      <p:sp>
        <p:nvSpPr>
          <p:cNvPr id="9" name="EWT POMORSKIE" descr="Link do strony regionalnej programów międzynarodowych w Pomorskiem" title="Link zewnętrzny"/>
          <p:cNvSpPr txBox="1">
            <a:spLocks/>
          </p:cNvSpPr>
          <p:nvPr/>
        </p:nvSpPr>
        <p:spPr>
          <a:xfrm>
            <a:off x="829140" y="4740530"/>
            <a:ext cx="109728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pl-PL" sz="2800" dirty="0">
                <a:solidFill>
                  <a:schemeClr val="tx1"/>
                </a:solidFill>
                <a:hlinkClick r:id="rId4"/>
              </a:rPr>
              <a:t>www.programymiedzynarodowe.pomorskie.eu</a:t>
            </a:r>
            <a:r>
              <a:rPr lang="pl-PL" sz="2800" kern="0" dirty="0" smtClean="0">
                <a:solidFill>
                  <a:schemeClr val="tx1"/>
                </a:solidFill>
              </a:rPr>
              <a:t/>
            </a:r>
            <a:br>
              <a:rPr lang="pl-PL" sz="2800" kern="0" dirty="0" smtClean="0">
                <a:solidFill>
                  <a:schemeClr val="tx1"/>
                </a:solidFill>
              </a:rPr>
            </a:br>
            <a:endParaRPr lang="pl-PL" sz="2800" kern="0" dirty="0">
              <a:solidFill>
                <a:schemeClr val="tx1"/>
              </a:solidFill>
            </a:endParaRPr>
          </a:p>
        </p:txBody>
      </p:sp>
      <p:sp>
        <p:nvSpPr>
          <p:cNvPr id="12" name="IE" descr="Link do programu Interreg Europa" title="Link zewnętrzny"/>
          <p:cNvSpPr txBox="1">
            <a:spLocks/>
          </p:cNvSpPr>
          <p:nvPr/>
        </p:nvSpPr>
        <p:spPr>
          <a:xfrm>
            <a:off x="810816" y="3564226"/>
            <a:ext cx="109728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pl-PL" sz="2800" dirty="0">
                <a:solidFill>
                  <a:schemeClr val="tx1"/>
                </a:solidFill>
                <a:hlinkClick r:id="rId5"/>
              </a:rPr>
              <a:t>www.interregeurope.eu</a:t>
            </a:r>
            <a:r>
              <a:rPr lang="pl-PL" sz="2800" kern="0" dirty="0" smtClean="0">
                <a:solidFill>
                  <a:schemeClr val="tx1"/>
                </a:solidFill>
              </a:rPr>
              <a:t/>
            </a:r>
            <a:br>
              <a:rPr lang="pl-PL" sz="2800" kern="0" dirty="0" smtClean="0">
                <a:solidFill>
                  <a:schemeClr val="tx1"/>
                </a:solidFill>
              </a:rPr>
            </a:br>
            <a:endParaRPr lang="pl-PL" sz="2800" kern="0" dirty="0">
              <a:solidFill>
                <a:schemeClr val="tx1"/>
              </a:solidFill>
            </a:endParaRPr>
          </a:p>
        </p:txBody>
      </p:sp>
      <p:sp>
        <p:nvSpPr>
          <p:cNvPr id="7" name="ICE" descr="Link do programu Interreg Europa Środkowa" title="Link zewnętrzny"/>
          <p:cNvSpPr txBox="1">
            <a:spLocks/>
          </p:cNvSpPr>
          <p:nvPr/>
        </p:nvSpPr>
        <p:spPr>
          <a:xfrm>
            <a:off x="832520" y="3040103"/>
            <a:ext cx="109728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pl-PL" sz="2800" dirty="0">
                <a:solidFill>
                  <a:schemeClr val="tx1"/>
                </a:solidFill>
                <a:hlinkClick r:id="rId6"/>
              </a:rPr>
              <a:t>www.interreg-central.eu</a:t>
            </a:r>
            <a:r>
              <a:rPr lang="pl-PL" sz="2800" kern="0" dirty="0" smtClean="0">
                <a:solidFill>
                  <a:schemeClr val="tx1"/>
                </a:solidFill>
              </a:rPr>
              <a:t/>
            </a:r>
            <a:br>
              <a:rPr lang="pl-PL" sz="2800" kern="0" dirty="0" smtClean="0">
                <a:solidFill>
                  <a:schemeClr val="tx1"/>
                </a:solidFill>
              </a:rPr>
            </a:br>
            <a:endParaRPr lang="pl-PL" sz="2800" kern="0" dirty="0">
              <a:solidFill>
                <a:schemeClr val="tx1"/>
              </a:solidFill>
            </a:endParaRPr>
          </a:p>
        </p:txBody>
      </p:sp>
      <p:sp>
        <p:nvSpPr>
          <p:cNvPr id="6" name="IBSR" descr="Link do programu Interreg Region Morza Bałtyckiego" title="Link zewnętrzny"/>
          <p:cNvSpPr txBox="1">
            <a:spLocks/>
          </p:cNvSpPr>
          <p:nvPr/>
        </p:nvSpPr>
        <p:spPr>
          <a:xfrm>
            <a:off x="832656" y="2515979"/>
            <a:ext cx="109728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pl-PL" sz="2800" dirty="0">
                <a:solidFill>
                  <a:schemeClr val="tx1"/>
                </a:solidFill>
                <a:hlinkClick r:id="rId7"/>
              </a:rPr>
              <a:t>www.interreg-baltic.eu</a:t>
            </a:r>
            <a:r>
              <a:rPr lang="pl-PL" sz="2800" kern="0" dirty="0" smtClean="0">
                <a:solidFill>
                  <a:schemeClr val="tx1"/>
                </a:solidFill>
              </a:rPr>
              <a:t/>
            </a:r>
            <a:br>
              <a:rPr lang="pl-PL" sz="2800" kern="0" dirty="0" smtClean="0">
                <a:solidFill>
                  <a:schemeClr val="tx1"/>
                </a:solidFill>
              </a:rPr>
            </a:br>
            <a:endParaRPr lang="pl-PL" sz="2800" kern="0" dirty="0">
              <a:solidFill>
                <a:schemeClr val="tx1"/>
              </a:solidFill>
            </a:endParaRPr>
          </a:p>
        </p:txBody>
      </p:sp>
      <p:sp>
        <p:nvSpPr>
          <p:cNvPr id="4" name="ISBP" descr="Link do programu Interreg Południowy Bałtyk" title="Link zewnętrzny"/>
          <p:cNvSpPr txBox="1">
            <a:spLocks/>
          </p:cNvSpPr>
          <p:nvPr/>
        </p:nvSpPr>
        <p:spPr>
          <a:xfrm>
            <a:off x="854496" y="2001384"/>
            <a:ext cx="10972800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pl-PL" sz="2800" dirty="0">
                <a:solidFill>
                  <a:schemeClr val="tx1"/>
                </a:solidFill>
                <a:hlinkClick r:id="rId8"/>
              </a:rPr>
              <a:t>www.southbaltic.eu</a:t>
            </a:r>
            <a:r>
              <a:rPr lang="pl-PL" sz="2800" kern="0" dirty="0" smtClean="0">
                <a:solidFill>
                  <a:schemeClr val="tx1"/>
                </a:solidFill>
              </a:rPr>
              <a:t/>
            </a:r>
            <a:br>
              <a:rPr lang="pl-PL" sz="2800" kern="0" dirty="0" smtClean="0">
                <a:solidFill>
                  <a:schemeClr val="tx1"/>
                </a:solidFill>
              </a:rPr>
            </a:br>
            <a:endParaRPr lang="pl-PL" sz="2800" kern="0" dirty="0">
              <a:solidFill>
                <a:schemeClr val="tx1"/>
              </a:solidFill>
            </a:endParaRPr>
          </a:p>
        </p:txBody>
      </p:sp>
      <p:sp>
        <p:nvSpPr>
          <p:cNvPr id="2" name="PL-RU" descr="Link do programu Interreg Polska-Rosja" title="Link zewnętrzny"/>
          <p:cNvSpPr>
            <a:spLocks noGrp="1"/>
          </p:cNvSpPr>
          <p:nvPr>
            <p:ph type="title"/>
          </p:nvPr>
        </p:nvSpPr>
        <p:spPr>
          <a:xfrm>
            <a:off x="876336" y="1480676"/>
            <a:ext cx="10972800" cy="648072"/>
          </a:xfrm>
        </p:spPr>
        <p:txBody>
          <a:bodyPr/>
          <a:lstStyle/>
          <a:p>
            <a:pPr algn="l"/>
            <a:r>
              <a:rPr lang="pl-PL" sz="2800" dirty="0" smtClean="0">
                <a:solidFill>
                  <a:schemeClr val="tx1"/>
                </a:solidFill>
                <a:hlinkClick r:id="rId9"/>
              </a:rPr>
              <a:t>www.plru.eu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5" name="STRONY PROGRAMÓW 2021-2027"/>
          <p:cNvSpPr txBox="1">
            <a:spLocks/>
          </p:cNvSpPr>
          <p:nvPr/>
        </p:nvSpPr>
        <p:spPr>
          <a:xfrm>
            <a:off x="4295800" y="260648"/>
            <a:ext cx="7509520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400" b="1" kern="0" dirty="0" smtClean="0">
                <a:solidFill>
                  <a:schemeClr val="bg1"/>
                </a:solidFill>
              </a:rPr>
              <a:t>Strony programów Interreg</a:t>
            </a:r>
            <a:endParaRPr lang="pl-PL" sz="2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85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- źródło informacji _norweskie fundusze i EOG" descr="Link przekierowuję na stronę ingternetową Funduszy Norweskich i EOG w Polsce" title="Link zewnętrzny"/>
          <p:cNvSpPr/>
          <p:nvPr/>
        </p:nvSpPr>
        <p:spPr>
          <a:xfrm>
            <a:off x="2135560" y="2967340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/>
              <a:t>Źródło informacji:</a:t>
            </a:r>
          </a:p>
          <a:p>
            <a:endParaRPr lang="pl-PL" sz="2800" dirty="0"/>
          </a:p>
          <a:p>
            <a:r>
              <a:rPr lang="pl-PL" sz="2800" dirty="0">
                <a:hlinkClick r:id="rId2"/>
              </a:rPr>
              <a:t>https://</a:t>
            </a:r>
            <a:r>
              <a:rPr lang="pl-PL" sz="2800" dirty="0" smtClean="0">
                <a:hlinkClick r:id="rId2"/>
              </a:rPr>
              <a:t>www.eog.gov.pl/media/97409/Nabory_programy_MF_EOG_NMF_2014-2021_05-01-2021.pdf</a:t>
            </a:r>
            <a:r>
              <a:rPr lang="pl-PL" sz="2800" dirty="0" smtClean="0"/>
              <a:t> </a:t>
            </a:r>
            <a:endParaRPr lang="pl-PL" sz="2800" dirty="0"/>
          </a:p>
        </p:txBody>
      </p:sp>
      <p:sp>
        <p:nvSpPr>
          <p:cNvPr id="4" name="Zawartość slajdu - podtytuł Aktulalny harmonogram konkursów"/>
          <p:cNvSpPr/>
          <p:nvPr/>
        </p:nvSpPr>
        <p:spPr>
          <a:xfrm>
            <a:off x="2135560" y="2132856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/>
              <a:t>Aktualny harmonogram konkursów</a:t>
            </a:r>
            <a:r>
              <a:rPr lang="pl-PL" sz="3200" dirty="0"/>
              <a:t>:</a:t>
            </a:r>
          </a:p>
        </p:txBody>
      </p:sp>
      <p:sp>
        <p:nvSpPr>
          <p:cNvPr id="6" name="Tytuł slajdu - Program Polska - Rosja 2021-2027"/>
          <p:cNvSpPr txBox="1">
            <a:spLocks/>
          </p:cNvSpPr>
          <p:nvPr/>
        </p:nvSpPr>
        <p:spPr>
          <a:xfrm>
            <a:off x="4295800" y="260648"/>
            <a:ext cx="7509520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400" b="1" kern="0" dirty="0" smtClean="0">
                <a:solidFill>
                  <a:schemeClr val="bg1"/>
                </a:solidFill>
              </a:rPr>
              <a:t>Fundusze Norweskie i EOG</a:t>
            </a:r>
            <a:endParaRPr lang="pl-PL" sz="2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64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- kontakt do programu ERASMUS" descr="Link przekierowuje do strony Fundacji Systemu Rozwoju Edukacji do broszury informacyjnej o programie Erasmus+" title="Link zewnętrzny"/>
          <p:cNvSpPr/>
          <p:nvPr/>
        </p:nvSpPr>
        <p:spPr>
          <a:xfrm>
            <a:off x="1159880" y="2765647"/>
            <a:ext cx="94037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hlinkClick r:id="rId2"/>
              </a:rPr>
              <a:t>https://</a:t>
            </a:r>
            <a:r>
              <a:rPr lang="pl-PL" sz="2000" dirty="0" smtClean="0">
                <a:hlinkClick r:id="rId2"/>
              </a:rPr>
              <a:t>www.frse.org.pl/wp-content/uploads/2020/12/Komunikat-FRSE-15-OK.pdf</a:t>
            </a:r>
            <a:endParaRPr lang="pl-PL" sz="2000" dirty="0"/>
          </a:p>
        </p:txBody>
      </p:sp>
      <p:sp>
        <p:nvSpPr>
          <p:cNvPr id="2" name="Zawartosć - komunikat dot. programu"/>
          <p:cNvSpPr>
            <a:spLocks noGrp="1"/>
          </p:cNvSpPr>
          <p:nvPr>
            <p:ph type="title"/>
          </p:nvPr>
        </p:nvSpPr>
        <p:spPr>
          <a:xfrm>
            <a:off x="1159880" y="1117662"/>
            <a:ext cx="9505056" cy="1310308"/>
          </a:xfrm>
        </p:spPr>
        <p:txBody>
          <a:bodyPr/>
          <a:lstStyle/>
          <a:p>
            <a:pPr algn="l"/>
            <a:r>
              <a:rPr lang="pl-PL" sz="4000" dirty="0">
                <a:solidFill>
                  <a:schemeClr val="tx1"/>
                </a:solidFill>
              </a:rPr>
              <a:t>Komunikat na temat nowego programu</a:t>
            </a:r>
            <a:r>
              <a:rPr lang="pl-PL" sz="4000" dirty="0" smtClean="0">
                <a:solidFill>
                  <a:schemeClr val="tx1"/>
                </a:solidFill>
              </a:rPr>
              <a:t>:</a:t>
            </a:r>
            <a:br>
              <a:rPr lang="pl-PL" sz="4000" dirty="0" smtClean="0">
                <a:solidFill>
                  <a:schemeClr val="tx1"/>
                </a:solidFill>
              </a:rPr>
            </a:br>
            <a:r>
              <a:rPr lang="pl-PL" sz="2800" dirty="0"/>
              <a:t>Źródło informacji:</a:t>
            </a:r>
            <a:r>
              <a:rPr lang="pl-PL" dirty="0"/>
              <a:t/>
            </a:r>
            <a:br>
              <a:rPr lang="pl-PL" dirty="0"/>
            </a:b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5" name="Tytuł slajdu - Program Polska - Rosja 2021-2027"/>
          <p:cNvSpPr txBox="1">
            <a:spLocks/>
          </p:cNvSpPr>
          <p:nvPr/>
        </p:nvSpPr>
        <p:spPr>
          <a:xfrm>
            <a:off x="4295800" y="260648"/>
            <a:ext cx="7509520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400" b="1" kern="0" dirty="0" smtClean="0">
                <a:solidFill>
                  <a:schemeClr val="bg1"/>
                </a:solidFill>
              </a:rPr>
              <a:t>ERASMUS+ 2021-2027</a:t>
            </a:r>
            <a:endParaRPr lang="pl-PL" sz="2400" b="1" kern="0" dirty="0">
              <a:solidFill>
                <a:schemeClr val="bg1"/>
              </a:solidFill>
            </a:endParaRPr>
          </a:p>
        </p:txBody>
      </p:sp>
      <p:sp>
        <p:nvSpPr>
          <p:cNvPr id="6" name="Zawartość - kontakt do programu ERASMUS" descr="Link przekierowuje do strony Fundacji Systemu Rozwoju Edukacji" title="Link zewnętrzny"/>
          <p:cNvSpPr/>
          <p:nvPr/>
        </p:nvSpPr>
        <p:spPr>
          <a:xfrm>
            <a:off x="1159880" y="3717032"/>
            <a:ext cx="92922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u="sng" dirty="0" smtClean="0">
                <a:hlinkClick r:id="rId3"/>
              </a:rPr>
              <a:t>https</a:t>
            </a:r>
            <a:r>
              <a:rPr lang="pl-PL" sz="2000" u="sng" dirty="0">
                <a:hlinkClick r:id="rId3"/>
              </a:rPr>
              <a:t>://www.frse.org.pl/otwiera-sie-nowa-perspektywa-programow-erasmus-i-europejski-korpus-solidarnosci-na-lata-2021-2027</a:t>
            </a:r>
            <a:r>
              <a:rPr lang="pl-PL" sz="2000" u="sng" dirty="0" smtClean="0">
                <a:hlinkClick r:id="rId3"/>
              </a:rPr>
              <a:t>/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41516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k do programu na stronach KE" descr="Link przekierowuje na stronę internetową Komisji Europejskiej" title="Link zewnętrzny"/>
          <p:cNvSpPr/>
          <p:nvPr/>
        </p:nvSpPr>
        <p:spPr>
          <a:xfrm>
            <a:off x="1955853" y="3284984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hlinkClick r:id="rId2"/>
              </a:rPr>
              <a:t>https://</a:t>
            </a:r>
            <a:r>
              <a:rPr lang="pl-PL" sz="2000" dirty="0" smtClean="0">
                <a:hlinkClick r:id="rId2"/>
              </a:rPr>
              <a:t>ec.europa.eu/commission/sites/beta-political/files/budget-may2018-new-life-programme_pl.pdf</a:t>
            </a:r>
            <a:r>
              <a:rPr lang="pl-PL" sz="2000" dirty="0" smtClean="0"/>
              <a:t> </a:t>
            </a:r>
            <a:endParaRPr lang="pl-PL" sz="2000" dirty="0"/>
          </a:p>
        </p:txBody>
      </p:sp>
      <p:sp>
        <p:nvSpPr>
          <p:cNvPr id="4" name="Zawartość - komunikat dot. nowego programu"/>
          <p:cNvSpPr/>
          <p:nvPr/>
        </p:nvSpPr>
        <p:spPr>
          <a:xfrm>
            <a:off x="1931918" y="1862331"/>
            <a:ext cx="8263801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dirty="0"/>
              <a:t>Komunikat na temat nowego programu</a:t>
            </a:r>
            <a:r>
              <a:rPr lang="pl-PL" sz="3600" dirty="0" smtClean="0"/>
              <a:t>:</a:t>
            </a:r>
          </a:p>
          <a:p>
            <a:r>
              <a:rPr lang="pl-PL" sz="2800" dirty="0"/>
              <a:t>Źródło informacji:</a:t>
            </a:r>
          </a:p>
          <a:p>
            <a:r>
              <a:rPr lang="pl-PL" sz="3600" dirty="0" smtClean="0">
                <a:solidFill>
                  <a:schemeClr val="bg1"/>
                </a:solidFill>
              </a:rPr>
              <a:t> </a:t>
            </a:r>
            <a:endParaRPr lang="pl-PL" sz="3600" dirty="0"/>
          </a:p>
        </p:txBody>
      </p:sp>
      <p:sp>
        <p:nvSpPr>
          <p:cNvPr id="6" name="Tytuł slajdu - Program Polska - Rosja 2021-2027"/>
          <p:cNvSpPr txBox="1">
            <a:spLocks/>
          </p:cNvSpPr>
          <p:nvPr/>
        </p:nvSpPr>
        <p:spPr>
          <a:xfrm>
            <a:off x="4295800" y="260648"/>
            <a:ext cx="7509520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400" b="1" kern="0" dirty="0" smtClean="0">
                <a:solidFill>
                  <a:schemeClr val="bg1"/>
                </a:solidFill>
              </a:rPr>
              <a:t>LIFE 2021-2027 </a:t>
            </a:r>
            <a:endParaRPr lang="pl-PL" sz="2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552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ajd końcowy - dziękuję za uwagę"/>
          <p:cNvSpPr txBox="1">
            <a:spLocks noChangeArrowheads="1"/>
          </p:cNvSpPr>
          <p:nvPr/>
        </p:nvSpPr>
        <p:spPr bwMode="auto">
          <a:xfrm>
            <a:off x="1271464" y="3284984"/>
            <a:ext cx="91437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pl-PL" altLang="pl-PL" sz="3600" b="1" dirty="0">
                <a:solidFill>
                  <a:prstClr val="white"/>
                </a:solidFill>
                <a:latin typeface="Arial"/>
              </a:rPr>
              <a:t>Dziękuję za </a:t>
            </a:r>
            <a:r>
              <a:rPr lang="pl-PL" altLang="pl-PL" sz="3600" b="1" dirty="0" smtClean="0">
                <a:solidFill>
                  <a:prstClr val="white"/>
                </a:solidFill>
                <a:latin typeface="Arial"/>
              </a:rPr>
              <a:t>uwagę!</a:t>
            </a:r>
            <a:endParaRPr lang="pl-PL" altLang="pl-PL" sz="3600" b="1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096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wartość slajdu - info koncentracja tematyczna"/>
          <p:cNvSpPr>
            <a:spLocks noGrp="1"/>
          </p:cNvSpPr>
          <p:nvPr>
            <p:ph type="title"/>
          </p:nvPr>
        </p:nvSpPr>
        <p:spPr>
          <a:xfrm>
            <a:off x="1343472" y="1484784"/>
            <a:ext cx="9649072" cy="4896544"/>
          </a:xfrm>
        </p:spPr>
        <p:txBody>
          <a:bodyPr/>
          <a:lstStyle/>
          <a:p>
            <a:pPr algn="l"/>
            <a:r>
              <a:rPr lang="pl-PL" sz="2000" b="1" dirty="0">
                <a:solidFill>
                  <a:schemeClr val="tx1"/>
                </a:solidFill>
              </a:rPr>
              <a:t>Koncentracja tematyczna:</a:t>
            </a:r>
            <a:br>
              <a:rPr lang="pl-PL" sz="2000" b="1" dirty="0">
                <a:solidFill>
                  <a:schemeClr val="tx1"/>
                </a:solidFill>
              </a:rPr>
            </a:br>
            <a:r>
              <a:rPr lang="pl-PL" sz="2000" b="1" dirty="0">
                <a:solidFill>
                  <a:schemeClr val="tx1"/>
                </a:solidFill>
              </a:rPr>
              <a:t/>
            </a:r>
            <a:br>
              <a:rPr lang="pl-PL" sz="2000" b="1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Bardziej przyjazna dla środowiska niskoemisyjna Europa dzięki promowaniu czystej i sprawiedliwej transformacji energetyki, zielonych i niebieskich inwestycji, gospodarki o obiegu zamkniętym, przystosowania się do zmiany klimatu oraz zapobiegania ryzyku i zarządzania ryzykiem (CP 2) – 45% alokacji programu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/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/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Europa o silniejszym wymiarze społecznym dzięki wdrażaniu Europejskiego filaru praw socjalnych (CP4) – 35% alokacji programu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/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/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Lepsza współpraca w zakresie zarządzania (ISO 1) </a:t>
            </a:r>
            <a:r>
              <a:rPr lang="pl-PL" sz="2000" dirty="0">
                <a:solidFill>
                  <a:srgbClr val="FF0000"/>
                </a:solidFill>
              </a:rPr>
              <a:t>(uwaga –tylko projekty miękkie) – </a:t>
            </a:r>
            <a:r>
              <a:rPr lang="pl-PL" sz="2000" dirty="0">
                <a:solidFill>
                  <a:schemeClr val="tx1"/>
                </a:solidFill>
              </a:rPr>
              <a:t>10% alokacji programu</a:t>
            </a:r>
            <a:r>
              <a:rPr lang="pl-PL" sz="2400" b="1" dirty="0">
                <a:solidFill>
                  <a:schemeClr val="tx1"/>
                </a:solidFill>
              </a:rPr>
              <a:t/>
            </a:r>
            <a:br>
              <a:rPr lang="pl-PL" sz="2400" b="1" dirty="0">
                <a:solidFill>
                  <a:schemeClr val="tx1"/>
                </a:solidFill>
              </a:rPr>
            </a:b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4" name="Tytuł slajdu - Program Polska - Rosja 2021-2027"/>
          <p:cNvSpPr txBox="1">
            <a:spLocks/>
          </p:cNvSpPr>
          <p:nvPr/>
        </p:nvSpPr>
        <p:spPr>
          <a:xfrm>
            <a:off x="5951984" y="260648"/>
            <a:ext cx="5853336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sz="2400" b="1" kern="0" dirty="0">
                <a:solidFill>
                  <a:schemeClr val="bg1"/>
                </a:solidFill>
              </a:rPr>
              <a:t>Program Polska – Rosja </a:t>
            </a:r>
            <a:r>
              <a:rPr lang="pl-PL" sz="2400" b="1" kern="0" dirty="0" smtClean="0">
                <a:solidFill>
                  <a:schemeClr val="bg1"/>
                </a:solidFill>
              </a:rPr>
              <a:t>2021-2027 (1)</a:t>
            </a:r>
            <a:endParaRPr lang="pl-PL" sz="2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16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slajdu -  (CP 2) info o programie Polska - Rosja 2021-2027"/>
          <p:cNvSpPr/>
          <p:nvPr/>
        </p:nvSpPr>
        <p:spPr>
          <a:xfrm>
            <a:off x="1847528" y="1988840"/>
            <a:ext cx="864096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/>
              <a:t>Bardziej przyjazna dla środowiska niskoemisyjna Europa dzięki promowaniu czystej i sprawiedliwej transformacji energetyki, zielonych i niebieskich inwestycji, gospodarki o obiegu zamkniętym, przystosowania się do zmiany klimatu oraz zapobiegania ryzyku i zarządzania ryzykiem (CP 2</a:t>
            </a:r>
            <a:r>
              <a:rPr lang="pl-PL" i="1" dirty="0" smtClean="0"/>
              <a:t>)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Wspieranie zrównoważonej gospodarki wodnej,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Sprzyjanie bioróżnorodności i rozwojowi zielonej infrastruktury w środowisku miejskim oraz zmniejszanie zanieczyszczenia.</a:t>
            </a:r>
          </a:p>
        </p:txBody>
      </p:sp>
      <p:sp>
        <p:nvSpPr>
          <p:cNvPr id="4" name="Tytuł slajdu - Program Polska - Rosja 2021-2027"/>
          <p:cNvSpPr txBox="1">
            <a:spLocks/>
          </p:cNvSpPr>
          <p:nvPr/>
        </p:nvSpPr>
        <p:spPr>
          <a:xfrm>
            <a:off x="5951984" y="260648"/>
            <a:ext cx="5853336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sz="2400" b="1" kern="0" dirty="0">
                <a:solidFill>
                  <a:schemeClr val="bg1"/>
                </a:solidFill>
              </a:rPr>
              <a:t>Program Polska – Rosja </a:t>
            </a:r>
            <a:r>
              <a:rPr lang="pl-PL" sz="2400" b="1" kern="0" dirty="0" smtClean="0">
                <a:solidFill>
                  <a:schemeClr val="bg1"/>
                </a:solidFill>
              </a:rPr>
              <a:t>2021-2027 (2)</a:t>
            </a:r>
            <a:endParaRPr lang="pl-PL" sz="2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61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jd - info (CP4) program Polska - Rosja 2021-2027"/>
          <p:cNvSpPr/>
          <p:nvPr/>
        </p:nvSpPr>
        <p:spPr>
          <a:xfrm>
            <a:off x="1981200" y="1556797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/>
              <a:t>Europa o silniejszym wymiarze społecznym dzięki wdrażaniu Europejskiego filaru praw socjalnych (CP4</a:t>
            </a:r>
            <a:r>
              <a:rPr lang="pl-PL" i="1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FF0000"/>
                </a:solidFill>
              </a:rPr>
              <a:t>Zwiększenie integracji społeczno-ekonomicznej marginalizowanych społeczności, migrantów i grup w niekorzystnej sytuacji poprzez zintegrowane działania obejmujące mieszkalnictwo i usługi społeczne, (do decyzji 2.02.2021)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Zapewnienie równego dostępu do opieki zdrowotnej poprzez rozwój infrastruktury, w tym podstawowej opieki zdrowotnej,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Zwiększenie roli kultury i zrównoważonej turystyki w rozwoju gospodarczym, włączeniu społecznym i społecznych innowacjach.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slajdu - Program Polska - Rosja 2021-2027"/>
          <p:cNvSpPr txBox="1">
            <a:spLocks/>
          </p:cNvSpPr>
          <p:nvPr/>
        </p:nvSpPr>
        <p:spPr>
          <a:xfrm>
            <a:off x="5951984" y="260648"/>
            <a:ext cx="5853336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sz="2400" b="1" kern="0" dirty="0">
                <a:solidFill>
                  <a:schemeClr val="bg1"/>
                </a:solidFill>
              </a:rPr>
              <a:t>Program Polska – Rosja </a:t>
            </a:r>
            <a:r>
              <a:rPr lang="pl-PL" sz="2400" b="1" kern="0" dirty="0" smtClean="0">
                <a:solidFill>
                  <a:schemeClr val="bg1"/>
                </a:solidFill>
              </a:rPr>
              <a:t>2021-2027 (3)</a:t>
            </a:r>
            <a:endParaRPr lang="pl-PL" sz="2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fo o (ISO 1) - Polska - Rosja 2021-2027"/>
          <p:cNvSpPr/>
          <p:nvPr/>
        </p:nvSpPr>
        <p:spPr>
          <a:xfrm>
            <a:off x="1981200" y="1628800"/>
            <a:ext cx="72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 smtClean="0"/>
              <a:t>Lepsze zarządzanie współpracą (ISO </a:t>
            </a:r>
            <a:r>
              <a:rPr lang="pl-PL" i="1" dirty="0"/>
              <a:t>1</a:t>
            </a:r>
            <a:r>
              <a:rPr lang="pl-PL" i="1" dirty="0" smtClean="0"/>
              <a:t>)</a:t>
            </a:r>
          </a:p>
          <a:p>
            <a:endParaRPr lang="pl-P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Zwiększenie efektywności administracji publicznej poprzez promowanie prawnej i administracyjnej współpracy między obywatelami, aktorami społeczeństwa obywatelskiego i instytucjami, w szczególności poprzez eliminowanie prawnych i innych przeszkód w obszarach przygranicznych;</a:t>
            </a:r>
          </a:p>
          <a:p>
            <a:endParaRPr lang="pl-PL" dirty="0"/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Budowanie wzajemnego zaufania, w szczególności poprzez zachęcanie do realizowania przedsięwzięć tzw. „ludzie dla ludzi”.</a:t>
            </a:r>
            <a:endParaRPr lang="pl-PL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  <p:sp>
        <p:nvSpPr>
          <p:cNvPr id="4" name="Tytuł slajdu - Program Polska - Rosja 2021-2027"/>
          <p:cNvSpPr txBox="1">
            <a:spLocks/>
          </p:cNvSpPr>
          <p:nvPr/>
        </p:nvSpPr>
        <p:spPr>
          <a:xfrm>
            <a:off x="5951984" y="260648"/>
            <a:ext cx="5853336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sz="2400" b="1" kern="0" dirty="0">
                <a:solidFill>
                  <a:schemeClr val="bg1"/>
                </a:solidFill>
              </a:rPr>
              <a:t>Program Polska – Rosja </a:t>
            </a:r>
            <a:r>
              <a:rPr lang="pl-PL" sz="2400" b="1" kern="0" dirty="0" smtClean="0">
                <a:solidFill>
                  <a:schemeClr val="bg1"/>
                </a:solidFill>
              </a:rPr>
              <a:t>2021-2027 (4)</a:t>
            </a:r>
            <a:endParaRPr lang="pl-PL" sz="2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6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fo o typach projektów Polska - Rosja 2021-2027"/>
          <p:cNvSpPr txBox="1">
            <a:spLocks/>
          </p:cNvSpPr>
          <p:nvPr/>
        </p:nvSpPr>
        <p:spPr>
          <a:xfrm>
            <a:off x="1991544" y="1052736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pl-PL" sz="2400" b="1" kern="0" dirty="0">
                <a:solidFill>
                  <a:schemeClr val="tx1"/>
                </a:solidFill>
              </a:rPr>
              <a:t>Typy projektów:</a:t>
            </a:r>
          </a:p>
          <a:p>
            <a:pPr algn="l"/>
            <a:endParaRPr lang="pl-PL" sz="2400" b="1" kern="0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000" b="1" kern="0" dirty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b="1" kern="0" dirty="0">
                <a:solidFill>
                  <a:srgbClr val="FF0000"/>
                </a:solidFill>
              </a:rPr>
              <a:t>Duże Projekty Infrastrukturalne </a:t>
            </a:r>
            <a:r>
              <a:rPr lang="pl-PL" sz="2000" kern="0" dirty="0">
                <a:solidFill>
                  <a:schemeClr val="tx1"/>
                </a:solidFill>
              </a:rPr>
              <a:t>– maks. dofinansowanie 6 000 000 grantu (procedura pozakonkursowa, czas trwania 36 miesięcy, gotowe do wdrażania, komponent infrastrukturalny min. 2 500 000 euro)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000" kern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b="1" kern="0" dirty="0">
                <a:solidFill>
                  <a:srgbClr val="FF0000"/>
                </a:solidFill>
              </a:rPr>
              <a:t>Projekty regularne </a:t>
            </a:r>
            <a:r>
              <a:rPr lang="pl-PL" sz="2000" kern="0" dirty="0">
                <a:solidFill>
                  <a:schemeClr val="tx1"/>
                </a:solidFill>
              </a:rPr>
              <a:t>– maks. dofinansowanie 100 000 euro - 2 500 000 euro (gotowe do wdrażania, czas trwania - 24 miesiące, procedura konkursowa, maks. 2 500 000 euro na nabycie, budowy lub modernizacji infrastruktury)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000" kern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b="1" kern="0" dirty="0">
                <a:solidFill>
                  <a:srgbClr val="FF0000"/>
                </a:solidFill>
              </a:rPr>
              <a:t>Mikroprojekty</a:t>
            </a:r>
            <a:r>
              <a:rPr lang="pl-PL" sz="2000" kern="0" dirty="0">
                <a:solidFill>
                  <a:srgbClr val="FF0000"/>
                </a:solidFill>
              </a:rPr>
              <a:t> </a:t>
            </a:r>
            <a:r>
              <a:rPr lang="pl-PL" sz="2000" kern="0" dirty="0">
                <a:solidFill>
                  <a:schemeClr val="tx1"/>
                </a:solidFill>
              </a:rPr>
              <a:t>– maks. dofinansowanie 10 000 euro – 100 000 euro (procedura konkursowa, projekty miękkie, brak infrastruktury, czas trwania – 12 miesięcy).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400" kern="0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400" b="1" kern="0" dirty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endParaRPr lang="pl-PL" sz="2400" b="1" kern="0" dirty="0">
              <a:solidFill>
                <a:schemeClr val="accent3">
                  <a:lumMod val="75000"/>
                </a:schemeClr>
              </a:solidFill>
            </a:endParaRPr>
          </a:p>
          <a:p>
            <a:pPr algn="l"/>
            <a:endParaRPr lang="pl-PL" sz="2400" b="1" kern="0" dirty="0">
              <a:solidFill>
                <a:schemeClr val="tx1"/>
              </a:solidFill>
            </a:endParaRPr>
          </a:p>
        </p:txBody>
      </p:sp>
      <p:sp>
        <p:nvSpPr>
          <p:cNvPr id="5" name="Tytuł slajdu - Program Polska - Rosja 2021-2027"/>
          <p:cNvSpPr txBox="1">
            <a:spLocks/>
          </p:cNvSpPr>
          <p:nvPr/>
        </p:nvSpPr>
        <p:spPr>
          <a:xfrm>
            <a:off x="5951984" y="260648"/>
            <a:ext cx="5853336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l-PL" sz="2400" b="1" kern="0" dirty="0">
                <a:solidFill>
                  <a:schemeClr val="bg1"/>
                </a:solidFill>
              </a:rPr>
              <a:t>Program Polska – Rosja </a:t>
            </a:r>
            <a:r>
              <a:rPr lang="pl-PL" sz="2400" b="1" kern="0" dirty="0" smtClean="0">
                <a:solidFill>
                  <a:schemeClr val="bg1"/>
                </a:solidFill>
              </a:rPr>
              <a:t>2021-2027 (5)</a:t>
            </a:r>
            <a:endParaRPr lang="pl-PL" sz="2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84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P4"/>
          <p:cNvGrpSpPr/>
          <p:nvPr/>
        </p:nvGrpSpPr>
        <p:grpSpPr>
          <a:xfrm>
            <a:off x="9398954" y="2315220"/>
            <a:ext cx="2579507" cy="3254176"/>
            <a:chOff x="9398954" y="2315220"/>
            <a:chExt cx="2579507" cy="3254176"/>
          </a:xfrm>
        </p:grpSpPr>
        <p:sp>
          <p:nvSpPr>
            <p:cNvPr id="30" name="CS4.2"/>
            <p:cNvSpPr/>
            <p:nvPr/>
          </p:nvSpPr>
          <p:spPr>
            <a:xfrm>
              <a:off x="9432161" y="4451548"/>
              <a:ext cx="2546300" cy="111784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CS4.2 Zarządzanie makroregionalne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29" name="CS4.1"/>
            <p:cNvSpPr/>
            <p:nvPr/>
          </p:nvSpPr>
          <p:spPr>
            <a:xfrm>
              <a:off x="9404634" y="3290416"/>
              <a:ext cx="2546300" cy="111784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CS4.1 Platformy projektów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21" name="P4"/>
            <p:cNvSpPr/>
            <p:nvPr/>
          </p:nvSpPr>
          <p:spPr>
            <a:xfrm>
              <a:off x="9398954" y="2315220"/>
              <a:ext cx="2535188" cy="72008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P4. Zarządzanie współpracą</a:t>
              </a:r>
              <a:endParaRPr lang="pl-P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P3"/>
          <p:cNvGrpSpPr/>
          <p:nvPr/>
        </p:nvGrpSpPr>
        <p:grpSpPr>
          <a:xfrm>
            <a:off x="6384032" y="2348880"/>
            <a:ext cx="2570112" cy="4381648"/>
            <a:chOff x="6384032" y="2348880"/>
            <a:chExt cx="2570112" cy="4381648"/>
          </a:xfrm>
        </p:grpSpPr>
        <p:sp>
          <p:nvSpPr>
            <p:cNvPr id="28" name="CS3.3"/>
            <p:cNvSpPr/>
            <p:nvPr/>
          </p:nvSpPr>
          <p:spPr>
            <a:xfrm>
              <a:off x="6430416" y="5612680"/>
              <a:ext cx="2499916" cy="111784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CS3.3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Inteligentny zielony transport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27" name="CS3.2"/>
            <p:cNvSpPr/>
            <p:nvPr/>
          </p:nvSpPr>
          <p:spPr>
            <a:xfrm>
              <a:off x="6407844" y="4451548"/>
              <a:ext cx="2546300" cy="111784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CS3.2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Transformacja energetyczna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26" name="CS3.1"/>
            <p:cNvSpPr/>
            <p:nvPr/>
          </p:nvSpPr>
          <p:spPr>
            <a:xfrm>
              <a:off x="6407844" y="3290416"/>
              <a:ext cx="2546300" cy="111784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CS3.1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Gospodarka w obiegu zamkniętym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20" name="P3"/>
            <p:cNvSpPr/>
            <p:nvPr/>
          </p:nvSpPr>
          <p:spPr>
            <a:xfrm>
              <a:off x="6384032" y="2348880"/>
              <a:ext cx="2546300" cy="72008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P3. Społeczeństwo neutralnej emisji CO2</a:t>
              </a:r>
              <a:endParaRPr lang="pl-P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P2"/>
          <p:cNvGrpSpPr/>
          <p:nvPr/>
        </p:nvGrpSpPr>
        <p:grpSpPr>
          <a:xfrm>
            <a:off x="3302639" y="2348880"/>
            <a:ext cx="2572320" cy="3212504"/>
            <a:chOff x="3302639" y="2348880"/>
            <a:chExt cx="2572320" cy="3212504"/>
          </a:xfrm>
        </p:grpSpPr>
        <p:sp>
          <p:nvSpPr>
            <p:cNvPr id="25" name="CS2.2"/>
            <p:cNvSpPr/>
            <p:nvPr/>
          </p:nvSpPr>
          <p:spPr>
            <a:xfrm>
              <a:off x="3317571" y="4443536"/>
              <a:ext cx="2546300" cy="111784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CS2.2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Niebieska gospodarka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24" name="CS2.1"/>
            <p:cNvSpPr/>
            <p:nvPr/>
          </p:nvSpPr>
          <p:spPr>
            <a:xfrm>
              <a:off x="3328659" y="3290416"/>
              <a:ext cx="2546300" cy="111784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CS2.1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Zrównoważone wody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19" name="P2"/>
            <p:cNvSpPr/>
            <p:nvPr/>
          </p:nvSpPr>
          <p:spPr>
            <a:xfrm>
              <a:off x="3302639" y="2348880"/>
              <a:ext cx="2567880" cy="72008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P2. Społeczeństwo korzystające z wody</a:t>
              </a:r>
              <a:endParaRPr lang="pl-P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P1"/>
          <p:cNvGrpSpPr/>
          <p:nvPr/>
        </p:nvGrpSpPr>
        <p:grpSpPr>
          <a:xfrm>
            <a:off x="242826" y="2332360"/>
            <a:ext cx="2570112" cy="3229024"/>
            <a:chOff x="242826" y="2332360"/>
            <a:chExt cx="2570112" cy="3229024"/>
          </a:xfrm>
        </p:grpSpPr>
        <p:sp>
          <p:nvSpPr>
            <p:cNvPr id="23" name="CS1.2"/>
            <p:cNvSpPr/>
            <p:nvPr/>
          </p:nvSpPr>
          <p:spPr>
            <a:xfrm>
              <a:off x="266638" y="4443536"/>
              <a:ext cx="2546300" cy="111784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CS1.2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Responsywne usługi publiczne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22" name="CS1.1"/>
            <p:cNvSpPr/>
            <p:nvPr/>
          </p:nvSpPr>
          <p:spPr>
            <a:xfrm>
              <a:off x="249474" y="3290416"/>
              <a:ext cx="2546300" cy="111784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CS1.1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Odporna gospodarka i społeczeństwo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18" name="P1"/>
            <p:cNvSpPr/>
            <p:nvPr/>
          </p:nvSpPr>
          <p:spPr>
            <a:xfrm>
              <a:off x="242826" y="2332360"/>
              <a:ext cx="2546300" cy="72008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P1. Innowacyjne społeczeństwa </a:t>
              </a:r>
              <a:endParaRPr lang="pl-PL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PRZYPIS *"/>
          <p:cNvSpPr txBox="1"/>
          <p:nvPr/>
        </p:nvSpPr>
        <p:spPr>
          <a:xfrm>
            <a:off x="266638" y="620280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*Stan na grudzień 2020</a:t>
            </a:r>
            <a:endParaRPr lang="pl-PL" dirty="0"/>
          </a:p>
        </p:txBody>
      </p:sp>
      <p:sp>
        <p:nvSpPr>
          <p:cNvPr id="17" name="IBSR Zakres tematyczny"/>
          <p:cNvSpPr/>
          <p:nvPr/>
        </p:nvSpPr>
        <p:spPr>
          <a:xfrm>
            <a:off x="266638" y="1268760"/>
            <a:ext cx="11667504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INTERREG REGION MORZA BAŁTYCKIEGO 2021-2027*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1" name="IBSR 2021-2027"/>
          <p:cNvSpPr txBox="1">
            <a:spLocks/>
          </p:cNvSpPr>
          <p:nvPr/>
        </p:nvSpPr>
        <p:spPr>
          <a:xfrm>
            <a:off x="4295800" y="260648"/>
            <a:ext cx="7509520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400" b="1" kern="0" dirty="0" smtClean="0">
                <a:solidFill>
                  <a:schemeClr val="bg1"/>
                </a:solidFill>
              </a:rPr>
              <a:t>Interreg Region Morza Bałtyckiego 2021-2027 (1)</a:t>
            </a:r>
            <a:endParaRPr lang="pl-PL" sz="2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73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ALENDARIUM"/>
          <p:cNvSpPr>
            <a:spLocks noGrp="1"/>
          </p:cNvSpPr>
          <p:nvPr>
            <p:ph idx="1"/>
          </p:nvPr>
        </p:nvSpPr>
        <p:spPr>
          <a:xfrm>
            <a:off x="263352" y="1772816"/>
            <a:ext cx="11679088" cy="4525963"/>
          </a:xfrm>
        </p:spPr>
        <p:txBody>
          <a:bodyPr/>
          <a:lstStyle/>
          <a:p>
            <a:pPr marL="0" indent="0">
              <a:buNone/>
            </a:pP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Kalendarium prac Interreg Region Morza Bałtyckiego 2021-2027</a:t>
            </a:r>
          </a:p>
          <a:p>
            <a:pPr marL="0" indent="0">
              <a:buNone/>
            </a:pPr>
            <a:endParaRPr lang="pl-P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dirty="0" smtClean="0"/>
              <a:t>Czerwiec 2021 – akceptacja programu przez Wspólny Komitet Programujący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dirty="0" smtClean="0"/>
              <a:t>Czerwiec 2021 – przekazanie programu do zatwierdzenia przez państwa członkowskie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dirty="0" smtClean="0"/>
              <a:t>Wrzesień 2021 – wysłani programu do KE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dirty="0" smtClean="0"/>
              <a:t>Koniec 2021 - Otwarcie pierwszego naboru projektów</a:t>
            </a:r>
            <a:endParaRPr lang="pl-PL" sz="2400" dirty="0"/>
          </a:p>
        </p:txBody>
      </p:sp>
      <p:sp>
        <p:nvSpPr>
          <p:cNvPr id="8" name="IBSR 2021-2027"/>
          <p:cNvSpPr txBox="1">
            <a:spLocks/>
          </p:cNvSpPr>
          <p:nvPr/>
        </p:nvSpPr>
        <p:spPr>
          <a:xfrm>
            <a:off x="4295800" y="260648"/>
            <a:ext cx="7509520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400" b="1" kern="0" dirty="0" smtClean="0">
                <a:solidFill>
                  <a:schemeClr val="bg1"/>
                </a:solidFill>
              </a:rPr>
              <a:t>Interreg Region Morza Bałtyckiego 2021-2027 (2)</a:t>
            </a:r>
            <a:endParaRPr lang="pl-PL" sz="2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96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Informacja o nowym regionie"/>
          <p:cNvSpPr txBox="1"/>
          <p:nvPr/>
        </p:nvSpPr>
        <p:spPr>
          <a:xfrm>
            <a:off x="8636968" y="5950240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Nowy region:</a:t>
            </a:r>
          </a:p>
          <a:p>
            <a:r>
              <a:rPr lang="pl-PL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REGION BRUNSZWIK</a:t>
            </a:r>
            <a:endParaRPr lang="pl-PL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0" name="P4"/>
          <p:cNvGrpSpPr/>
          <p:nvPr/>
        </p:nvGrpSpPr>
        <p:grpSpPr>
          <a:xfrm>
            <a:off x="9233312" y="1624578"/>
            <a:ext cx="2683466" cy="2637970"/>
            <a:chOff x="9233312" y="1624578"/>
            <a:chExt cx="2683466" cy="2637970"/>
          </a:xfrm>
        </p:grpSpPr>
        <p:sp>
          <p:nvSpPr>
            <p:cNvPr id="6" name="CS4.1"/>
            <p:cNvSpPr/>
            <p:nvPr/>
          </p:nvSpPr>
          <p:spPr>
            <a:xfrm>
              <a:off x="9240664" y="2467780"/>
              <a:ext cx="2676114" cy="179476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CS4.1 Wzmacnianie systemu zarządzania na rzecz zintegrowanego rozwoju terytorialnego 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7" name="P4"/>
            <p:cNvSpPr/>
            <p:nvPr/>
          </p:nvSpPr>
          <p:spPr>
            <a:xfrm>
              <a:off x="9233312" y="1624578"/>
              <a:ext cx="2683466" cy="72008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P4. Zarządzanie współpracą</a:t>
              </a:r>
              <a:endParaRPr lang="pl-P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P3"/>
          <p:cNvGrpSpPr/>
          <p:nvPr/>
        </p:nvGrpSpPr>
        <p:grpSpPr>
          <a:xfrm>
            <a:off x="6235754" y="1624578"/>
            <a:ext cx="2694577" cy="3202020"/>
            <a:chOff x="6235754" y="1624578"/>
            <a:chExt cx="2694577" cy="3202020"/>
          </a:xfrm>
        </p:grpSpPr>
        <p:sp>
          <p:nvSpPr>
            <p:cNvPr id="9" name="CS3.2"/>
            <p:cNvSpPr/>
            <p:nvPr/>
          </p:nvSpPr>
          <p:spPr>
            <a:xfrm>
              <a:off x="6259564" y="3708750"/>
              <a:ext cx="2670765" cy="111784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CS3.2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Zielona mobilność miejska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10" name="CS3.1"/>
            <p:cNvSpPr/>
            <p:nvPr/>
          </p:nvSpPr>
          <p:spPr>
            <a:xfrm>
              <a:off x="6241185" y="2467780"/>
              <a:ext cx="2689145" cy="111784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CS3.1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Poprawa połączeń transportowych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11" name="P3"/>
            <p:cNvSpPr/>
            <p:nvPr/>
          </p:nvSpPr>
          <p:spPr>
            <a:xfrm>
              <a:off x="6235754" y="1624578"/>
              <a:ext cx="2694577" cy="72008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P3. Lepiej połączona Europa Środkowa</a:t>
              </a:r>
              <a:endParaRPr lang="pl-P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P2"/>
          <p:cNvGrpSpPr/>
          <p:nvPr/>
        </p:nvGrpSpPr>
        <p:grpSpPr>
          <a:xfrm>
            <a:off x="3276743" y="1634968"/>
            <a:ext cx="2656030" cy="5060346"/>
            <a:chOff x="3276743" y="1634968"/>
            <a:chExt cx="2656030" cy="5060346"/>
          </a:xfrm>
        </p:grpSpPr>
        <p:sp>
          <p:nvSpPr>
            <p:cNvPr id="36" name="CS2.4"/>
            <p:cNvSpPr/>
            <p:nvPr/>
          </p:nvSpPr>
          <p:spPr>
            <a:xfrm>
              <a:off x="3302636" y="5913052"/>
              <a:ext cx="2627189" cy="78226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CS2.4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Ochrona środowiska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35" name="CS2.3"/>
            <p:cNvSpPr/>
            <p:nvPr/>
          </p:nvSpPr>
          <p:spPr>
            <a:xfrm>
              <a:off x="3302637" y="4760162"/>
              <a:ext cx="2627189" cy="111784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CS2.3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Rozwój Gospodarki w Obiegu Zamkniętym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12" name="CS2.2"/>
            <p:cNvSpPr/>
            <p:nvPr/>
          </p:nvSpPr>
          <p:spPr>
            <a:xfrm>
              <a:off x="3302639" y="3607272"/>
              <a:ext cx="2627188" cy="111784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CS2.2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Zwiększanie odporności na zmiany klimatu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13" name="CS2.1"/>
            <p:cNvSpPr/>
            <p:nvPr/>
          </p:nvSpPr>
          <p:spPr>
            <a:xfrm>
              <a:off x="3276743" y="2454382"/>
              <a:ext cx="2656030" cy="111784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CS2.1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Wspieranie transformacji energetycznej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14" name="P2"/>
            <p:cNvSpPr/>
            <p:nvPr/>
          </p:nvSpPr>
          <p:spPr>
            <a:xfrm>
              <a:off x="3302638" y="1634968"/>
              <a:ext cx="2630135" cy="72008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P2. Bardziej zielona Europa Środkowa</a:t>
              </a:r>
              <a:endParaRPr lang="pl-PL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P1"/>
          <p:cNvGrpSpPr/>
          <p:nvPr/>
        </p:nvGrpSpPr>
        <p:grpSpPr>
          <a:xfrm>
            <a:off x="228018" y="1634968"/>
            <a:ext cx="2771638" cy="3906038"/>
            <a:chOff x="228018" y="1634968"/>
            <a:chExt cx="2771638" cy="3906038"/>
          </a:xfrm>
        </p:grpSpPr>
        <p:sp>
          <p:nvSpPr>
            <p:cNvPr id="15" name="CS1.2"/>
            <p:cNvSpPr/>
            <p:nvPr/>
          </p:nvSpPr>
          <p:spPr>
            <a:xfrm>
              <a:off x="228018" y="3687078"/>
              <a:ext cx="2771638" cy="185392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CS1.2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Inteligentne specjalizacje, transformacji przemysłowej i przedsiębiorczości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16" name="CS1.1"/>
            <p:cNvSpPr/>
            <p:nvPr/>
          </p:nvSpPr>
          <p:spPr>
            <a:xfrm>
              <a:off x="228018" y="2467780"/>
              <a:ext cx="2771638" cy="111784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CS1.1</a:t>
              </a:r>
            </a:p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Wzmacnianie zdolności innowacyjnych</a:t>
              </a:r>
              <a:endParaRPr lang="pl-PL" dirty="0">
                <a:solidFill>
                  <a:schemeClr val="tx1"/>
                </a:solidFill>
              </a:endParaRPr>
            </a:p>
          </p:txBody>
        </p:sp>
        <p:sp>
          <p:nvSpPr>
            <p:cNvPr id="17" name="P1"/>
            <p:cNvSpPr/>
            <p:nvPr/>
          </p:nvSpPr>
          <p:spPr>
            <a:xfrm>
              <a:off x="242826" y="1634968"/>
              <a:ext cx="2756830" cy="72008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olidFill>
                    <a:schemeClr val="tx1"/>
                  </a:solidFill>
                </a:rPr>
                <a:t>P1. Bardziej inteligentna Europa Środkowa</a:t>
              </a:r>
              <a:endParaRPr lang="pl-PL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PRZYPIS *"/>
          <p:cNvSpPr txBox="1"/>
          <p:nvPr/>
        </p:nvSpPr>
        <p:spPr>
          <a:xfrm>
            <a:off x="266638" y="620280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*Stan na listopad 2020</a:t>
            </a:r>
            <a:endParaRPr lang="pl-PL" dirty="0"/>
          </a:p>
        </p:txBody>
      </p:sp>
      <p:sp>
        <p:nvSpPr>
          <p:cNvPr id="19" name="IEŚ Zakres tematyczny"/>
          <p:cNvSpPr/>
          <p:nvPr/>
        </p:nvSpPr>
        <p:spPr>
          <a:xfrm>
            <a:off x="266638" y="1083540"/>
            <a:ext cx="11667504" cy="4386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INTERREG EUROPA ŚRODKOWA 2021-2027*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IEŚ 2021-2027"/>
          <p:cNvSpPr txBox="1">
            <a:spLocks/>
          </p:cNvSpPr>
          <p:nvPr/>
        </p:nvSpPr>
        <p:spPr>
          <a:xfrm>
            <a:off x="4295800" y="260648"/>
            <a:ext cx="7509520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400" b="1" kern="0" dirty="0" smtClean="0">
                <a:solidFill>
                  <a:schemeClr val="bg1"/>
                </a:solidFill>
              </a:rPr>
              <a:t>Interreg Europa Środkowa 2021-2027 (1)</a:t>
            </a:r>
            <a:endParaRPr lang="pl-PL" sz="24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21786</TotalTime>
  <Words>804</Words>
  <Application>Microsoft Office PowerPoint</Application>
  <PresentationFormat>Panoramiczny</PresentationFormat>
  <Paragraphs>165</Paragraphs>
  <Slides>17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Projekt domyślny</vt:lpstr>
      <vt:lpstr>Prezentacja programu PowerPoint</vt:lpstr>
      <vt:lpstr>Koncentracja tematyczna:  Bardziej przyjazna dla środowiska niskoemisyjna Europa dzięki promowaniu czystej i sprawiedliwej transformacji energetyki, zielonych i niebieskich inwestycji, gospodarki o obiegu zamkniętym, przystosowania się do zmiany klimatu oraz zapobiegania ryzyku i zarządzania ryzykiem (CP 2) – 45% alokacji programu   Europa o silniejszym wymiarze społecznym dzięki wdrażaniu Europejskiego filaru praw socjalnych (CP4) – 35% alokacji programu   Lepsza współpraca w zakresie zarządzania (ISO 1) (uwaga –tylko projekty miękkie) – 10% alokacji programu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www.plru.eu</vt:lpstr>
      <vt:lpstr>Prezentacja programu PowerPoint</vt:lpstr>
      <vt:lpstr>Komunikat na temat nowego programu: Źródło informacji: 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Bocianowska Marta</cp:lastModifiedBy>
  <cp:revision>1957</cp:revision>
  <cp:lastPrinted>2021-01-27T08:21:11Z</cp:lastPrinted>
  <dcterms:created xsi:type="dcterms:W3CDTF">2008-01-08T07:52:50Z</dcterms:created>
  <dcterms:modified xsi:type="dcterms:W3CDTF">2021-01-27T12:16:27Z</dcterms:modified>
</cp:coreProperties>
</file>