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5" r:id="rId4"/>
    <p:sldId id="264" r:id="rId5"/>
    <p:sldId id="257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RONA TYTUŁOWA" id="{32CEE7F2-EA1F-4383-BC28-10AF18EAEF7D}">
          <p14:sldIdLst>
            <p14:sldId id="258"/>
            <p14:sldId id="256"/>
            <p14:sldId id="265"/>
          </p14:sldIdLst>
        </p14:section>
        <p14:section name="NABÓR SEED MONEY" id="{06252A49-3A9B-4357-8865-7165CFBF8BAB}">
          <p14:sldIdLst>
            <p14:sldId id="264"/>
            <p14:sldId id="257"/>
            <p14:sldId id="259"/>
            <p14:sldId id="260"/>
            <p14:sldId id="261"/>
          </p14:sldIdLst>
        </p14:section>
        <p14:section name="SLAJD KOŃCOWY - KONTAKT" id="{1A3A71F4-A5AE-4CA0-BC26-04FA42B696F3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77B9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8E59-5041-4809-ACD3-C879397CED1D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011-E9E7-4F52-9157-B54E5011E5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97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8E59-5041-4809-ACD3-C879397CED1D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011-E9E7-4F52-9157-B54E5011E5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50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8E59-5041-4809-ACD3-C879397CED1D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011-E9E7-4F52-9157-B54E5011E5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978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8E59-5041-4809-ACD3-C879397CED1D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011-E9E7-4F52-9157-B54E5011E5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50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8E59-5041-4809-ACD3-C879397CED1D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011-E9E7-4F52-9157-B54E5011E5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630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8E59-5041-4809-ACD3-C879397CED1D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011-E9E7-4F52-9157-B54E5011E5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735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8E59-5041-4809-ACD3-C879397CED1D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011-E9E7-4F52-9157-B54E5011E5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01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8E59-5041-4809-ACD3-C879397CED1D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011-E9E7-4F52-9157-B54E5011E5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870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8E59-5041-4809-ACD3-C879397CED1D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011-E9E7-4F52-9157-B54E5011E5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451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8E59-5041-4809-ACD3-C879397CED1D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011-E9E7-4F52-9157-B54E5011E5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95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8E59-5041-4809-ACD3-C879397CED1D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011-E9E7-4F52-9157-B54E5011E5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967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8E59-5041-4809-ACD3-C879397CED1D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57011-E9E7-4F52-9157-B54E5011E5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14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.paradowska@pomorskie.e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outhbaltic.eu/call-for-proposal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ogramymiedzynarodowe.pomorskie.eu/poludniowy-balty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.paradowska@pomorskie.eu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"/>
          <p:cNvSpPr txBox="1"/>
          <p:nvPr/>
        </p:nvSpPr>
        <p:spPr>
          <a:xfrm>
            <a:off x="1143000" y="1857375"/>
            <a:ext cx="982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INTERREG POŁUDNIOWY BAŁTYK –  OKRES PRZEJŚCIOWY </a:t>
            </a:r>
            <a:br>
              <a:rPr lang="pl-PL" sz="28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28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2014-2020 / 2021-2027 (NABORY SEED MONEY)</a:t>
            </a:r>
            <a:endParaRPr lang="pl-PL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Kontakt"/>
          <p:cNvSpPr/>
          <p:nvPr/>
        </p:nvSpPr>
        <p:spPr>
          <a:xfrm>
            <a:off x="6352615" y="5260420"/>
            <a:ext cx="57721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 smtClean="0">
                <a:latin typeface="Segoe UI" panose="020B0502040204020203" pitchFamily="34" charset="0"/>
                <a:cs typeface="Segoe UI" panose="020B0502040204020203" pitchFamily="34" charset="0"/>
              </a:rPr>
              <a:t>Marta Paradowska</a:t>
            </a:r>
          </a:p>
          <a:p>
            <a:pPr algn="r"/>
            <a:r>
              <a:rPr lang="pl-PL" dirty="0" smtClean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m.paradowska@pomorskie.eu</a:t>
            </a:r>
            <a:r>
              <a:rPr lang="pl-PL" dirty="0" smtClean="0">
                <a:latin typeface="Segoe UI" panose="020B0502040204020203" pitchFamily="34" charset="0"/>
                <a:cs typeface="Segoe UI" panose="020B0502040204020203" pitchFamily="34" charset="0"/>
              </a:rPr>
              <a:t> tel. 58 326 86 92</a:t>
            </a:r>
          </a:p>
          <a:p>
            <a:pPr algn="r"/>
            <a:r>
              <a:rPr lang="pl-PL" dirty="0" smtClean="0">
                <a:latin typeface="Segoe UI" panose="020B0502040204020203" pitchFamily="34" charset="0"/>
                <a:cs typeface="Segoe UI" panose="020B0502040204020203" pitchFamily="34" charset="0"/>
              </a:rPr>
              <a:t>Regionalny Punkt Kontaktowy ISBP2014-2020</a:t>
            </a:r>
          </a:p>
          <a:p>
            <a:pPr algn="r"/>
            <a:r>
              <a:rPr lang="pl-PL" dirty="0" smtClean="0">
                <a:latin typeface="Segoe UI" panose="020B0502040204020203" pitchFamily="34" charset="0"/>
                <a:cs typeface="Segoe UI" panose="020B0502040204020203" pitchFamily="34" charset="0"/>
              </a:rPr>
              <a:t>Departament Rozwoju Regionalnego i Przestrzennego</a:t>
            </a:r>
          </a:p>
          <a:p>
            <a:pPr algn="r"/>
            <a:r>
              <a:rPr lang="pl-PL" dirty="0" smtClean="0">
                <a:latin typeface="Segoe UI" panose="020B0502040204020203" pitchFamily="34" charset="0"/>
                <a:cs typeface="Segoe UI" panose="020B0502040204020203" pitchFamily="34" charset="0"/>
              </a:rPr>
              <a:t>Urząd Marszałkowski Województwa Pomorskiego</a:t>
            </a:r>
          </a:p>
        </p:txBody>
      </p:sp>
    </p:spTree>
    <p:extLst>
      <p:ext uri="{BB962C8B-B14F-4D97-AF65-F5344CB8AC3E}">
        <p14:creationId xmlns:p14="http://schemas.microsoft.com/office/powerpoint/2010/main" val="217406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021-2027 - stan prac w programie"/>
          <p:cNvSpPr>
            <a:spLocks noGrp="1"/>
          </p:cNvSpPr>
          <p:nvPr>
            <p:ph type="title"/>
          </p:nvPr>
        </p:nvSpPr>
        <p:spPr>
          <a:xfrm>
            <a:off x="763772" y="212651"/>
            <a:ext cx="10515600" cy="669962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2014-2020 – pierwsze wnioski na przyszłość</a:t>
            </a:r>
            <a:endParaRPr lang="pl-PL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Obraz 2" descr="Na mapie zostały zaprezentowane dane dot. zakontraktowanych środków w poszczególnych NUTS3 na obszarze wsparcia. Najwięcej środków zostało zakontraktowanych w NUTS Trójmiejskim (Województwo Pomorskie, Polska) oraz NUTS3 Kłajpeda (Klaipedos Apskritis, Litwa). Żadne środki nie zostały zakontraktowane w NUTS3 Szczecinieco-Pyrzyckim (Województwo Zachodniopomorskie, Polska). Mapa pokazuje ogólnie słaby wyniki polskich NUTSów w porównaniu z NUTSami innych krajów. " title="Mapa dofinansowania w ramach programu Interreg Południowy Bałtyk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" t="15110" r="8" b="-25"/>
          <a:stretch/>
        </p:blipFill>
        <p:spPr>
          <a:xfrm>
            <a:off x="1846729" y="1091734"/>
            <a:ext cx="8615083" cy="4793788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5611906" y="3370730"/>
            <a:ext cx="2223247" cy="1694330"/>
          </a:xfrm>
          <a:prstGeom prst="rect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45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021-2027 - stan prac w programie"/>
          <p:cNvSpPr>
            <a:spLocks noGrp="1"/>
          </p:cNvSpPr>
          <p:nvPr>
            <p:ph type="title"/>
          </p:nvPr>
        </p:nvSpPr>
        <p:spPr>
          <a:xfrm>
            <a:off x="763772" y="212651"/>
            <a:ext cx="10515600" cy="669962"/>
          </a:xfrm>
        </p:spPr>
        <p:txBody>
          <a:bodyPr>
            <a:normAutofit/>
          </a:bodyPr>
          <a:lstStyle/>
          <a:p>
            <a:r>
              <a:rPr lang="pl-P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2014-2020 – pierwsze wnioski na przyszłość</a:t>
            </a:r>
          </a:p>
        </p:txBody>
      </p:sp>
      <p:pic>
        <p:nvPicPr>
          <p:cNvPr id="2" name="Obraz 1" descr="Mapa przedstawia ilość liderów projektów na NUTS na obszarze wsparacia programu. Największa ilość partnerów wiodących - powyżej 10 w NUTS Pomorskim (Województwo Pomorskie, Polska). Pomiędzy 6-9 liderów w NUTS3 Skane i Kronobergs (Szwecja), a także NUTS Kłajpeda (Klaipedos Apskritis, Litwa). Pozostałe NUTSy poniżej 5 partnerów." title="Mapa liderów projektów w ramach Interreg Południowy Bałtyk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60" y="1051560"/>
            <a:ext cx="7498080" cy="475488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6257365" y="3917576"/>
            <a:ext cx="1452282" cy="1264024"/>
          </a:xfrm>
          <a:prstGeom prst="rect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437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 czym pracują grupy robocze?"/>
          <p:cNvSpPr txBox="1">
            <a:spLocks/>
          </p:cNvSpPr>
          <p:nvPr/>
        </p:nvSpPr>
        <p:spPr>
          <a:xfrm>
            <a:off x="838200" y="3485603"/>
            <a:ext cx="10515600" cy="22627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2000" b="1" dirty="0" smtClean="0">
                <a:solidFill>
                  <a:srgbClr val="77B92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Nad czym pracują grupy robocze przy Komitecie Programującym w tej chwili?</a:t>
            </a:r>
          </a:p>
          <a:p>
            <a:pPr lvl="1"/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Strategia programu – globalne wyzwania gospodarcze dla regionu Południowego Bałtyku;</a:t>
            </a:r>
          </a:p>
          <a:p>
            <a:pPr lvl="1"/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Priorytety – selekcja priorytetów i celów szczegółowych, działań, grup docelowych, wskaźników, etc.;</a:t>
            </a:r>
          </a:p>
          <a:p>
            <a:pPr lvl="1"/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Plan finansowy programu – wkłady własne państw członkowskich oraz współczynnik dofinansowania;</a:t>
            </a:r>
          </a:p>
          <a:p>
            <a:pPr lvl="1"/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Funkcje wdrożeniowe – Zarządzanie programem - Instytucja Zarządzająca, Wspólny Sekretariat, Instytucje Audytowe, Kontrola I </a:t>
            </a:r>
            <a:r>
              <a:rPr lang="pl-PL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II stopnia, Regionalne Punkty Kontaktowe;</a:t>
            </a:r>
          </a:p>
          <a:p>
            <a:pPr lvl="1"/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Uproszczenie procedur – używanie opcji kosztów uproszczonych.</a:t>
            </a:r>
            <a:endParaRPr lang="pl-PL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Gdzie jesteśmy?"/>
          <p:cNvSpPr>
            <a:spLocks noGrp="1"/>
          </p:cNvSpPr>
          <p:nvPr>
            <p:ph idx="1"/>
          </p:nvPr>
        </p:nvSpPr>
        <p:spPr>
          <a:xfrm>
            <a:off x="838200" y="1222855"/>
            <a:ext cx="10515600" cy="22627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b="1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Gdzie jesteśmy?</a:t>
            </a:r>
          </a:p>
          <a:p>
            <a:pPr lvl="1"/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Prace nad nowym programem rozpoczęły się 20 lutego 2020 roku;</a:t>
            </a:r>
          </a:p>
          <a:p>
            <a:pPr lvl="1"/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Dotychczas odbyło się pięć spotkań Komitetu Programującego;</a:t>
            </a:r>
          </a:p>
          <a:p>
            <a:pPr lvl="1"/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Równolegle pracują dwie grupy robocze przy Komitecie Programującym, które są odpowiedzialne za przygotowanie treści merytorycznych, które zasilą projekt Programu Operacyjnego;</a:t>
            </a:r>
          </a:p>
          <a:p>
            <a:pPr lvl="1"/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Wykonana została analiza gospodarczo-społeczna. Wkrótce zostanie zatwierdzony dokument strategiczny programu.</a:t>
            </a:r>
          </a:p>
          <a:p>
            <a:pPr marL="0" indent="0">
              <a:buNone/>
            </a:pPr>
            <a:endParaRPr lang="pl-PL" sz="2200" dirty="0"/>
          </a:p>
        </p:txBody>
      </p:sp>
      <p:sp>
        <p:nvSpPr>
          <p:cNvPr id="4" name="2021-2027 - stan prac w programie"/>
          <p:cNvSpPr>
            <a:spLocks noGrp="1"/>
          </p:cNvSpPr>
          <p:nvPr>
            <p:ph type="title"/>
          </p:nvPr>
        </p:nvSpPr>
        <p:spPr>
          <a:xfrm>
            <a:off x="763772" y="212651"/>
            <a:ext cx="10515600" cy="669962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2021-2027 – stan prac w programie</a:t>
            </a:r>
            <a:endParaRPr lang="pl-PL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12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lityka spójności ISO1"/>
          <p:cNvSpPr txBox="1">
            <a:spLocks/>
          </p:cNvSpPr>
          <p:nvPr/>
        </p:nvSpPr>
        <p:spPr>
          <a:xfrm>
            <a:off x="9804427" y="5017865"/>
            <a:ext cx="1085200" cy="7714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1800" dirty="0" smtClean="0">
                <a:solidFill>
                  <a:srgbClr val="77B92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ISO4</a:t>
            </a:r>
            <a:endParaRPr lang="pl-PL" sz="1600" dirty="0">
              <a:solidFill>
                <a:srgbClr val="77B92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Priorytet Aktywny PB"/>
          <p:cNvSpPr>
            <a:spLocks noGrp="1"/>
          </p:cNvSpPr>
          <p:nvPr>
            <p:ph idx="1"/>
          </p:nvPr>
        </p:nvSpPr>
        <p:spPr>
          <a:xfrm>
            <a:off x="1531610" y="4993980"/>
            <a:ext cx="10515600" cy="830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P4. Aktywny Południowy Bałtyk</a:t>
            </a:r>
          </a:p>
          <a:p>
            <a:pPr marL="457200" lvl="1" indent="0">
              <a:buNone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CS4.1 Współpraca międzynarodowa i międzyinstytucjonalna</a:t>
            </a:r>
          </a:p>
        </p:txBody>
      </p:sp>
      <p:pic>
        <p:nvPicPr>
          <p:cNvPr id="13" name="Obraz - Aktywny PB" descr="Jest to ikona graficzna symbolizująca charakter międzynarodowy programu operacyjnego" title="Ikona graficzna Aktywny Południowy Bałty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85" y="4981894"/>
            <a:ext cx="998307" cy="830652"/>
          </a:xfrm>
          <a:prstGeom prst="rect">
            <a:avLst/>
          </a:prstGeom>
        </p:spPr>
      </p:pic>
      <p:sp>
        <p:nvSpPr>
          <p:cNvPr id="16" name="Polityka spójności PO4"/>
          <p:cNvSpPr txBox="1">
            <a:spLocks/>
          </p:cNvSpPr>
          <p:nvPr/>
        </p:nvSpPr>
        <p:spPr>
          <a:xfrm>
            <a:off x="9804427" y="3982113"/>
            <a:ext cx="1085200" cy="7011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1800" dirty="0" smtClean="0">
                <a:solidFill>
                  <a:srgbClr val="77B92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PO4</a:t>
            </a:r>
            <a:endParaRPr lang="pl-PL" sz="1600" dirty="0">
              <a:solidFill>
                <a:srgbClr val="77B92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Priorytet Atrakcyjny PB"/>
          <p:cNvSpPr txBox="1">
            <a:spLocks/>
          </p:cNvSpPr>
          <p:nvPr/>
        </p:nvSpPr>
        <p:spPr>
          <a:xfrm>
            <a:off x="1531610" y="4004536"/>
            <a:ext cx="10515600" cy="7019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2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P3. Atrakcyjny Południowy Bałtyk</a:t>
            </a:r>
          </a:p>
          <a:p>
            <a:pPr marL="457200" lvl="1" indent="0">
              <a:buNone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CS1. Kultura i turystyka - rozwoju gospodarczy i innowacje społeczne</a:t>
            </a:r>
            <a:endParaRPr lang="pl-PL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buNone/>
            </a:pPr>
            <a:endParaRPr lang="pl-PL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pl-PL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Obraz - Atrakcyjny PB" descr="Jest to ikona graficzna symbolizująca charakter turystyczny programu operacyjnego" title="Ikona graficzna Atrakcyjny Południowy Bałtyk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354" y="3756851"/>
            <a:ext cx="960203" cy="800169"/>
          </a:xfrm>
          <a:prstGeom prst="rect">
            <a:avLst/>
          </a:prstGeom>
        </p:spPr>
      </p:pic>
      <p:sp>
        <p:nvSpPr>
          <p:cNvPr id="15" name="Polityka spójności PO2"/>
          <p:cNvSpPr txBox="1">
            <a:spLocks/>
          </p:cNvSpPr>
          <p:nvPr/>
        </p:nvSpPr>
        <p:spPr>
          <a:xfrm>
            <a:off x="9804427" y="2387355"/>
            <a:ext cx="1085200" cy="13064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1800" dirty="0" smtClean="0">
                <a:solidFill>
                  <a:srgbClr val="77B92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PO2</a:t>
            </a:r>
            <a:endParaRPr lang="pl-PL" sz="1600" dirty="0">
              <a:solidFill>
                <a:srgbClr val="77B92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Priorytet Zrównoważony PB"/>
          <p:cNvSpPr txBox="1">
            <a:spLocks/>
          </p:cNvSpPr>
          <p:nvPr/>
        </p:nvSpPr>
        <p:spPr>
          <a:xfrm>
            <a:off x="1531610" y="2387356"/>
            <a:ext cx="10301802" cy="16978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P2. Zrównoważony Południowy Bałtyk </a:t>
            </a:r>
          </a:p>
          <a:p>
            <a:pPr marL="457200" lvl="1" indent="0">
              <a:buNone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CS2.1 Odnawialne źródła energii</a:t>
            </a:r>
          </a:p>
          <a:p>
            <a:pPr marL="457200" lvl="1" indent="0">
              <a:buNone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CS2.2 Zrównoważone zarządzanie zasobami wody</a:t>
            </a:r>
          </a:p>
          <a:p>
            <a:pPr marL="457200" lvl="1" indent="0">
              <a:buNone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CS2.3 Przejście na Gospodarkę w Obiegu Zamkniętym (GOZ)</a:t>
            </a:r>
            <a:endParaRPr lang="pl-PL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Obraz - Zrównoważony PB" descr="Ikona symbolizująca zrównoważonych charakter programu Interreg Południowy Bałtyk" title="Ikona graficzna Zrównoważony Południowy Bałtyk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576" y="2413255"/>
            <a:ext cx="784928" cy="823031"/>
          </a:xfrm>
          <a:prstGeom prst="rect">
            <a:avLst/>
          </a:prstGeom>
        </p:spPr>
      </p:pic>
      <p:sp>
        <p:nvSpPr>
          <p:cNvPr id="14" name="Polityka spójności PO1"/>
          <p:cNvSpPr txBox="1">
            <a:spLocks/>
          </p:cNvSpPr>
          <p:nvPr/>
        </p:nvSpPr>
        <p:spPr>
          <a:xfrm>
            <a:off x="9804427" y="1166963"/>
            <a:ext cx="1085201" cy="9096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1800" dirty="0" smtClean="0">
                <a:solidFill>
                  <a:srgbClr val="77B92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PO1</a:t>
            </a:r>
            <a:endParaRPr lang="pl-PL" sz="1600" dirty="0">
              <a:solidFill>
                <a:srgbClr val="77B92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Polityka spójności"/>
          <p:cNvSpPr txBox="1">
            <a:spLocks/>
          </p:cNvSpPr>
          <p:nvPr/>
        </p:nvSpPr>
        <p:spPr>
          <a:xfrm>
            <a:off x="11091250" y="1166963"/>
            <a:ext cx="447876" cy="4622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vert="vert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CEL POLITYKI SPÓJNOŚCI (</a:t>
            </a:r>
            <a:r>
              <a:rPr lang="pl-PL" sz="1600" i="1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policy </a:t>
            </a:r>
            <a:r>
              <a:rPr lang="pl-PL" sz="1600" i="1" dirty="0" err="1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objective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pl-PL" sz="1400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Priorytet Innowacyjny PB"/>
          <p:cNvSpPr txBox="1">
            <a:spLocks/>
          </p:cNvSpPr>
          <p:nvPr/>
        </p:nvSpPr>
        <p:spPr>
          <a:xfrm>
            <a:off x="1531610" y="1190214"/>
            <a:ext cx="10767966" cy="1490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P1. Innowacyjny Południowy Bałtyk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CS1.1 Digitalizacja społeczeństwa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CS1.2 Internacjonalizacja i konkurencyjna oferta przedsiębiorstw</a:t>
            </a:r>
            <a:endParaRPr lang="pl-PL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Obraz - Innowacyjny PB" descr="Jest to ikona graficzna symbolizująca charakter innowacyjny programu operacyjnego" title="Ikona Innowacyjny Południowy Bałtyk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4094" y="1190214"/>
            <a:ext cx="845893" cy="777307"/>
          </a:xfrm>
          <a:prstGeom prst="rect">
            <a:avLst/>
          </a:prstGeom>
        </p:spPr>
      </p:pic>
      <p:sp>
        <p:nvSpPr>
          <p:cNvPr id="2" name="2021-2027 - koncentracja tematyczna"/>
          <p:cNvSpPr>
            <a:spLocks noGrp="1"/>
          </p:cNvSpPr>
          <p:nvPr>
            <p:ph type="title"/>
          </p:nvPr>
        </p:nvSpPr>
        <p:spPr>
          <a:xfrm>
            <a:off x="514576" y="258462"/>
            <a:ext cx="10515600" cy="620993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2021-2027 – projekt koncentracji tematycznej</a:t>
            </a:r>
            <a:endParaRPr lang="pl-PL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64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głoszenie naboru" descr="Hiperłącze kieruje na stronę internetową Regionalnego Punktu Kontaktowego dla programów międzynarodowych w województwie Pomorskim" title="Link do strony"/>
          <p:cNvSpPr txBox="1">
            <a:spLocks/>
          </p:cNvSpPr>
          <p:nvPr/>
        </p:nvSpPr>
        <p:spPr>
          <a:xfrm>
            <a:off x="757517" y="3698706"/>
            <a:ext cx="10515600" cy="2432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Ogłoszenie naboru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Nabór zostanie ogłoszony przez Wspólny Sekretariat programu Interreg Południowy Bałtyk na stronie internetowej: </a:t>
            </a: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https://southbaltic.eu/call-for-proposals</a:t>
            </a:r>
            <a:endParaRPr lang="pl-PL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43250" lvl="1">
              <a:tabLst>
                <a:tab pos="3143250" algn="l"/>
              </a:tabLst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Newsletter programu Interreg Południowy Bałtyk</a:t>
            </a:r>
          </a:p>
          <a:p>
            <a:pPr marL="3143250" lvl="1">
              <a:tabLst>
                <a:tab pos="3143250" algn="l"/>
              </a:tabLst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Newsletter regionalny Pomorskie.eu</a:t>
            </a:r>
          </a:p>
          <a:p>
            <a:pPr marL="3143250" lvl="1">
              <a:tabLst>
                <a:tab pos="3143250" algn="l"/>
              </a:tabLst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Strona internetowa RPK </a:t>
            </a: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https://programymiedzynarodowe.pomorskie.eu/poludniowy-baltyk</a:t>
            </a:r>
            <a:endParaRPr lang="pl-PL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Czym jest Seed Money?"/>
          <p:cNvSpPr txBox="1">
            <a:spLocks/>
          </p:cNvSpPr>
          <p:nvPr/>
        </p:nvSpPr>
        <p:spPr>
          <a:xfrm>
            <a:off x="757517" y="2268538"/>
            <a:ext cx="10515600" cy="149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Czym jest projekt SEED MONEY?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pl-PL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Seed</a:t>
            </a: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l-PL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money</a:t>
            </a: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to tzw. „projekt na projekt” lub „grant na grant”. W nomenklaturze polskiej jest też często ukryty pod hasłem „projekt zalążkowy”. Celem takiego projektu jest przygotowanie pełnej koncepcji projektowej, która w efekcie będzie mogła zostać złożona do regularnego naboru w programie Interreg Południowy Bałtyk lub innym programie współpracy międzynarodowej. </a:t>
            </a:r>
            <a:endParaRPr lang="pl-PL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Informacja o naborach"/>
          <p:cNvSpPr>
            <a:spLocks noGrp="1"/>
          </p:cNvSpPr>
          <p:nvPr>
            <p:ph idx="1"/>
          </p:nvPr>
        </p:nvSpPr>
        <p:spPr>
          <a:xfrm>
            <a:off x="757517" y="1084432"/>
            <a:ext cx="10515600" cy="143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 KWARTAŁ 2022 </a:t>
            </a:r>
            <a:r>
              <a:rPr lang="pl-PL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– planowana gotowość programu na lata 2021-2027.</a:t>
            </a:r>
            <a:endParaRPr lang="pl-PL" sz="2000" dirty="0" smtClean="0">
              <a:solidFill>
                <a:srgbClr val="77B92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pl-PL" sz="2000" b="1" dirty="0" smtClean="0">
                <a:solidFill>
                  <a:srgbClr val="77B92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 w międzyczasie?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l-PL" sz="1800" b="1" dirty="0" smtClean="0">
                <a:solidFill>
                  <a:srgbClr val="77B9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Nabór SEED MONEY – </a:t>
            </a:r>
            <a:r>
              <a:rPr lang="pl-PL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II/III KWARTAŁ </a:t>
            </a:r>
            <a:r>
              <a:rPr lang="pl-PL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2021</a:t>
            </a:r>
            <a:endParaRPr lang="pl-PL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2021-2027 nabory"/>
          <p:cNvSpPr>
            <a:spLocks noGrp="1"/>
          </p:cNvSpPr>
          <p:nvPr>
            <p:ph type="title"/>
          </p:nvPr>
        </p:nvSpPr>
        <p:spPr>
          <a:xfrm>
            <a:off x="757517" y="226902"/>
            <a:ext cx="10515600" cy="620993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2021-2027 – nabory</a:t>
            </a:r>
            <a:endParaRPr lang="pl-PL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6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- wniosek" descr="Osoba pochyla się nad wnioskiem aplikacyjnym i wypłenia go." title="Wypełnianie wniosku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2" r="20170"/>
          <a:stretch/>
        </p:blipFill>
        <p:spPr>
          <a:xfrm>
            <a:off x="7848600" y="1168400"/>
            <a:ext cx="3889207" cy="4489450"/>
          </a:xfrm>
          <a:prstGeom prst="rect">
            <a:avLst/>
          </a:prstGeom>
        </p:spPr>
      </p:pic>
      <p:sp>
        <p:nvSpPr>
          <p:cNvPr id="3" name="Podstawowe założenia naboru"/>
          <p:cNvSpPr>
            <a:spLocks noGrp="1"/>
          </p:cNvSpPr>
          <p:nvPr>
            <p:ph idx="1"/>
          </p:nvPr>
        </p:nvSpPr>
        <p:spPr>
          <a:xfrm>
            <a:off x="757517" y="1216025"/>
            <a:ext cx="6167158" cy="4394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b="1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 nabór SEED MONEY</a:t>
            </a:r>
          </a:p>
          <a:p>
            <a:pPr marL="0" indent="0">
              <a:buNone/>
            </a:pPr>
            <a:r>
              <a:rPr lang="pl-PL" sz="2000" b="1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Podstawowe założenia naboru </a:t>
            </a:r>
          </a:p>
          <a:p>
            <a:pPr marL="0" indent="0">
              <a:buNone/>
            </a:pPr>
            <a:r>
              <a:rPr lang="pl-PL" sz="1900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pl-PL" sz="19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oczekiwane – niepotwierdzone</a:t>
            </a:r>
            <a:r>
              <a:rPr lang="pl-PL" sz="1900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0" indent="0">
              <a:buNone/>
            </a:pPr>
            <a:endParaRPr lang="pl-PL" sz="2000" u="sng" dirty="0" smtClean="0">
              <a:solidFill>
                <a:srgbClr val="0033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l-PL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Ogłoszony w ramach programu 2014-2020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Ryczałt: uproszczona metoda rozliczenia projektu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Budżet projektu: do 40.000 EUR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Partnerstwo: minimum 3 partnerów z 2 krajów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900" dirty="0">
                <a:latin typeface="Segoe UI" panose="020B0502040204020203" pitchFamily="34" charset="0"/>
                <a:cs typeface="Segoe UI" panose="020B0502040204020203" pitchFamily="34" charset="0"/>
              </a:rPr>
              <a:t>W</a:t>
            </a:r>
            <a:r>
              <a:rPr lang="pl-PL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skaźniki (osobny ryczałt dla każdego wskaźnika)</a:t>
            </a:r>
            <a:endParaRPr lang="pl-PL" sz="15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Koncepcja projektu - ryczałt do 25.000 EUR</a:t>
            </a:r>
          </a:p>
          <a:p>
            <a:pPr marL="857250" lvl="1" indent="-400050">
              <a:buFont typeface="+mj-lt"/>
              <a:buAutoNum type="romanUcPeriod"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Wspólny warsztat - F2F 15.000 </a:t>
            </a:r>
            <a:r>
              <a:rPr lang="pl-PL" sz="1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UR /ONLINE 7.000EUR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Zakres tematyczny projektu: ISBP 2021-2027</a:t>
            </a:r>
            <a:endParaRPr lang="pl-PL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2021 - nabor Seed Money (1)"/>
          <p:cNvSpPr>
            <a:spLocks noGrp="1"/>
          </p:cNvSpPr>
          <p:nvPr>
            <p:ph type="title"/>
          </p:nvPr>
        </p:nvSpPr>
        <p:spPr>
          <a:xfrm>
            <a:off x="757517" y="226902"/>
            <a:ext cx="10515600" cy="620993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2021-2027 – nabór SEED MONEY (1)</a:t>
            </a:r>
            <a:endParaRPr lang="pl-PL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64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wniosek" descr="Osoba pochyla się nad wnioskiem aplikacyjnym i wypłenia go." title="Wypełnianie wniosku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2" r="20170"/>
          <a:stretch/>
        </p:blipFill>
        <p:spPr>
          <a:xfrm>
            <a:off x="7848600" y="1168400"/>
            <a:ext cx="3889207" cy="4489450"/>
          </a:xfrm>
          <a:prstGeom prst="rect">
            <a:avLst/>
          </a:prstGeom>
        </p:spPr>
      </p:pic>
      <p:sp>
        <p:nvSpPr>
          <p:cNvPr id="4" name="Pozostałe informacje"/>
          <p:cNvSpPr txBox="1">
            <a:spLocks/>
          </p:cNvSpPr>
          <p:nvPr/>
        </p:nvSpPr>
        <p:spPr>
          <a:xfrm>
            <a:off x="509867" y="1368510"/>
            <a:ext cx="6195733" cy="43560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800" b="1" dirty="0" smtClean="0">
                <a:solidFill>
                  <a:srgbClr val="77B92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Pozostałe informacje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Lider przekazuje do WS podział budżetu na poszczególnych partnerów (ryczałt na partnera)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Lider podpisuje umowę o dofinansowanie (oryg. Subsidy Contract)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Tylko Lider składa raport do WS, na podstawie którego zostanie mu wypłacony ryczałt, który dalej powinien zostać przetransferowany do pozostałych partnerów zgodnie z zapisami z umowy o dofinansowanie i wniosku.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Zlecanie na zewnątrz wykonania wskaźników jest zabronione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Pomimo braku kontroli wydatkowania środków należy stosować się do przepisów prawa i zasad obowiązujących w programie</a:t>
            </a:r>
          </a:p>
        </p:txBody>
      </p:sp>
      <p:sp>
        <p:nvSpPr>
          <p:cNvPr id="2" name="2021-2027 nabór Seed Money (2)"/>
          <p:cNvSpPr>
            <a:spLocks noGrp="1"/>
          </p:cNvSpPr>
          <p:nvPr>
            <p:ph type="title"/>
          </p:nvPr>
        </p:nvSpPr>
        <p:spPr>
          <a:xfrm>
            <a:off x="757517" y="226902"/>
            <a:ext cx="10515600" cy="620993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2021-2027 – nabór SEED MONEY (2)</a:t>
            </a:r>
            <a:endParaRPr lang="pl-PL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4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ontakt"/>
          <p:cNvSpPr/>
          <p:nvPr/>
        </p:nvSpPr>
        <p:spPr>
          <a:xfrm>
            <a:off x="6352615" y="5260420"/>
            <a:ext cx="57721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 smtClean="0">
                <a:latin typeface="Segoe UI" panose="020B0502040204020203" pitchFamily="34" charset="0"/>
                <a:cs typeface="Segoe UI" panose="020B0502040204020203" pitchFamily="34" charset="0"/>
              </a:rPr>
              <a:t>Marta Paradowska</a:t>
            </a:r>
          </a:p>
          <a:p>
            <a:pPr algn="r"/>
            <a:r>
              <a:rPr lang="pl-PL" dirty="0" smtClean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m.paradowska@pomorskie.eu</a:t>
            </a:r>
            <a:r>
              <a:rPr lang="pl-PL" dirty="0" smtClean="0">
                <a:latin typeface="Segoe UI" panose="020B0502040204020203" pitchFamily="34" charset="0"/>
                <a:cs typeface="Segoe UI" panose="020B0502040204020203" pitchFamily="34" charset="0"/>
              </a:rPr>
              <a:t> tel. 58 326 86 92</a:t>
            </a:r>
          </a:p>
          <a:p>
            <a:pPr algn="r"/>
            <a:r>
              <a:rPr lang="pl-PL" dirty="0" smtClean="0">
                <a:latin typeface="Segoe UI" panose="020B0502040204020203" pitchFamily="34" charset="0"/>
                <a:cs typeface="Segoe UI" panose="020B0502040204020203" pitchFamily="34" charset="0"/>
              </a:rPr>
              <a:t>Regionalny Punkt Kontaktowy ISBP2014-2020</a:t>
            </a:r>
          </a:p>
          <a:p>
            <a:pPr algn="r"/>
            <a:r>
              <a:rPr lang="pl-PL" dirty="0" smtClean="0">
                <a:latin typeface="Segoe UI" panose="020B0502040204020203" pitchFamily="34" charset="0"/>
                <a:cs typeface="Segoe UI" panose="020B0502040204020203" pitchFamily="34" charset="0"/>
              </a:rPr>
              <a:t>Departament Rozwoju Regionalnego i Przestrzennego</a:t>
            </a:r>
          </a:p>
          <a:p>
            <a:pPr algn="r"/>
            <a:r>
              <a:rPr lang="pl-PL" dirty="0" smtClean="0">
                <a:latin typeface="Segoe UI" panose="020B0502040204020203" pitchFamily="34" charset="0"/>
                <a:cs typeface="Segoe UI" panose="020B0502040204020203" pitchFamily="34" charset="0"/>
              </a:rPr>
              <a:t>Urząd Marszałkowski Województwa Pomorskiego</a:t>
            </a:r>
          </a:p>
        </p:txBody>
      </p:sp>
      <p:sp>
        <p:nvSpPr>
          <p:cNvPr id="3" name="Dziękuję"/>
          <p:cNvSpPr>
            <a:spLocks noGrp="1"/>
          </p:cNvSpPr>
          <p:nvPr>
            <p:ph idx="1"/>
          </p:nvPr>
        </p:nvSpPr>
        <p:spPr>
          <a:xfrm>
            <a:off x="1981759" y="5850788"/>
            <a:ext cx="2895601" cy="432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Dziękuje za uwagę !</a:t>
            </a:r>
            <a:endParaRPr lang="pl-PL" sz="2400" dirty="0">
              <a:solidFill>
                <a:srgbClr val="0033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85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584</Words>
  <Application>Microsoft Office PowerPoint</Application>
  <PresentationFormat>Panoramiczny</PresentationFormat>
  <Paragraphs>74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Wingdings</vt:lpstr>
      <vt:lpstr>Motyw pakietu Office</vt:lpstr>
      <vt:lpstr>Prezentacja programu PowerPoint</vt:lpstr>
      <vt:lpstr>2014-2020 – pierwsze wnioski na przyszłość</vt:lpstr>
      <vt:lpstr>2014-2020 – pierwsze wnioski na przyszłość</vt:lpstr>
      <vt:lpstr>2021-2027 – stan prac w programie</vt:lpstr>
      <vt:lpstr>2021-2027 – projekt koncentracji tematycznej</vt:lpstr>
      <vt:lpstr>2021-2027 – nabory</vt:lpstr>
      <vt:lpstr>2021-2027 – nabór SEED MONEY (1)</vt:lpstr>
      <vt:lpstr>2021-2027 – nabór SEED MONEY (2)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2021-2027</dc:title>
  <dc:creator>Bocianowska Marta</dc:creator>
  <cp:lastModifiedBy>Bocianowska Marta</cp:lastModifiedBy>
  <cp:revision>34</cp:revision>
  <dcterms:created xsi:type="dcterms:W3CDTF">2021-01-21T08:00:05Z</dcterms:created>
  <dcterms:modified xsi:type="dcterms:W3CDTF">2021-01-27T12:47:01Z</dcterms:modified>
</cp:coreProperties>
</file>