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47"/>
  </p:notesMasterIdLst>
  <p:handoutMasterIdLst>
    <p:handoutMasterId r:id="rId48"/>
  </p:handoutMasterIdLst>
  <p:sldIdLst>
    <p:sldId id="772" r:id="rId2"/>
    <p:sldId id="771" r:id="rId3"/>
    <p:sldId id="763" r:id="rId4"/>
    <p:sldId id="770" r:id="rId5"/>
    <p:sldId id="769" r:id="rId6"/>
    <p:sldId id="768" r:id="rId7"/>
    <p:sldId id="767" r:id="rId8"/>
    <p:sldId id="766" r:id="rId9"/>
    <p:sldId id="765" r:id="rId10"/>
    <p:sldId id="764" r:id="rId11"/>
    <p:sldId id="773" r:id="rId12"/>
    <p:sldId id="779" r:id="rId13"/>
    <p:sldId id="778" r:id="rId14"/>
    <p:sldId id="777" r:id="rId15"/>
    <p:sldId id="776" r:id="rId16"/>
    <p:sldId id="775" r:id="rId17"/>
    <p:sldId id="774" r:id="rId18"/>
    <p:sldId id="786" r:id="rId19"/>
    <p:sldId id="785" r:id="rId20"/>
    <p:sldId id="784" r:id="rId21"/>
    <p:sldId id="783" r:id="rId22"/>
    <p:sldId id="782" r:id="rId23"/>
    <p:sldId id="781" r:id="rId24"/>
    <p:sldId id="780" r:id="rId25"/>
    <p:sldId id="789" r:id="rId26"/>
    <p:sldId id="788" r:id="rId27"/>
    <p:sldId id="787" r:id="rId28"/>
    <p:sldId id="795" r:id="rId29"/>
    <p:sldId id="794" r:id="rId30"/>
    <p:sldId id="793" r:id="rId31"/>
    <p:sldId id="792" r:id="rId32"/>
    <p:sldId id="791" r:id="rId33"/>
    <p:sldId id="800" r:id="rId34"/>
    <p:sldId id="799" r:id="rId35"/>
    <p:sldId id="798" r:id="rId36"/>
    <p:sldId id="797" r:id="rId37"/>
    <p:sldId id="796" r:id="rId38"/>
    <p:sldId id="801" r:id="rId39"/>
    <p:sldId id="806" r:id="rId40"/>
    <p:sldId id="807" r:id="rId41"/>
    <p:sldId id="805" r:id="rId42"/>
    <p:sldId id="804" r:id="rId43"/>
    <p:sldId id="803" r:id="rId44"/>
    <p:sldId id="808" r:id="rId45"/>
    <p:sldId id="802" r:id="rId46"/>
  </p:sldIdLst>
  <p:sldSz cx="9144000" cy="6858000" type="screen4x3"/>
  <p:notesSz cx="6797675" cy="9926638"/>
  <p:defaultTextStyle>
    <a:defPPr>
      <a:defRPr lang="pl-PL"/>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upak Kamil" initials="CK" lastIdx="1" clrIdx="0">
    <p:extLst>
      <p:ext uri="{19B8F6BF-5375-455C-9EA6-DF929625EA0E}">
        <p15:presenceInfo xmlns:p15="http://schemas.microsoft.com/office/powerpoint/2012/main" userId="S-1-5-21-352459600-126056257-345019615-168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99FF"/>
    <a:srgbClr val="C0C0C0"/>
    <a:srgbClr val="CC6600"/>
    <a:srgbClr val="0033CC"/>
    <a:srgbClr val="FF0000"/>
    <a:srgbClr val="FF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752" autoAdjust="0"/>
  </p:normalViewPr>
  <p:slideViewPr>
    <p:cSldViewPr>
      <p:cViewPr varScale="1">
        <p:scale>
          <a:sx n="111" d="100"/>
          <a:sy n="111" d="100"/>
        </p:scale>
        <p:origin x="151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216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defRPr>
            </a:lvl1pPr>
          </a:lstStyle>
          <a:p>
            <a:pPr>
              <a:defRPr/>
            </a:pPr>
            <a:endParaRPr lang="pl-PL"/>
          </a:p>
        </p:txBody>
      </p:sp>
      <p:sp>
        <p:nvSpPr>
          <p:cNvPr id="10445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defRPr>
            </a:lvl1pPr>
          </a:lstStyle>
          <a:p>
            <a:pPr>
              <a:defRPr/>
            </a:pPr>
            <a:fld id="{91D993E8-881E-4D9C-9FDA-53323BFE0FF2}" type="datetimeFigureOut">
              <a:rPr lang="pl-PL"/>
              <a:pPr>
                <a:defRPr/>
              </a:pPr>
              <a:t>16.11.2020</a:t>
            </a:fld>
            <a:endParaRPr lang="pl-PL"/>
          </a:p>
        </p:txBody>
      </p:sp>
      <p:sp>
        <p:nvSpPr>
          <p:cNvPr id="10445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defRPr>
            </a:lvl1pPr>
          </a:lstStyle>
          <a:p>
            <a:pPr>
              <a:defRPr/>
            </a:pPr>
            <a:endParaRPr lang="pl-PL"/>
          </a:p>
        </p:txBody>
      </p:sp>
      <p:sp>
        <p:nvSpPr>
          <p:cNvPr id="10445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pPr>
              <a:defRPr/>
            </a:pPr>
            <a:fld id="{60950366-0CD1-4357-A0B7-0059C9DD8BC2}"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defRPr>
            </a:lvl1pPr>
          </a:lstStyle>
          <a:p>
            <a:pPr>
              <a:defRPr/>
            </a:pPr>
            <a:endParaRPr lang="pl-PL"/>
          </a:p>
        </p:txBody>
      </p:sp>
      <p:sp>
        <p:nvSpPr>
          <p:cNvPr id="2457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defRPr>
            </a:lvl1pPr>
          </a:lstStyle>
          <a:p>
            <a:pPr>
              <a:defRPr/>
            </a:pPr>
            <a:fld id="{D39E3A73-BC23-4AA2-A0EB-59FD7898C166}" type="datetimeFigureOut">
              <a:rPr lang="pl-PL"/>
              <a:pPr>
                <a:defRPr/>
              </a:pPr>
              <a:t>16.11.2020</a:t>
            </a:fld>
            <a:endParaRPr lang="pl-PL"/>
          </a:p>
        </p:txBody>
      </p:sp>
      <p:sp>
        <p:nvSpPr>
          <p:cNvPr id="819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noProof="0"/>
              <a:t>Kliknij, aby edytować style wzorca tekstu</a:t>
            </a:r>
          </a:p>
          <a:p>
            <a:pPr lvl="1"/>
            <a:r>
              <a:rPr lang="pl-PL" altLang="pl-PL" noProof="0"/>
              <a:t>Drugi poziom</a:t>
            </a:r>
          </a:p>
          <a:p>
            <a:pPr lvl="2"/>
            <a:r>
              <a:rPr lang="pl-PL" altLang="pl-PL" noProof="0"/>
              <a:t>Trzeci poziom</a:t>
            </a:r>
          </a:p>
          <a:p>
            <a:pPr lvl="3"/>
            <a:r>
              <a:rPr lang="pl-PL" altLang="pl-PL" noProof="0"/>
              <a:t>Czwarty poziom</a:t>
            </a:r>
          </a:p>
          <a:p>
            <a:pPr lvl="4"/>
            <a:r>
              <a:rPr lang="pl-PL" altLang="pl-PL" noProof="0"/>
              <a:t>Piąty poziom</a:t>
            </a:r>
          </a:p>
        </p:txBody>
      </p:sp>
      <p:sp>
        <p:nvSpPr>
          <p:cNvPr id="2458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defRPr>
            </a:lvl1pPr>
          </a:lstStyle>
          <a:p>
            <a:pPr>
              <a:defRPr/>
            </a:pPr>
            <a:endParaRPr lang="pl-PL"/>
          </a:p>
        </p:txBody>
      </p:sp>
      <p:sp>
        <p:nvSpPr>
          <p:cNvPr id="2458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a:lvl1pPr>
          </a:lstStyle>
          <a:p>
            <a:pPr>
              <a:defRPr/>
            </a:pPr>
            <a:fld id="{50E8F8EE-17DA-4537-88DB-5F81EF16C7E5}"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a:t>
            </a:fld>
            <a:endParaRPr lang="pl-PL" altLang="pl-PL" i="0"/>
          </a:p>
        </p:txBody>
      </p:sp>
    </p:spTree>
    <p:extLst>
      <p:ext uri="{BB962C8B-B14F-4D97-AF65-F5344CB8AC3E}">
        <p14:creationId xmlns:p14="http://schemas.microsoft.com/office/powerpoint/2010/main" val="6609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10</a:t>
            </a:fld>
            <a:endParaRPr lang="pl-PL" altLang="pl-PL" i="0"/>
          </a:p>
        </p:txBody>
      </p:sp>
    </p:spTree>
    <p:extLst>
      <p:ext uri="{BB962C8B-B14F-4D97-AF65-F5344CB8AC3E}">
        <p14:creationId xmlns:p14="http://schemas.microsoft.com/office/powerpoint/2010/main" val="1281345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11</a:t>
            </a:fld>
            <a:endParaRPr lang="pl-PL" altLang="pl-PL" i="0"/>
          </a:p>
        </p:txBody>
      </p:sp>
    </p:spTree>
    <p:extLst>
      <p:ext uri="{BB962C8B-B14F-4D97-AF65-F5344CB8AC3E}">
        <p14:creationId xmlns:p14="http://schemas.microsoft.com/office/powerpoint/2010/main" val="803267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12</a:t>
            </a:fld>
            <a:endParaRPr lang="pl-PL" altLang="pl-PL" i="0"/>
          </a:p>
        </p:txBody>
      </p:sp>
    </p:spTree>
    <p:extLst>
      <p:ext uri="{BB962C8B-B14F-4D97-AF65-F5344CB8AC3E}">
        <p14:creationId xmlns:p14="http://schemas.microsoft.com/office/powerpoint/2010/main" val="3755693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13</a:t>
            </a:fld>
            <a:endParaRPr lang="pl-PL" altLang="pl-PL" i="0"/>
          </a:p>
        </p:txBody>
      </p:sp>
    </p:spTree>
    <p:extLst>
      <p:ext uri="{BB962C8B-B14F-4D97-AF65-F5344CB8AC3E}">
        <p14:creationId xmlns:p14="http://schemas.microsoft.com/office/powerpoint/2010/main" val="841269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14</a:t>
            </a:fld>
            <a:endParaRPr lang="pl-PL" altLang="pl-PL" i="0"/>
          </a:p>
        </p:txBody>
      </p:sp>
    </p:spTree>
    <p:extLst>
      <p:ext uri="{BB962C8B-B14F-4D97-AF65-F5344CB8AC3E}">
        <p14:creationId xmlns:p14="http://schemas.microsoft.com/office/powerpoint/2010/main" val="2537195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15</a:t>
            </a:fld>
            <a:endParaRPr lang="pl-PL" altLang="pl-PL" i="0"/>
          </a:p>
        </p:txBody>
      </p:sp>
    </p:spTree>
    <p:extLst>
      <p:ext uri="{BB962C8B-B14F-4D97-AF65-F5344CB8AC3E}">
        <p14:creationId xmlns:p14="http://schemas.microsoft.com/office/powerpoint/2010/main" val="1968039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16</a:t>
            </a:fld>
            <a:endParaRPr lang="pl-PL" altLang="pl-PL" i="0"/>
          </a:p>
        </p:txBody>
      </p:sp>
    </p:spTree>
    <p:extLst>
      <p:ext uri="{BB962C8B-B14F-4D97-AF65-F5344CB8AC3E}">
        <p14:creationId xmlns:p14="http://schemas.microsoft.com/office/powerpoint/2010/main" val="2607615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17</a:t>
            </a:fld>
            <a:endParaRPr lang="pl-PL" altLang="pl-PL" i="0"/>
          </a:p>
        </p:txBody>
      </p:sp>
    </p:spTree>
    <p:extLst>
      <p:ext uri="{BB962C8B-B14F-4D97-AF65-F5344CB8AC3E}">
        <p14:creationId xmlns:p14="http://schemas.microsoft.com/office/powerpoint/2010/main" val="4062228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18</a:t>
            </a:fld>
            <a:endParaRPr lang="pl-PL" altLang="pl-PL" i="0"/>
          </a:p>
        </p:txBody>
      </p:sp>
    </p:spTree>
    <p:extLst>
      <p:ext uri="{BB962C8B-B14F-4D97-AF65-F5344CB8AC3E}">
        <p14:creationId xmlns:p14="http://schemas.microsoft.com/office/powerpoint/2010/main" val="3780637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19</a:t>
            </a:fld>
            <a:endParaRPr lang="pl-PL" altLang="pl-PL" i="0"/>
          </a:p>
        </p:txBody>
      </p:sp>
    </p:spTree>
    <p:extLst>
      <p:ext uri="{BB962C8B-B14F-4D97-AF65-F5344CB8AC3E}">
        <p14:creationId xmlns:p14="http://schemas.microsoft.com/office/powerpoint/2010/main" val="2000442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a:t>
            </a:fld>
            <a:endParaRPr lang="pl-PL" altLang="pl-PL" i="0"/>
          </a:p>
        </p:txBody>
      </p:sp>
    </p:spTree>
    <p:extLst>
      <p:ext uri="{BB962C8B-B14F-4D97-AF65-F5344CB8AC3E}">
        <p14:creationId xmlns:p14="http://schemas.microsoft.com/office/powerpoint/2010/main" val="1471881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20</a:t>
            </a:fld>
            <a:endParaRPr lang="pl-PL" altLang="pl-PL" i="0"/>
          </a:p>
        </p:txBody>
      </p:sp>
    </p:spTree>
    <p:extLst>
      <p:ext uri="{BB962C8B-B14F-4D97-AF65-F5344CB8AC3E}">
        <p14:creationId xmlns:p14="http://schemas.microsoft.com/office/powerpoint/2010/main" val="2246775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21</a:t>
            </a:fld>
            <a:endParaRPr lang="pl-PL" altLang="pl-PL" i="0"/>
          </a:p>
        </p:txBody>
      </p:sp>
    </p:spTree>
    <p:extLst>
      <p:ext uri="{BB962C8B-B14F-4D97-AF65-F5344CB8AC3E}">
        <p14:creationId xmlns:p14="http://schemas.microsoft.com/office/powerpoint/2010/main" val="3158066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22</a:t>
            </a:fld>
            <a:endParaRPr lang="pl-PL" altLang="pl-PL" i="0"/>
          </a:p>
        </p:txBody>
      </p:sp>
    </p:spTree>
    <p:extLst>
      <p:ext uri="{BB962C8B-B14F-4D97-AF65-F5344CB8AC3E}">
        <p14:creationId xmlns:p14="http://schemas.microsoft.com/office/powerpoint/2010/main" val="16673749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23</a:t>
            </a:fld>
            <a:endParaRPr lang="pl-PL" altLang="pl-PL" i="0"/>
          </a:p>
        </p:txBody>
      </p:sp>
    </p:spTree>
    <p:extLst>
      <p:ext uri="{BB962C8B-B14F-4D97-AF65-F5344CB8AC3E}">
        <p14:creationId xmlns:p14="http://schemas.microsoft.com/office/powerpoint/2010/main" val="15212025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24</a:t>
            </a:fld>
            <a:endParaRPr lang="pl-PL" altLang="pl-PL" i="0"/>
          </a:p>
        </p:txBody>
      </p:sp>
    </p:spTree>
    <p:extLst>
      <p:ext uri="{BB962C8B-B14F-4D97-AF65-F5344CB8AC3E}">
        <p14:creationId xmlns:p14="http://schemas.microsoft.com/office/powerpoint/2010/main" val="832605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25</a:t>
            </a:fld>
            <a:endParaRPr lang="pl-PL" altLang="pl-PL" i="0"/>
          </a:p>
        </p:txBody>
      </p:sp>
    </p:spTree>
    <p:extLst>
      <p:ext uri="{BB962C8B-B14F-4D97-AF65-F5344CB8AC3E}">
        <p14:creationId xmlns:p14="http://schemas.microsoft.com/office/powerpoint/2010/main" val="1243493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26</a:t>
            </a:fld>
            <a:endParaRPr lang="pl-PL" altLang="pl-PL" i="0"/>
          </a:p>
        </p:txBody>
      </p:sp>
    </p:spTree>
    <p:extLst>
      <p:ext uri="{BB962C8B-B14F-4D97-AF65-F5344CB8AC3E}">
        <p14:creationId xmlns:p14="http://schemas.microsoft.com/office/powerpoint/2010/main" val="4103307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27</a:t>
            </a:fld>
            <a:endParaRPr lang="pl-PL" altLang="pl-PL" i="0"/>
          </a:p>
        </p:txBody>
      </p:sp>
    </p:spTree>
    <p:extLst>
      <p:ext uri="{BB962C8B-B14F-4D97-AF65-F5344CB8AC3E}">
        <p14:creationId xmlns:p14="http://schemas.microsoft.com/office/powerpoint/2010/main" val="333853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28</a:t>
            </a:fld>
            <a:endParaRPr lang="pl-PL" altLang="pl-PL" i="0"/>
          </a:p>
        </p:txBody>
      </p:sp>
    </p:spTree>
    <p:extLst>
      <p:ext uri="{BB962C8B-B14F-4D97-AF65-F5344CB8AC3E}">
        <p14:creationId xmlns:p14="http://schemas.microsoft.com/office/powerpoint/2010/main" val="526686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29</a:t>
            </a:fld>
            <a:endParaRPr lang="pl-PL" altLang="pl-PL" i="0"/>
          </a:p>
        </p:txBody>
      </p:sp>
    </p:spTree>
    <p:extLst>
      <p:ext uri="{BB962C8B-B14F-4D97-AF65-F5344CB8AC3E}">
        <p14:creationId xmlns:p14="http://schemas.microsoft.com/office/powerpoint/2010/main" val="405908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a:t>
            </a:fld>
            <a:endParaRPr lang="pl-PL" altLang="pl-PL" i="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30</a:t>
            </a:fld>
            <a:endParaRPr lang="pl-PL" altLang="pl-PL" i="0"/>
          </a:p>
        </p:txBody>
      </p:sp>
    </p:spTree>
    <p:extLst>
      <p:ext uri="{BB962C8B-B14F-4D97-AF65-F5344CB8AC3E}">
        <p14:creationId xmlns:p14="http://schemas.microsoft.com/office/powerpoint/2010/main" val="11168794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31</a:t>
            </a:fld>
            <a:endParaRPr lang="pl-PL" altLang="pl-PL" i="0"/>
          </a:p>
        </p:txBody>
      </p:sp>
    </p:spTree>
    <p:extLst>
      <p:ext uri="{BB962C8B-B14F-4D97-AF65-F5344CB8AC3E}">
        <p14:creationId xmlns:p14="http://schemas.microsoft.com/office/powerpoint/2010/main" val="25966025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32</a:t>
            </a:fld>
            <a:endParaRPr lang="pl-PL" altLang="pl-PL" i="0"/>
          </a:p>
        </p:txBody>
      </p:sp>
    </p:spTree>
    <p:extLst>
      <p:ext uri="{BB962C8B-B14F-4D97-AF65-F5344CB8AC3E}">
        <p14:creationId xmlns:p14="http://schemas.microsoft.com/office/powerpoint/2010/main" val="36531855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33</a:t>
            </a:fld>
            <a:endParaRPr lang="pl-PL" altLang="pl-PL" i="0"/>
          </a:p>
        </p:txBody>
      </p:sp>
    </p:spTree>
    <p:extLst>
      <p:ext uri="{BB962C8B-B14F-4D97-AF65-F5344CB8AC3E}">
        <p14:creationId xmlns:p14="http://schemas.microsoft.com/office/powerpoint/2010/main" val="42935340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34</a:t>
            </a:fld>
            <a:endParaRPr lang="pl-PL" altLang="pl-PL" i="0"/>
          </a:p>
        </p:txBody>
      </p:sp>
    </p:spTree>
    <p:extLst>
      <p:ext uri="{BB962C8B-B14F-4D97-AF65-F5344CB8AC3E}">
        <p14:creationId xmlns:p14="http://schemas.microsoft.com/office/powerpoint/2010/main" val="34630714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35</a:t>
            </a:fld>
            <a:endParaRPr lang="pl-PL" altLang="pl-PL" i="0"/>
          </a:p>
        </p:txBody>
      </p:sp>
    </p:spTree>
    <p:extLst>
      <p:ext uri="{BB962C8B-B14F-4D97-AF65-F5344CB8AC3E}">
        <p14:creationId xmlns:p14="http://schemas.microsoft.com/office/powerpoint/2010/main" val="32270935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36</a:t>
            </a:fld>
            <a:endParaRPr lang="pl-PL" altLang="pl-PL" i="0"/>
          </a:p>
        </p:txBody>
      </p:sp>
    </p:spTree>
    <p:extLst>
      <p:ext uri="{BB962C8B-B14F-4D97-AF65-F5344CB8AC3E}">
        <p14:creationId xmlns:p14="http://schemas.microsoft.com/office/powerpoint/2010/main" val="22127749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37</a:t>
            </a:fld>
            <a:endParaRPr lang="pl-PL" altLang="pl-PL" i="0"/>
          </a:p>
        </p:txBody>
      </p:sp>
    </p:spTree>
    <p:extLst>
      <p:ext uri="{BB962C8B-B14F-4D97-AF65-F5344CB8AC3E}">
        <p14:creationId xmlns:p14="http://schemas.microsoft.com/office/powerpoint/2010/main" val="7859989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38</a:t>
            </a:fld>
            <a:endParaRPr lang="pl-PL" altLang="pl-PL" i="0"/>
          </a:p>
        </p:txBody>
      </p:sp>
    </p:spTree>
    <p:extLst>
      <p:ext uri="{BB962C8B-B14F-4D97-AF65-F5344CB8AC3E}">
        <p14:creationId xmlns:p14="http://schemas.microsoft.com/office/powerpoint/2010/main" val="1451418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39</a:t>
            </a:fld>
            <a:endParaRPr lang="pl-PL" altLang="pl-PL" i="0"/>
          </a:p>
        </p:txBody>
      </p:sp>
    </p:spTree>
    <p:extLst>
      <p:ext uri="{BB962C8B-B14F-4D97-AF65-F5344CB8AC3E}">
        <p14:creationId xmlns:p14="http://schemas.microsoft.com/office/powerpoint/2010/main" val="181347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a:t>
            </a:fld>
            <a:endParaRPr lang="pl-PL" altLang="pl-PL" i="0"/>
          </a:p>
        </p:txBody>
      </p:sp>
    </p:spTree>
    <p:extLst>
      <p:ext uri="{BB962C8B-B14F-4D97-AF65-F5344CB8AC3E}">
        <p14:creationId xmlns:p14="http://schemas.microsoft.com/office/powerpoint/2010/main" val="35199923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40</a:t>
            </a:fld>
            <a:endParaRPr lang="pl-PL" altLang="pl-PL" i="0"/>
          </a:p>
        </p:txBody>
      </p:sp>
    </p:spTree>
    <p:extLst>
      <p:ext uri="{BB962C8B-B14F-4D97-AF65-F5344CB8AC3E}">
        <p14:creationId xmlns:p14="http://schemas.microsoft.com/office/powerpoint/2010/main" val="3493278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41</a:t>
            </a:fld>
            <a:endParaRPr lang="pl-PL" altLang="pl-PL" i="0"/>
          </a:p>
        </p:txBody>
      </p:sp>
    </p:spTree>
    <p:extLst>
      <p:ext uri="{BB962C8B-B14F-4D97-AF65-F5344CB8AC3E}">
        <p14:creationId xmlns:p14="http://schemas.microsoft.com/office/powerpoint/2010/main" val="36166997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42</a:t>
            </a:fld>
            <a:endParaRPr lang="pl-PL" altLang="pl-PL" i="0"/>
          </a:p>
        </p:txBody>
      </p:sp>
    </p:spTree>
    <p:extLst>
      <p:ext uri="{BB962C8B-B14F-4D97-AF65-F5344CB8AC3E}">
        <p14:creationId xmlns:p14="http://schemas.microsoft.com/office/powerpoint/2010/main" val="6847700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43</a:t>
            </a:fld>
            <a:endParaRPr lang="pl-PL" altLang="pl-PL" i="0"/>
          </a:p>
        </p:txBody>
      </p:sp>
    </p:spTree>
    <p:extLst>
      <p:ext uri="{BB962C8B-B14F-4D97-AF65-F5344CB8AC3E}">
        <p14:creationId xmlns:p14="http://schemas.microsoft.com/office/powerpoint/2010/main" val="38381599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44</a:t>
            </a:fld>
            <a:endParaRPr lang="pl-PL" altLang="pl-PL" i="0"/>
          </a:p>
        </p:txBody>
      </p:sp>
    </p:spTree>
    <p:extLst>
      <p:ext uri="{BB962C8B-B14F-4D97-AF65-F5344CB8AC3E}">
        <p14:creationId xmlns:p14="http://schemas.microsoft.com/office/powerpoint/2010/main" val="4431693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45</a:t>
            </a:fld>
            <a:endParaRPr lang="pl-PL" altLang="pl-PL" i="0"/>
          </a:p>
        </p:txBody>
      </p:sp>
    </p:spTree>
    <p:extLst>
      <p:ext uri="{BB962C8B-B14F-4D97-AF65-F5344CB8AC3E}">
        <p14:creationId xmlns:p14="http://schemas.microsoft.com/office/powerpoint/2010/main" val="205927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5</a:t>
            </a:fld>
            <a:endParaRPr lang="pl-PL" altLang="pl-PL" i="0"/>
          </a:p>
        </p:txBody>
      </p:sp>
    </p:spTree>
    <p:extLst>
      <p:ext uri="{BB962C8B-B14F-4D97-AF65-F5344CB8AC3E}">
        <p14:creationId xmlns:p14="http://schemas.microsoft.com/office/powerpoint/2010/main" val="1353179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6</a:t>
            </a:fld>
            <a:endParaRPr lang="pl-PL" altLang="pl-PL" i="0"/>
          </a:p>
        </p:txBody>
      </p:sp>
    </p:spTree>
    <p:extLst>
      <p:ext uri="{BB962C8B-B14F-4D97-AF65-F5344CB8AC3E}">
        <p14:creationId xmlns:p14="http://schemas.microsoft.com/office/powerpoint/2010/main" val="566166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7</a:t>
            </a:fld>
            <a:endParaRPr lang="pl-PL" altLang="pl-PL" i="0"/>
          </a:p>
        </p:txBody>
      </p:sp>
    </p:spTree>
    <p:extLst>
      <p:ext uri="{BB962C8B-B14F-4D97-AF65-F5344CB8AC3E}">
        <p14:creationId xmlns:p14="http://schemas.microsoft.com/office/powerpoint/2010/main" val="164416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8</a:t>
            </a:fld>
            <a:endParaRPr lang="pl-PL" altLang="pl-PL" i="0"/>
          </a:p>
        </p:txBody>
      </p:sp>
    </p:spTree>
    <p:extLst>
      <p:ext uri="{BB962C8B-B14F-4D97-AF65-F5344CB8AC3E}">
        <p14:creationId xmlns:p14="http://schemas.microsoft.com/office/powerpoint/2010/main" val="4071395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917575" y="744538"/>
            <a:ext cx="4962525" cy="3722687"/>
          </a:xfrm>
          <a:ln/>
        </p:spPr>
      </p:sp>
      <p:sp>
        <p:nvSpPr>
          <p:cNvPr id="1126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a:latin typeface="Arial" panose="020B0604020202020204" pitchFamily="34" charset="0"/>
              <a:cs typeface="Arial" panose="020B0604020202020204" pitchFamily="34" charset="0"/>
            </a:endParaRPr>
          </a:p>
        </p:txBody>
      </p:sp>
      <p:sp>
        <p:nvSpPr>
          <p:cNvPr id="1126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03DF2B59-B742-4ECA-84D1-546282800ECA}" type="slidenum">
              <a:rPr lang="pl-PL" altLang="pl-PL" i="0" smtClean="0"/>
              <a:pPr/>
              <a:t>9</a:t>
            </a:fld>
            <a:endParaRPr lang="pl-PL" altLang="pl-PL" i="0"/>
          </a:p>
        </p:txBody>
      </p:sp>
    </p:spTree>
    <p:extLst>
      <p:ext uri="{BB962C8B-B14F-4D97-AF65-F5344CB8AC3E}">
        <p14:creationId xmlns:p14="http://schemas.microsoft.com/office/powerpoint/2010/main" val="411032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4816046-A769-4126-9CF1-C4BB10AFC993}" type="slidenum">
              <a:rPr lang="pl-PL" altLang="pl-PL"/>
              <a:pPr>
                <a:defRPr/>
              </a:pPr>
              <a:t>‹#›</a:t>
            </a:fld>
            <a:endParaRPr lang="pl-PL" altLang="pl-PL"/>
          </a:p>
        </p:txBody>
      </p:sp>
    </p:spTree>
    <p:extLst>
      <p:ext uri="{BB962C8B-B14F-4D97-AF65-F5344CB8AC3E}">
        <p14:creationId xmlns:p14="http://schemas.microsoft.com/office/powerpoint/2010/main" val="10785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4" name="Picture 2" descr="C:\Users\mtwardokus\Desktop\Wizualizacja - wrzesień 2015\WIZUALIZACJA_PIFE_08.12.2015\NOGŁÓWKI DOKUMENTÓW_PIFE\Nagłówek maila_PIFE - kolorowy.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115888"/>
            <a:ext cx="88741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1403350" y="6092825"/>
            <a:ext cx="6264275" cy="461963"/>
          </a:xfrm>
          <a:prstGeom prst="rect">
            <a:avLst/>
          </a:prstGeom>
          <a:solidFill>
            <a:srgbClr val="FFFFFF"/>
          </a:solidFill>
          <a:ln w="3175">
            <a:solidFill>
              <a:schemeClr val="bg1"/>
            </a:solidFill>
            <a:miter lim="800000"/>
            <a:headEnd/>
            <a:tailEnd/>
          </a:ln>
        </p:spPr>
        <p:txBody>
          <a:bodyPr>
            <a:spAutoFit/>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spcAft>
                <a:spcPts val="1000"/>
              </a:spcAft>
              <a:defRPr/>
            </a:pPr>
            <a:r>
              <a:rPr lang="en-US" altLang="pl-PL" sz="1200" i="0">
                <a:latin typeface="Calibri" panose="020F0502020204030204" pitchFamily="34" charset="0"/>
              </a:rPr>
              <a:t>Projekt</a:t>
            </a:r>
            <a:r>
              <a:rPr lang="pl-PL" altLang="pl-PL" sz="1200" i="0">
                <a:latin typeface="Calibri" panose="020F0502020204030204" pitchFamily="34" charset="0"/>
              </a:rPr>
              <a:t> jest</a:t>
            </a:r>
            <a:r>
              <a:rPr lang="en-US" altLang="pl-PL" sz="1200" i="0">
                <a:latin typeface="Calibri" panose="020F0502020204030204" pitchFamily="34" charset="0"/>
              </a:rPr>
              <a:t> współfinansowany przez Unię Europejską z</a:t>
            </a:r>
            <a:r>
              <a:rPr lang="pl-PL" altLang="pl-PL" sz="1200" i="0">
                <a:latin typeface="Calibri" panose="020F0502020204030204" pitchFamily="34" charset="0"/>
              </a:rPr>
              <a:t> </a:t>
            </a:r>
            <a:r>
              <a:rPr lang="en-US" altLang="pl-PL" sz="1200" i="0">
                <a:latin typeface="Calibri" panose="020F0502020204030204" pitchFamily="34" charset="0"/>
              </a:rPr>
              <a:t>Funduszu Spójności </a:t>
            </a:r>
            <a:br>
              <a:rPr lang="pl-PL" altLang="pl-PL" sz="1200" i="0">
                <a:latin typeface="Calibri" panose="020F0502020204030204" pitchFamily="34" charset="0"/>
              </a:rPr>
            </a:br>
            <a:r>
              <a:rPr lang="en-US" altLang="pl-PL" sz="1200" i="0">
                <a:latin typeface="Calibri" panose="020F0502020204030204" pitchFamily="34" charset="0"/>
              </a:rPr>
              <a:t>w ramach Programu Operacyjnego Pomoc Techniczna 2014-2020</a:t>
            </a:r>
            <a:endParaRPr lang="pl-PL" altLang="pl-PL" sz="1200"/>
          </a:p>
        </p:txBody>
      </p:sp>
      <p:cxnSp>
        <p:nvCxnSpPr>
          <p:cNvPr id="6" name="Łącznik prosty 5"/>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CD79065D-BCA6-4C51-9ABE-BA20B82ED051}" type="slidenum">
              <a:rPr lang="pl-PL" altLang="pl-PL"/>
              <a:pPr>
                <a:defRPr/>
              </a:pPr>
              <a:t>‹#›</a:t>
            </a:fld>
            <a:endParaRPr lang="pl-PL" altLang="pl-PL"/>
          </a:p>
        </p:txBody>
      </p:sp>
    </p:spTree>
    <p:extLst>
      <p:ext uri="{BB962C8B-B14F-4D97-AF65-F5344CB8AC3E}">
        <p14:creationId xmlns:p14="http://schemas.microsoft.com/office/powerpoint/2010/main" val="264407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4" name="Picture 2" descr="C:\Users\mtwardokus\Desktop\Wizualizacja - wrzesień 2015\WIZUALIZACJA_PIFE_08.12.2015\NOGŁÓWKI DOKUMENTÓW_PIFE\Nagłówek maila_PIFE - kolorowy.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115888"/>
            <a:ext cx="88741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userDrawn="1"/>
        </p:nvSpPr>
        <p:spPr bwMode="auto">
          <a:xfrm>
            <a:off x="1403350" y="6092825"/>
            <a:ext cx="6264275" cy="461963"/>
          </a:xfrm>
          <a:prstGeom prst="rect">
            <a:avLst/>
          </a:prstGeom>
          <a:solidFill>
            <a:srgbClr val="FFFFFF"/>
          </a:solidFill>
          <a:ln w="3175">
            <a:solidFill>
              <a:schemeClr val="bg1"/>
            </a:solidFill>
            <a:miter lim="800000"/>
            <a:headEnd/>
            <a:tailEnd/>
          </a:ln>
        </p:spPr>
        <p:txBody>
          <a:bodyPr>
            <a:spAutoFit/>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spcAft>
                <a:spcPts val="1000"/>
              </a:spcAft>
              <a:defRPr/>
            </a:pPr>
            <a:r>
              <a:rPr lang="en-US" altLang="pl-PL" sz="1200" i="0">
                <a:latin typeface="Calibri" panose="020F0502020204030204" pitchFamily="34" charset="0"/>
              </a:rPr>
              <a:t>Projekt</a:t>
            </a:r>
            <a:r>
              <a:rPr lang="pl-PL" altLang="pl-PL" sz="1200" i="0">
                <a:latin typeface="Calibri" panose="020F0502020204030204" pitchFamily="34" charset="0"/>
              </a:rPr>
              <a:t> jest</a:t>
            </a:r>
            <a:r>
              <a:rPr lang="en-US" altLang="pl-PL" sz="1200" i="0">
                <a:latin typeface="Calibri" panose="020F0502020204030204" pitchFamily="34" charset="0"/>
              </a:rPr>
              <a:t> współfinansowany przez Unię Europejską z</a:t>
            </a:r>
            <a:r>
              <a:rPr lang="pl-PL" altLang="pl-PL" sz="1200" i="0">
                <a:latin typeface="Calibri" panose="020F0502020204030204" pitchFamily="34" charset="0"/>
              </a:rPr>
              <a:t> </a:t>
            </a:r>
            <a:r>
              <a:rPr lang="en-US" altLang="pl-PL" sz="1200" i="0">
                <a:latin typeface="Calibri" panose="020F0502020204030204" pitchFamily="34" charset="0"/>
              </a:rPr>
              <a:t>Funduszu Spójności </a:t>
            </a:r>
            <a:br>
              <a:rPr lang="pl-PL" altLang="pl-PL" sz="1200" i="0">
                <a:latin typeface="Calibri" panose="020F0502020204030204" pitchFamily="34" charset="0"/>
              </a:rPr>
            </a:br>
            <a:r>
              <a:rPr lang="en-US" altLang="pl-PL" sz="1200" i="0">
                <a:latin typeface="Calibri" panose="020F0502020204030204" pitchFamily="34" charset="0"/>
              </a:rPr>
              <a:t>w ramach Programu Operacyjnego Pomoc Techniczna 2014-2020</a:t>
            </a:r>
            <a:endParaRPr lang="pl-PL" altLang="pl-PL" sz="1200"/>
          </a:p>
        </p:txBody>
      </p:sp>
      <p:cxnSp>
        <p:nvCxnSpPr>
          <p:cNvPr id="6" name="Łącznik prosty 5"/>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DEE6FD6-08A5-412A-83B4-C72A19BC0487}" type="slidenum">
              <a:rPr lang="pl-PL" altLang="pl-PL"/>
              <a:pPr>
                <a:defRPr/>
              </a:pPr>
              <a:t>‹#›</a:t>
            </a:fld>
            <a:endParaRPr lang="pl-PL" altLang="pl-PL"/>
          </a:p>
        </p:txBody>
      </p:sp>
    </p:spTree>
    <p:extLst>
      <p:ext uri="{BB962C8B-B14F-4D97-AF65-F5344CB8AC3E}">
        <p14:creationId xmlns:p14="http://schemas.microsoft.com/office/powerpoint/2010/main" val="336782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50F273B-BF66-4EEB-B3A8-BADDD31DD5A7}" type="slidenum">
              <a:rPr lang="pl-PL" altLang="pl-PL"/>
              <a:pPr>
                <a:defRPr/>
              </a:pPr>
              <a:t>‹#›</a:t>
            </a:fld>
            <a:endParaRPr lang="pl-PL" altLang="pl-PL"/>
          </a:p>
        </p:txBody>
      </p:sp>
    </p:spTree>
    <p:extLst>
      <p:ext uri="{BB962C8B-B14F-4D97-AF65-F5344CB8AC3E}">
        <p14:creationId xmlns:p14="http://schemas.microsoft.com/office/powerpoint/2010/main" val="96689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FAA80EF-62A5-4E50-8381-7D117F5A72D1}" type="slidenum">
              <a:rPr lang="pl-PL" altLang="pl-PL"/>
              <a:pPr>
                <a:defRPr/>
              </a:pPr>
              <a:t>‹#›</a:t>
            </a:fld>
            <a:endParaRPr lang="pl-PL" altLang="pl-PL"/>
          </a:p>
        </p:txBody>
      </p:sp>
    </p:spTree>
    <p:extLst>
      <p:ext uri="{BB962C8B-B14F-4D97-AF65-F5344CB8AC3E}">
        <p14:creationId xmlns:p14="http://schemas.microsoft.com/office/powerpoint/2010/main" val="425650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2938D60-5FB2-42A0-A173-439F07F306D8}" type="slidenum">
              <a:rPr lang="pl-PL" altLang="pl-PL"/>
              <a:pPr>
                <a:defRPr/>
              </a:pPr>
              <a:t>‹#›</a:t>
            </a:fld>
            <a:endParaRPr lang="pl-PL" altLang="pl-PL"/>
          </a:p>
        </p:txBody>
      </p:sp>
    </p:spTree>
    <p:extLst>
      <p:ext uri="{BB962C8B-B14F-4D97-AF65-F5344CB8AC3E}">
        <p14:creationId xmlns:p14="http://schemas.microsoft.com/office/powerpoint/2010/main" val="48291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9DAC5C77-EE93-4EB1-9B14-FF562CC4FB90}" type="slidenum">
              <a:rPr lang="pl-PL" altLang="pl-PL"/>
              <a:pPr>
                <a:defRPr/>
              </a:pPr>
              <a:t>‹#›</a:t>
            </a:fld>
            <a:endParaRPr lang="pl-PL" altLang="pl-PL"/>
          </a:p>
        </p:txBody>
      </p:sp>
    </p:spTree>
    <p:extLst>
      <p:ext uri="{BB962C8B-B14F-4D97-AF65-F5344CB8AC3E}">
        <p14:creationId xmlns:p14="http://schemas.microsoft.com/office/powerpoint/2010/main" val="133242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Text Box 5"/>
          <p:cNvSpPr txBox="1">
            <a:spLocks noChangeArrowheads="1"/>
          </p:cNvSpPr>
          <p:nvPr userDrawn="1"/>
        </p:nvSpPr>
        <p:spPr bwMode="auto">
          <a:xfrm>
            <a:off x="1403350" y="6092825"/>
            <a:ext cx="6264275" cy="461963"/>
          </a:xfrm>
          <a:prstGeom prst="rect">
            <a:avLst/>
          </a:prstGeom>
          <a:solidFill>
            <a:srgbClr val="FFFFFF"/>
          </a:solidFill>
          <a:ln w="3175">
            <a:solidFill>
              <a:schemeClr val="bg1"/>
            </a:solidFill>
            <a:miter lim="800000"/>
            <a:headEnd/>
            <a:tailEnd/>
          </a:ln>
        </p:spPr>
        <p:txBody>
          <a:bodyPr>
            <a:spAutoFit/>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spcAft>
                <a:spcPts val="1000"/>
              </a:spcAft>
              <a:defRPr/>
            </a:pPr>
            <a:r>
              <a:rPr lang="en-US" altLang="pl-PL" sz="1200" i="0">
                <a:latin typeface="Calibri" panose="020F0502020204030204" pitchFamily="34" charset="0"/>
              </a:rPr>
              <a:t>Projekt</a:t>
            </a:r>
            <a:r>
              <a:rPr lang="pl-PL" altLang="pl-PL" sz="1200" i="0">
                <a:latin typeface="Calibri" panose="020F0502020204030204" pitchFamily="34" charset="0"/>
              </a:rPr>
              <a:t> jest</a:t>
            </a:r>
            <a:r>
              <a:rPr lang="en-US" altLang="pl-PL" sz="1200" i="0">
                <a:latin typeface="Calibri" panose="020F0502020204030204" pitchFamily="34" charset="0"/>
              </a:rPr>
              <a:t> współfinansowany przez Unię Europejską z</a:t>
            </a:r>
            <a:r>
              <a:rPr lang="pl-PL" altLang="pl-PL" sz="1200" i="0">
                <a:latin typeface="Calibri" panose="020F0502020204030204" pitchFamily="34" charset="0"/>
              </a:rPr>
              <a:t> </a:t>
            </a:r>
            <a:r>
              <a:rPr lang="en-US" altLang="pl-PL" sz="1200" i="0">
                <a:latin typeface="Calibri" panose="020F0502020204030204" pitchFamily="34" charset="0"/>
              </a:rPr>
              <a:t>Funduszu Spójności </a:t>
            </a:r>
            <a:br>
              <a:rPr lang="pl-PL" altLang="pl-PL" sz="1200" i="0">
                <a:latin typeface="Calibri" panose="020F0502020204030204" pitchFamily="34" charset="0"/>
              </a:rPr>
            </a:br>
            <a:r>
              <a:rPr lang="en-US" altLang="pl-PL" sz="1200" i="0">
                <a:latin typeface="Calibri" panose="020F0502020204030204" pitchFamily="34" charset="0"/>
              </a:rPr>
              <a:t>w ramach Programu Operacyjnego Pomoc Techniczna 2014-2020</a:t>
            </a:r>
            <a:endParaRPr lang="pl-PL" altLang="pl-PL" sz="1200"/>
          </a:p>
        </p:txBody>
      </p:sp>
      <p:cxnSp>
        <p:nvCxnSpPr>
          <p:cNvPr id="4" name="Łącznik prosty 3"/>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Obraz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188913"/>
            <a:ext cx="87122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p:txBody>
          <a:bodyPr/>
          <a:lstStyle/>
          <a:p>
            <a:r>
              <a:rPr lang="pl-PL"/>
              <a:t>Kliknij, aby edytować styl</a:t>
            </a:r>
          </a:p>
        </p:txBody>
      </p:sp>
      <p:sp>
        <p:nvSpPr>
          <p:cNvPr id="6" name="Symbol zastępczy daty 3"/>
          <p:cNvSpPr>
            <a:spLocks noGrp="1"/>
          </p:cNvSpPr>
          <p:nvPr>
            <p:ph type="dt" sz="half" idx="10"/>
          </p:nvPr>
        </p:nvSpPr>
        <p:spPr/>
        <p:txBody>
          <a:bodyPr/>
          <a:lstStyle>
            <a:lvl1pPr>
              <a:defRPr/>
            </a:lvl1pPr>
          </a:lstStyle>
          <a:p>
            <a:pPr>
              <a:defRPr/>
            </a:pPr>
            <a:endParaRPr lang="pl-PL"/>
          </a:p>
        </p:txBody>
      </p:sp>
      <p:sp>
        <p:nvSpPr>
          <p:cNvPr id="7" name="Symbol zastępczy stopki 4"/>
          <p:cNvSpPr>
            <a:spLocks noGrp="1"/>
          </p:cNvSpPr>
          <p:nvPr>
            <p:ph type="ftr" sz="quarter" idx="11"/>
          </p:nvPr>
        </p:nvSpPr>
        <p:spPr/>
        <p:txBody>
          <a:bodyPr/>
          <a:lstStyle>
            <a:lvl1pPr>
              <a:defRPr/>
            </a:lvl1pPr>
          </a:lstStyle>
          <a:p>
            <a:pPr>
              <a:defRPr/>
            </a:pPr>
            <a:endParaRPr lang="pl-PL"/>
          </a:p>
        </p:txBody>
      </p:sp>
      <p:sp>
        <p:nvSpPr>
          <p:cNvPr id="8" name="Symbol zastępczy numeru slajdu 5"/>
          <p:cNvSpPr>
            <a:spLocks noGrp="1"/>
          </p:cNvSpPr>
          <p:nvPr>
            <p:ph type="sldNum" sz="quarter" idx="12"/>
          </p:nvPr>
        </p:nvSpPr>
        <p:spPr/>
        <p:txBody>
          <a:bodyPr/>
          <a:lstStyle>
            <a:lvl1pPr>
              <a:defRPr/>
            </a:lvl1pPr>
          </a:lstStyle>
          <a:p>
            <a:pPr>
              <a:defRPr/>
            </a:pPr>
            <a:fld id="{B3A1AF51-216E-46A7-9E1C-61DDF456E77E}" type="slidenum">
              <a:rPr lang="pl-PL" altLang="pl-PL"/>
              <a:pPr>
                <a:defRPr/>
              </a:pPr>
              <a:t>‹#›</a:t>
            </a:fld>
            <a:endParaRPr lang="pl-PL" altLang="pl-PL"/>
          </a:p>
        </p:txBody>
      </p:sp>
    </p:spTree>
    <p:extLst>
      <p:ext uri="{BB962C8B-B14F-4D97-AF65-F5344CB8AC3E}">
        <p14:creationId xmlns:p14="http://schemas.microsoft.com/office/powerpoint/2010/main" val="185407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Text Box 5"/>
          <p:cNvSpPr txBox="1">
            <a:spLocks noChangeArrowheads="1"/>
          </p:cNvSpPr>
          <p:nvPr userDrawn="1"/>
        </p:nvSpPr>
        <p:spPr bwMode="auto">
          <a:xfrm>
            <a:off x="179388" y="6165850"/>
            <a:ext cx="8640762" cy="276225"/>
          </a:xfrm>
          <a:prstGeom prst="rect">
            <a:avLst/>
          </a:prstGeom>
          <a:solidFill>
            <a:srgbClr val="FFFFFF"/>
          </a:solidFill>
          <a:ln w="3175">
            <a:solidFill>
              <a:schemeClr val="bg1"/>
            </a:solidFill>
            <a:miter lim="800000"/>
            <a:headEnd/>
            <a:tailEnd/>
          </a:ln>
        </p:spPr>
        <p:txBody>
          <a:bodyPr>
            <a:spAutoFit/>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defRPr/>
            </a:pPr>
            <a:r>
              <a:rPr lang="pl-PL" altLang="pl-PL" sz="1200" i="0">
                <a:latin typeface="Calibri" panose="020F0502020204030204" pitchFamily="34" charset="0"/>
              </a:rPr>
              <a:t>Projekt współfinansowany z Funduszu Spójności Unii Europejskiej w ramach Programu Pomoc Techniczna 2014-2020</a:t>
            </a:r>
          </a:p>
        </p:txBody>
      </p:sp>
      <p:cxnSp>
        <p:nvCxnSpPr>
          <p:cNvPr id="3" name="Łącznik prosty 2"/>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Obraz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188913"/>
            <a:ext cx="87122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ymbol zastępczy numeru slajdu 3"/>
          <p:cNvSpPr>
            <a:spLocks noGrp="1"/>
          </p:cNvSpPr>
          <p:nvPr>
            <p:ph type="sldNum" sz="quarter" idx="10"/>
          </p:nvPr>
        </p:nvSpPr>
        <p:spPr/>
        <p:txBody>
          <a:bodyPr/>
          <a:lstStyle>
            <a:lvl1pPr>
              <a:defRPr/>
            </a:lvl1pPr>
          </a:lstStyle>
          <a:p>
            <a:pPr>
              <a:defRPr/>
            </a:pPr>
            <a:fld id="{745CA18E-E835-4C4C-85B6-C540DB857B82}" type="slidenum">
              <a:rPr lang="pl-PL" altLang="pl-PL"/>
              <a:pPr>
                <a:defRPr/>
              </a:pPr>
              <a:t>‹#›</a:t>
            </a:fld>
            <a:endParaRPr lang="pl-PL" altLang="pl-PL"/>
          </a:p>
        </p:txBody>
      </p:sp>
    </p:spTree>
    <p:extLst>
      <p:ext uri="{BB962C8B-B14F-4D97-AF65-F5344CB8AC3E}">
        <p14:creationId xmlns:p14="http://schemas.microsoft.com/office/powerpoint/2010/main" val="326713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5" name="Text Box 5"/>
          <p:cNvSpPr txBox="1">
            <a:spLocks noChangeArrowheads="1"/>
          </p:cNvSpPr>
          <p:nvPr userDrawn="1"/>
        </p:nvSpPr>
        <p:spPr bwMode="auto">
          <a:xfrm>
            <a:off x="1403350" y="6092825"/>
            <a:ext cx="6264275" cy="461963"/>
          </a:xfrm>
          <a:prstGeom prst="rect">
            <a:avLst/>
          </a:prstGeom>
          <a:solidFill>
            <a:srgbClr val="FFFFFF"/>
          </a:solidFill>
          <a:ln w="3175">
            <a:solidFill>
              <a:schemeClr val="bg1"/>
            </a:solidFill>
            <a:miter lim="800000"/>
            <a:headEnd/>
            <a:tailEnd/>
          </a:ln>
        </p:spPr>
        <p:txBody>
          <a:bodyPr>
            <a:spAutoFit/>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spcAft>
                <a:spcPts val="1000"/>
              </a:spcAft>
              <a:defRPr/>
            </a:pPr>
            <a:r>
              <a:rPr lang="en-US" altLang="pl-PL" sz="1200" i="0">
                <a:latin typeface="Calibri" panose="020F0502020204030204" pitchFamily="34" charset="0"/>
              </a:rPr>
              <a:t>Projekt</a:t>
            </a:r>
            <a:r>
              <a:rPr lang="pl-PL" altLang="pl-PL" sz="1200" i="0">
                <a:latin typeface="Calibri" panose="020F0502020204030204" pitchFamily="34" charset="0"/>
              </a:rPr>
              <a:t> jest</a:t>
            </a:r>
            <a:r>
              <a:rPr lang="en-US" altLang="pl-PL" sz="1200" i="0">
                <a:latin typeface="Calibri" panose="020F0502020204030204" pitchFamily="34" charset="0"/>
              </a:rPr>
              <a:t> współfinansowany przez Unię Europejską z</a:t>
            </a:r>
            <a:r>
              <a:rPr lang="pl-PL" altLang="pl-PL" sz="1200" i="0">
                <a:latin typeface="Calibri" panose="020F0502020204030204" pitchFamily="34" charset="0"/>
              </a:rPr>
              <a:t> </a:t>
            </a:r>
            <a:r>
              <a:rPr lang="en-US" altLang="pl-PL" sz="1200" i="0">
                <a:latin typeface="Calibri" panose="020F0502020204030204" pitchFamily="34" charset="0"/>
              </a:rPr>
              <a:t>Funduszu Spójności </a:t>
            </a:r>
            <a:br>
              <a:rPr lang="pl-PL" altLang="pl-PL" sz="1200" i="0">
                <a:latin typeface="Calibri" panose="020F0502020204030204" pitchFamily="34" charset="0"/>
              </a:rPr>
            </a:br>
            <a:r>
              <a:rPr lang="en-US" altLang="pl-PL" sz="1200" i="0">
                <a:latin typeface="Calibri" panose="020F0502020204030204" pitchFamily="34" charset="0"/>
              </a:rPr>
              <a:t>w ramach Programu Operacyjnego Pomoc Techniczna 2014-2020</a:t>
            </a:r>
            <a:endParaRPr lang="pl-PL" altLang="pl-PL" sz="1200"/>
          </a:p>
        </p:txBody>
      </p:sp>
      <p:cxnSp>
        <p:nvCxnSpPr>
          <p:cNvPr id="6" name="Łącznik prosty 5"/>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Obraz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200025"/>
            <a:ext cx="86741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8" name="Symbol zastępczy daty 3"/>
          <p:cNvSpPr>
            <a:spLocks noGrp="1"/>
          </p:cNvSpPr>
          <p:nvPr>
            <p:ph type="dt" sz="half" idx="10"/>
          </p:nvPr>
        </p:nvSpPr>
        <p:spPr/>
        <p:txBody>
          <a:bodyPr/>
          <a:lstStyle>
            <a:lvl1pPr>
              <a:defRPr/>
            </a:lvl1pPr>
          </a:lstStyle>
          <a:p>
            <a:pPr>
              <a:defRPr/>
            </a:pPr>
            <a:endParaRPr lang="pl-PL"/>
          </a:p>
        </p:txBody>
      </p:sp>
      <p:sp>
        <p:nvSpPr>
          <p:cNvPr id="9" name="Symbol zastępczy stopki 4"/>
          <p:cNvSpPr>
            <a:spLocks noGrp="1"/>
          </p:cNvSpPr>
          <p:nvPr>
            <p:ph type="ftr" sz="quarter" idx="11"/>
          </p:nvPr>
        </p:nvSpPr>
        <p:spPr/>
        <p:txBody>
          <a:bodyPr/>
          <a:lstStyle>
            <a:lvl1pPr>
              <a:defRPr/>
            </a:lvl1pPr>
          </a:lstStyle>
          <a:p>
            <a:pPr>
              <a:defRPr/>
            </a:pPr>
            <a:endParaRPr lang="pl-PL"/>
          </a:p>
        </p:txBody>
      </p:sp>
      <p:sp>
        <p:nvSpPr>
          <p:cNvPr id="10" name="Symbol zastępczy numeru slajdu 5"/>
          <p:cNvSpPr>
            <a:spLocks noGrp="1"/>
          </p:cNvSpPr>
          <p:nvPr>
            <p:ph type="sldNum" sz="quarter" idx="12"/>
          </p:nvPr>
        </p:nvSpPr>
        <p:spPr/>
        <p:txBody>
          <a:bodyPr/>
          <a:lstStyle>
            <a:lvl1pPr>
              <a:defRPr/>
            </a:lvl1pPr>
          </a:lstStyle>
          <a:p>
            <a:pPr>
              <a:defRPr/>
            </a:pPr>
            <a:fld id="{E11EDF30-924C-4132-941C-ECFFD0DE66A3}" type="slidenum">
              <a:rPr lang="pl-PL" altLang="pl-PL"/>
              <a:pPr>
                <a:defRPr/>
              </a:pPr>
              <a:t>‹#›</a:t>
            </a:fld>
            <a:endParaRPr lang="pl-PL" altLang="pl-PL"/>
          </a:p>
        </p:txBody>
      </p:sp>
    </p:spTree>
    <p:extLst>
      <p:ext uri="{BB962C8B-B14F-4D97-AF65-F5344CB8AC3E}">
        <p14:creationId xmlns:p14="http://schemas.microsoft.com/office/powerpoint/2010/main" val="215380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5" name="Picture 2" descr="C:\Users\mtwardokus\Desktop\Wizualizacja - wrzesień 2015\WIZUALIZACJA_PIFE_08.12.2015\NOGŁÓWKI DOKUMENTÓW_PIFE\Nagłówek maila_PIFE - kolorowy.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115888"/>
            <a:ext cx="88741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
          <p:cNvSpPr txBox="1">
            <a:spLocks noChangeArrowheads="1"/>
          </p:cNvSpPr>
          <p:nvPr userDrawn="1"/>
        </p:nvSpPr>
        <p:spPr bwMode="auto">
          <a:xfrm>
            <a:off x="1403350" y="6092825"/>
            <a:ext cx="6264275" cy="461963"/>
          </a:xfrm>
          <a:prstGeom prst="rect">
            <a:avLst/>
          </a:prstGeom>
          <a:solidFill>
            <a:srgbClr val="FFFFFF"/>
          </a:solidFill>
          <a:ln w="3175">
            <a:solidFill>
              <a:schemeClr val="bg1"/>
            </a:solidFill>
            <a:miter lim="800000"/>
            <a:headEnd/>
            <a:tailEnd/>
          </a:ln>
        </p:spPr>
        <p:txBody>
          <a:bodyPr>
            <a:spAutoFit/>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ctr" eaLnBrk="1" hangingPunct="1">
              <a:spcAft>
                <a:spcPts val="1000"/>
              </a:spcAft>
              <a:defRPr/>
            </a:pPr>
            <a:r>
              <a:rPr lang="en-US" altLang="pl-PL" sz="1200" i="0">
                <a:latin typeface="Calibri" panose="020F0502020204030204" pitchFamily="34" charset="0"/>
              </a:rPr>
              <a:t>Projekt</a:t>
            </a:r>
            <a:r>
              <a:rPr lang="pl-PL" altLang="pl-PL" sz="1200" i="0">
                <a:latin typeface="Calibri" panose="020F0502020204030204" pitchFamily="34" charset="0"/>
              </a:rPr>
              <a:t> jest</a:t>
            </a:r>
            <a:r>
              <a:rPr lang="en-US" altLang="pl-PL" sz="1200" i="0">
                <a:latin typeface="Calibri" panose="020F0502020204030204" pitchFamily="34" charset="0"/>
              </a:rPr>
              <a:t> współfinansowany przez Unię Europejską z</a:t>
            </a:r>
            <a:r>
              <a:rPr lang="pl-PL" altLang="pl-PL" sz="1200" i="0">
                <a:latin typeface="Calibri" panose="020F0502020204030204" pitchFamily="34" charset="0"/>
              </a:rPr>
              <a:t> </a:t>
            </a:r>
            <a:r>
              <a:rPr lang="en-US" altLang="pl-PL" sz="1200" i="0">
                <a:latin typeface="Calibri" panose="020F0502020204030204" pitchFamily="34" charset="0"/>
              </a:rPr>
              <a:t>Funduszu Spójności </a:t>
            </a:r>
            <a:br>
              <a:rPr lang="pl-PL" altLang="pl-PL" sz="1200" i="0">
                <a:latin typeface="Calibri" panose="020F0502020204030204" pitchFamily="34" charset="0"/>
              </a:rPr>
            </a:br>
            <a:r>
              <a:rPr lang="en-US" altLang="pl-PL" sz="1200" i="0">
                <a:latin typeface="Calibri" panose="020F0502020204030204" pitchFamily="34" charset="0"/>
              </a:rPr>
              <a:t>w ramach Programu Operacyjnego Pomoc Techniczna 2014-2020</a:t>
            </a:r>
            <a:endParaRPr lang="pl-PL" altLang="pl-PL" sz="1200"/>
          </a:p>
        </p:txBody>
      </p:sp>
      <p:cxnSp>
        <p:nvCxnSpPr>
          <p:cNvPr id="7" name="Łącznik prosty 6"/>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8" name="Symbol zastępczy daty 3"/>
          <p:cNvSpPr>
            <a:spLocks noGrp="1"/>
          </p:cNvSpPr>
          <p:nvPr>
            <p:ph type="dt" sz="half" idx="10"/>
          </p:nvPr>
        </p:nvSpPr>
        <p:spPr/>
        <p:txBody>
          <a:bodyPr/>
          <a:lstStyle>
            <a:lvl1pPr>
              <a:defRPr/>
            </a:lvl1pPr>
          </a:lstStyle>
          <a:p>
            <a:pPr>
              <a:defRPr/>
            </a:pPr>
            <a:endParaRPr lang="pl-PL"/>
          </a:p>
        </p:txBody>
      </p:sp>
      <p:sp>
        <p:nvSpPr>
          <p:cNvPr id="9" name="Symbol zastępczy stopki 4"/>
          <p:cNvSpPr>
            <a:spLocks noGrp="1"/>
          </p:cNvSpPr>
          <p:nvPr>
            <p:ph type="ftr" sz="quarter" idx="11"/>
          </p:nvPr>
        </p:nvSpPr>
        <p:spPr/>
        <p:txBody>
          <a:bodyPr/>
          <a:lstStyle>
            <a:lvl1pPr>
              <a:defRPr/>
            </a:lvl1pPr>
          </a:lstStyle>
          <a:p>
            <a:pPr>
              <a:defRPr/>
            </a:pPr>
            <a:endParaRPr lang="pl-PL"/>
          </a:p>
        </p:txBody>
      </p:sp>
      <p:sp>
        <p:nvSpPr>
          <p:cNvPr id="10" name="Symbol zastępczy numeru slajdu 5"/>
          <p:cNvSpPr>
            <a:spLocks noGrp="1"/>
          </p:cNvSpPr>
          <p:nvPr>
            <p:ph type="sldNum" sz="quarter" idx="12"/>
          </p:nvPr>
        </p:nvSpPr>
        <p:spPr/>
        <p:txBody>
          <a:bodyPr/>
          <a:lstStyle>
            <a:lvl1pPr>
              <a:defRPr/>
            </a:lvl1pPr>
          </a:lstStyle>
          <a:p>
            <a:pPr>
              <a:defRPr/>
            </a:pPr>
            <a:fld id="{B3D289FB-F74D-44E4-9A95-484A520E0C0C}" type="slidenum">
              <a:rPr lang="pl-PL" altLang="pl-PL"/>
              <a:pPr>
                <a:defRPr/>
              </a:pPr>
              <a:t>‹#›</a:t>
            </a:fld>
            <a:endParaRPr lang="pl-PL" altLang="pl-PL"/>
          </a:p>
        </p:txBody>
      </p:sp>
    </p:spTree>
    <p:extLst>
      <p:ext uri="{BB962C8B-B14F-4D97-AF65-F5344CB8AC3E}">
        <p14:creationId xmlns:p14="http://schemas.microsoft.com/office/powerpoint/2010/main" val="269809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33AE90F-E39B-4F80-A924-E899377C876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2" name="Prostokąt 1">
            <a:extLst>
              <a:ext uri="{FF2B5EF4-FFF2-40B4-BE49-F238E27FC236}">
                <a16:creationId xmlns:a16="http://schemas.microsoft.com/office/drawing/2014/main" id="{5828E8D6-524B-462F-A43E-01957D965722}"/>
              </a:ext>
            </a:extLst>
          </p:cNvPr>
          <p:cNvSpPr/>
          <p:nvPr/>
        </p:nvSpPr>
        <p:spPr>
          <a:xfrm>
            <a:off x="0" y="1654503"/>
            <a:ext cx="9144000" cy="3908762"/>
          </a:xfrm>
          <a:prstGeom prst="rect">
            <a:avLst/>
          </a:prstGeom>
        </p:spPr>
        <p:txBody>
          <a:bodyPr wrap="square">
            <a:spAutoFit/>
          </a:bodyPr>
          <a:lstStyle/>
          <a:p>
            <a:pPr algn="ctr"/>
            <a:r>
              <a:rPr lang="pl-PL" sz="2400" b="1" i="0" dirty="0">
                <a:latin typeface="Calibri" panose="020F0502020204030204" pitchFamily="34" charset="0"/>
                <a:ea typeface="Calibri" panose="020F0502020204030204" pitchFamily="34" charset="0"/>
              </a:rPr>
              <a:t>Pomoc publiczna w funkcjonowaniu projektów dofinansowanych z RPO WP </a:t>
            </a:r>
          </a:p>
          <a:p>
            <a:pPr algn="ctr"/>
            <a:r>
              <a:rPr lang="pl-PL" sz="2400" b="1" i="0" dirty="0">
                <a:latin typeface="Calibri" panose="020F0502020204030204" pitchFamily="34" charset="0"/>
                <a:ea typeface="Calibri" panose="020F0502020204030204" pitchFamily="34" charset="0"/>
              </a:rPr>
              <a:t>– po zakończeniu ich realizacji oraz w codziennej działalności podmiotów publicznych</a:t>
            </a:r>
          </a:p>
          <a:p>
            <a:pPr algn="ctr"/>
            <a:endParaRPr lang="pl-PL" sz="2400" b="1" i="0" dirty="0">
              <a:latin typeface="Calibri" panose="020F0502020204030204" pitchFamily="34" charset="0"/>
            </a:endParaRPr>
          </a:p>
          <a:p>
            <a:pPr algn="ctr"/>
            <a:endParaRPr lang="pl-PL" sz="2400" b="1" i="0" dirty="0">
              <a:latin typeface="Calibri" panose="020F0502020204030204" pitchFamily="34" charset="0"/>
            </a:endParaRPr>
          </a:p>
          <a:p>
            <a:pPr algn="ctr"/>
            <a:r>
              <a:rPr lang="pl-PL" sz="2000" b="1" i="0" dirty="0">
                <a:latin typeface="Calibri" panose="020F0502020204030204" pitchFamily="34" charset="0"/>
              </a:rPr>
              <a:t>Kamil Ciupak</a:t>
            </a:r>
          </a:p>
          <a:p>
            <a:pPr algn="ctr"/>
            <a:r>
              <a:rPr lang="pl-PL" sz="2000" b="1" i="0" dirty="0">
                <a:latin typeface="Calibri" panose="020F0502020204030204" pitchFamily="34" charset="0"/>
              </a:rPr>
              <a:t>Urząd Marszałkowski Województwa Pomorskiego</a:t>
            </a:r>
          </a:p>
          <a:p>
            <a:pPr algn="ctr"/>
            <a:endParaRPr lang="pl-PL" sz="2000" b="1" i="0" dirty="0">
              <a:latin typeface="Calibri" panose="020F0502020204030204" pitchFamily="34" charset="0"/>
            </a:endParaRPr>
          </a:p>
          <a:p>
            <a:pPr algn="ctr"/>
            <a:endParaRPr lang="pl-PL" sz="2400" b="1" i="0" dirty="0">
              <a:latin typeface="Calibri" panose="020F0502020204030204" pitchFamily="34" charset="0"/>
            </a:endParaRPr>
          </a:p>
          <a:p>
            <a:pPr algn="ctr"/>
            <a:r>
              <a:rPr lang="pl-PL" sz="2000" b="1" i="0" dirty="0">
                <a:latin typeface="Calibri" panose="020F0502020204030204" pitchFamily="34" charset="0"/>
              </a:rPr>
              <a:t>Gdańsk, 16 listopada 2020 roku</a:t>
            </a:r>
            <a:endParaRPr lang="pl-PL" sz="2000" b="1" i="0" dirty="0"/>
          </a:p>
        </p:txBody>
      </p:sp>
    </p:spTree>
    <p:extLst>
      <p:ext uri="{BB962C8B-B14F-4D97-AF65-F5344CB8AC3E}">
        <p14:creationId xmlns:p14="http://schemas.microsoft.com/office/powerpoint/2010/main" val="2447659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10</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5" name="Prostokąt 4">
            <a:extLst>
              <a:ext uri="{FF2B5EF4-FFF2-40B4-BE49-F238E27FC236}">
                <a16:creationId xmlns:a16="http://schemas.microsoft.com/office/drawing/2014/main" id="{D196F14A-2FE3-4E5B-8514-412E76F1B7C0}"/>
              </a:ext>
            </a:extLst>
          </p:cNvPr>
          <p:cNvSpPr/>
          <p:nvPr/>
        </p:nvSpPr>
        <p:spPr>
          <a:xfrm>
            <a:off x="0" y="1080884"/>
            <a:ext cx="9144000" cy="452431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sng" strike="noStrike" kern="0" cap="none" spc="0" normalizeH="0" baseline="0" noProof="0" dirty="0">
                <a:ln>
                  <a:noFill/>
                </a:ln>
                <a:solidFill>
                  <a:prstClr val="black"/>
                </a:solidFill>
                <a:effectLst/>
                <a:uLnTx/>
                <a:uFillTx/>
                <a:latin typeface="+mn-lt"/>
              </a:rPr>
              <a:t>Zarządzanie infrastrukturą (w tym szczególnie transportową) a pomoc publiczna</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latin typeface="+mn-lt"/>
              </a:rPr>
              <a:t>Przełomowe daty:</a:t>
            </a:r>
          </a:p>
          <a:p>
            <a:pPr marL="0" marR="0" lvl="0" indent="0"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24.10.2002 r. (wyrok </a:t>
            </a:r>
            <a:r>
              <a:rPr kumimoji="0" lang="pl-PL" sz="1800" b="0" i="0" u="none" strike="noStrike" kern="0" cap="none" spc="0" normalizeH="0" baseline="0" noProof="0" dirty="0" err="1">
                <a:ln>
                  <a:noFill/>
                </a:ln>
                <a:solidFill>
                  <a:prstClr val="black"/>
                </a:solidFill>
                <a:effectLst/>
                <a:uLnTx/>
                <a:uFillTx/>
                <a:latin typeface="+mn-lt"/>
              </a:rPr>
              <a:t>Aeroports</a:t>
            </a:r>
            <a:r>
              <a:rPr kumimoji="0" lang="pl-PL" sz="1800" b="0" i="0" u="none" strike="noStrike" kern="0" cap="none" spc="0" normalizeH="0" baseline="0" noProof="0" dirty="0">
                <a:ln>
                  <a:noFill/>
                </a:ln>
                <a:solidFill>
                  <a:prstClr val="black"/>
                </a:solidFill>
                <a:effectLst/>
                <a:uLnTx/>
                <a:uFillTx/>
                <a:latin typeface="+mn-lt"/>
              </a:rPr>
              <a:t> de Paris),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24.03.2011 r. (wyrok </a:t>
            </a:r>
            <a:r>
              <a:rPr kumimoji="0" lang="pl-PL" sz="1800" b="0" i="0" u="none" strike="noStrike" kern="0" cap="none" spc="0" normalizeH="0" baseline="0" noProof="0" dirty="0" err="1">
                <a:ln>
                  <a:noFill/>
                </a:ln>
                <a:solidFill>
                  <a:prstClr val="black"/>
                </a:solidFill>
                <a:effectLst/>
                <a:uLnTx/>
                <a:uFillTx/>
                <a:latin typeface="+mn-lt"/>
              </a:rPr>
              <a:t>Leipzig</a:t>
            </a:r>
            <a:r>
              <a:rPr kumimoji="0" lang="pl-PL" sz="1800" b="0" i="0" u="none" strike="noStrike" kern="0" cap="none" spc="0" normalizeH="0" baseline="0" noProof="0" dirty="0">
                <a:ln>
                  <a:noFill/>
                </a:ln>
                <a:solidFill>
                  <a:prstClr val="black"/>
                </a:solidFill>
                <a:effectLst/>
                <a:uLnTx/>
                <a:uFillTx/>
                <a:latin typeface="+mn-lt"/>
              </a:rPr>
              <a:t>/Halle),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29.04.2015 r. (7 decyzji KE),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19.05.2016 r. (publikacja </a:t>
            </a:r>
            <a:r>
              <a:rPr kumimoji="0" lang="pl-PL" sz="1800" b="0" i="1" u="none" strike="noStrike" kern="0" cap="none" spc="0" normalizeH="0" baseline="0" noProof="0" dirty="0">
                <a:ln>
                  <a:noFill/>
                </a:ln>
                <a:solidFill>
                  <a:prstClr val="black"/>
                </a:solidFill>
                <a:effectLst/>
                <a:uLnTx/>
                <a:uFillTx/>
                <a:latin typeface="+mn-lt"/>
              </a:rPr>
              <a:t>Komunikatu Komisji w sprawie pojęcia pomocy państwa),</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1" u="none" strike="noStrike" kern="0" cap="none" spc="0" normalizeH="0" baseline="0" noProof="0" dirty="0">
              <a:ln>
                <a:noFill/>
              </a:ln>
              <a:solidFill>
                <a:prstClr val="black"/>
              </a:solidFill>
              <a:effectLst/>
              <a:uLnTx/>
              <a:uFillTx/>
              <a:latin typeface="+mn-lt"/>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11.2016 r. (publikacja nowych siatek analitycznych KE),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pl-PL" kern="0" dirty="0">
              <a:solidFill>
                <a:prstClr val="black"/>
              </a:solidFill>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11.2017 r. (aktualizacja siatek analitycznych KE).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87718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11</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6" name="Prostokąt 5">
            <a:extLst>
              <a:ext uri="{FF2B5EF4-FFF2-40B4-BE49-F238E27FC236}">
                <a16:creationId xmlns:a16="http://schemas.microsoft.com/office/drawing/2014/main" id="{D13532E1-1A1C-419B-AC44-1AE9832886C8}"/>
              </a:ext>
            </a:extLst>
          </p:cNvPr>
          <p:cNvSpPr/>
          <p:nvPr/>
        </p:nvSpPr>
        <p:spPr>
          <a:xfrm>
            <a:off x="0" y="1075255"/>
            <a:ext cx="9144000" cy="313932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endParaRPr>
          </a:p>
          <a:p>
            <a:pPr marL="352425"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rPr>
              <a:t>Wyrok Trybunału z 24.10.2002 r. w sprawie C-82/01 P </a:t>
            </a:r>
            <a:r>
              <a:rPr kumimoji="0" lang="pl-PL" sz="1800" b="1" i="0" u="sng" strike="noStrike" kern="0" cap="none" spc="0" normalizeH="0" baseline="0" noProof="0" dirty="0" err="1">
                <a:ln>
                  <a:noFill/>
                </a:ln>
                <a:solidFill>
                  <a:prstClr val="black"/>
                </a:solidFill>
                <a:effectLst/>
                <a:uLnTx/>
                <a:uFillTx/>
              </a:rPr>
              <a:t>Aeroports</a:t>
            </a:r>
            <a:r>
              <a:rPr kumimoji="0" lang="pl-PL" sz="1800" b="1" i="0" u="sng" strike="noStrike" kern="0" cap="none" spc="0" normalizeH="0" baseline="0" noProof="0" dirty="0">
                <a:ln>
                  <a:noFill/>
                </a:ln>
                <a:solidFill>
                  <a:prstClr val="black"/>
                </a:solidFill>
                <a:effectLst/>
                <a:uLnTx/>
                <a:uFillTx/>
              </a:rPr>
              <a:t> de Paris</a:t>
            </a:r>
            <a:r>
              <a:rPr kumimoji="0" lang="pl-PL" sz="1800" b="0" i="0" u="none" strike="noStrike" kern="0" cap="none" spc="0" normalizeH="0" baseline="0" noProof="0" dirty="0">
                <a:ln>
                  <a:noFill/>
                </a:ln>
                <a:solidFill>
                  <a:prstClr val="black"/>
                </a:solidFill>
                <a:effectLst/>
                <a:uLnTx/>
                <a:uFillTx/>
              </a:rPr>
              <a:t>:</a:t>
            </a:r>
          </a:p>
          <a:p>
            <a:pPr marL="355600" marR="0" lvl="0" indent="0" algn="just"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endParaRPr>
          </a:p>
          <a:p>
            <a:pPr marL="35560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rPr>
              <a:t>Teza: </a:t>
            </a:r>
            <a:r>
              <a:rPr kumimoji="0" lang="pl-PL" sz="1800" b="0" i="0" u="sng" strike="noStrike" kern="0" cap="none" spc="0" normalizeH="0" baseline="0" noProof="0" dirty="0">
                <a:ln>
                  <a:noFill/>
                </a:ln>
                <a:solidFill>
                  <a:prstClr val="black"/>
                </a:solidFill>
                <a:effectLst/>
                <a:uLnTx/>
                <a:uFillTx/>
              </a:rPr>
              <a:t>działalność polegająca na utrzymywaniu i zarządzaniu infrastrukturą transportową jest działalnością gospodarczą</a:t>
            </a:r>
            <a:r>
              <a:rPr kumimoji="0" lang="pl-PL" sz="1800" b="0" i="0" u="none" strike="noStrike" kern="0" cap="none" spc="0" normalizeH="0" baseline="0" noProof="0" dirty="0">
                <a:ln>
                  <a:noFill/>
                </a:ln>
                <a:solidFill>
                  <a:prstClr val="black"/>
                </a:solidFill>
                <a:effectLst/>
                <a:uLnTx/>
                <a:uFillTx/>
              </a:rPr>
              <a:t>, jeśli polega na udostępnianiu infrastruktury za opłatą.</a:t>
            </a:r>
          </a:p>
          <a:p>
            <a:pPr marL="355600" marR="0" lvl="0" indent="0" algn="just"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rPr>
              <a:t>Z orzeczenia tego wynika, że o ile zarządca pobiera opłaty za korzystanie z danej infrastruktury transportowej, to należy uznać, że świadczy za pomocą tej infrastruktury usługi w zamian za wynagrodzenie (tu: opłaty lotniskowe), a tym samym prowadzi działalność gospodarczą.</a:t>
            </a:r>
          </a:p>
          <a:p>
            <a:pPr marL="355600" marR="0" lvl="0" indent="0" algn="just"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4094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12</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le tekstowe 3">
            <a:extLst>
              <a:ext uri="{FF2B5EF4-FFF2-40B4-BE49-F238E27FC236}">
                <a16:creationId xmlns:a16="http://schemas.microsoft.com/office/drawing/2014/main" id="{EE183A96-E101-42DF-9965-775831ABBF9C}"/>
              </a:ext>
            </a:extLst>
          </p:cNvPr>
          <p:cNvSpPr txBox="1"/>
          <p:nvPr/>
        </p:nvSpPr>
        <p:spPr>
          <a:xfrm>
            <a:off x="0" y="948690"/>
            <a:ext cx="9144000" cy="5909310"/>
          </a:xfrm>
          <a:prstGeom prst="rect">
            <a:avLst/>
          </a:prstGeom>
          <a:noFill/>
        </p:spPr>
        <p:txBody>
          <a:bodyPr wrap="square" rtlCol="0">
            <a:spAutoFit/>
          </a:bodyPr>
          <a:lstStyle/>
          <a:p>
            <a:pPr marR="0" lvl="0" algn="ctr" defTabSz="914400" eaLnBrk="1" fontAlgn="auto" latinLnBrk="0" hangingPunct="1">
              <a:lnSpc>
                <a:spcPct val="100000"/>
              </a:lnSpc>
              <a:spcBef>
                <a:spcPts val="0"/>
              </a:spcBef>
              <a:spcAft>
                <a:spcPts val="0"/>
              </a:spcAft>
              <a:buClrTx/>
              <a:buSzTx/>
              <a:tabLst/>
              <a:defRPr/>
            </a:pPr>
            <a:r>
              <a:rPr kumimoji="0" lang="pl-PL" sz="1800" b="1" i="0" u="none" strike="noStrike" kern="0" cap="none" spc="0" normalizeH="0" baseline="0" noProof="0" dirty="0">
                <a:ln>
                  <a:noFill/>
                </a:ln>
                <a:solidFill>
                  <a:prstClr val="black"/>
                </a:solidFill>
                <a:effectLst/>
                <a:uLnTx/>
                <a:uFillTx/>
                <a:latin typeface="+mn-lt"/>
              </a:rPr>
              <a:t>Wyrok w sprawie </a:t>
            </a:r>
            <a:r>
              <a:rPr kumimoji="0" lang="pl-PL" sz="1800" b="1" i="0" u="none" strike="noStrike" kern="0" cap="none" spc="0" normalizeH="0" baseline="0" noProof="0" dirty="0" err="1">
                <a:ln>
                  <a:noFill/>
                </a:ln>
                <a:solidFill>
                  <a:prstClr val="black"/>
                </a:solidFill>
                <a:effectLst/>
                <a:uLnTx/>
                <a:uFillTx/>
                <a:latin typeface="+mn-lt"/>
              </a:rPr>
              <a:t>Leipzig</a:t>
            </a:r>
            <a:r>
              <a:rPr lang="pl-PL" b="1" i="0" kern="0" dirty="0">
                <a:solidFill>
                  <a:prstClr val="black"/>
                </a:solidFill>
                <a:latin typeface="+mn-lt"/>
              </a:rPr>
              <a:t>-</a:t>
            </a:r>
            <a:r>
              <a:rPr kumimoji="0" lang="pl-PL" sz="1800" b="1" i="0" u="none" strike="noStrike" kern="0" cap="none" spc="0" normalizeH="0" baseline="0" noProof="0" dirty="0">
                <a:ln>
                  <a:noFill/>
                </a:ln>
                <a:solidFill>
                  <a:prstClr val="black"/>
                </a:solidFill>
                <a:effectLst/>
                <a:uLnTx/>
                <a:uFillTx/>
                <a:latin typeface="+mn-lt"/>
              </a:rPr>
              <a:t>Halle</a:t>
            </a:r>
          </a:p>
          <a:p>
            <a:pPr marR="0" lvl="0" algn="ctr" defTabSz="914400" eaLnBrk="1" fontAlgn="auto" latinLnBrk="0" hangingPunct="1">
              <a:lnSpc>
                <a:spcPct val="100000"/>
              </a:lnSpc>
              <a:spcBef>
                <a:spcPts val="0"/>
              </a:spcBef>
              <a:spcAft>
                <a:spcPts val="0"/>
              </a:spcAft>
              <a:buClrTx/>
              <a:buSzTx/>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Sąd odwołał się do orzeczenia </a:t>
            </a:r>
            <a:r>
              <a:rPr kumimoji="0" lang="pl-PL" sz="1800" b="0" i="0" u="none" strike="noStrike" kern="0" cap="none" spc="0" normalizeH="0" baseline="0" noProof="0" dirty="0" err="1">
                <a:ln>
                  <a:noFill/>
                </a:ln>
                <a:solidFill>
                  <a:prstClr val="black"/>
                </a:solidFill>
                <a:effectLst/>
                <a:uLnTx/>
                <a:uFillTx/>
                <a:latin typeface="+mn-lt"/>
              </a:rPr>
              <a:t>Aeroports</a:t>
            </a:r>
            <a:r>
              <a:rPr kumimoji="0" lang="pl-PL" sz="1800" b="0" i="0" u="none" strike="noStrike" kern="0" cap="none" spc="0" normalizeH="0" baseline="0" noProof="0" dirty="0">
                <a:ln>
                  <a:noFill/>
                </a:ln>
                <a:solidFill>
                  <a:prstClr val="black"/>
                </a:solidFill>
                <a:effectLst/>
                <a:uLnTx/>
                <a:uFillTx/>
                <a:latin typeface="+mn-lt"/>
              </a:rPr>
              <a:t> de Paris – podniósł, że w analizowanym przypadku zarządzający portem lotniczym prowadził działalność w sposób komercyjny, ponieważ nie udostępniał infrastruktury nieodpłatnie w interesie publicznym, lecz pobierał opłaty za jej użytkowanie.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W wyroku w sprawie </a:t>
            </a:r>
            <a:r>
              <a:rPr kumimoji="0" lang="pl-PL" sz="1800" b="0" i="0" u="none" strike="noStrike" kern="0" cap="none" spc="0" normalizeH="0" baseline="0" noProof="0" dirty="0" err="1">
                <a:ln>
                  <a:noFill/>
                </a:ln>
                <a:solidFill>
                  <a:prstClr val="black"/>
                </a:solidFill>
                <a:effectLst/>
                <a:uLnTx/>
                <a:uFillTx/>
                <a:latin typeface="+mn-lt"/>
              </a:rPr>
              <a:t>Leipzig</a:t>
            </a:r>
            <a:r>
              <a:rPr kumimoji="0" lang="pl-PL" sz="1800" b="0" i="0" u="none" strike="noStrike" kern="0" cap="none" spc="0" normalizeH="0" baseline="0" noProof="0" dirty="0">
                <a:ln>
                  <a:noFill/>
                </a:ln>
                <a:solidFill>
                  <a:prstClr val="black"/>
                </a:solidFill>
                <a:effectLst/>
                <a:uLnTx/>
                <a:uFillTx/>
                <a:latin typeface="+mn-lt"/>
              </a:rPr>
              <a:t>-Halle Sąd stwierdził, że w celu ustalenia czy publiczne finansowanie działalności w zakresie budowy lub rozbudowy infrastruktury transportowej stanowi finansowanie działalności gospodarczej w rozumieniu prawa UE, a tym samym czy stanowi pomoc państwa, o której mowa w art. 107 ust. 1 TFUE, należy ustalić, czy późniejsza eksploatacja wybudowanej z wykorzystaniem publicznego wsparcia infrastruktury ma charakter gospodarczy, czy też nie ma takiego charakteru.</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Sąd uznał zatem, że działalności w zakresie budowy infrastruktury nie należy oddzielać od działalności w zakresie jej eksploatacji, a w konsekwencji, że charakter działalności w zakresie eksploatacji infrastruktury determinuje, jaki charakter będzie miała działalność w zakresie jej budowy.</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253982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13</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le tekstowe 3">
            <a:extLst>
              <a:ext uri="{FF2B5EF4-FFF2-40B4-BE49-F238E27FC236}">
                <a16:creationId xmlns:a16="http://schemas.microsoft.com/office/drawing/2014/main" id="{F7CCD753-DAA9-4E83-97F5-EF29E5EE4FD3}"/>
              </a:ext>
            </a:extLst>
          </p:cNvPr>
          <p:cNvSpPr txBox="1"/>
          <p:nvPr/>
        </p:nvSpPr>
        <p:spPr>
          <a:xfrm>
            <a:off x="0" y="991988"/>
            <a:ext cx="9144000" cy="535531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latin typeface="+mn-lt"/>
              </a:rPr>
              <a:t>O co chodzi w wyroku </a:t>
            </a:r>
            <a:r>
              <a:rPr kumimoji="0" lang="pl-PL" sz="1800" b="0" i="0" u="none" strike="noStrike" kern="0" cap="none" spc="0" normalizeH="0" baseline="0" noProof="0" dirty="0" err="1">
                <a:ln>
                  <a:noFill/>
                </a:ln>
                <a:solidFill>
                  <a:prstClr val="black"/>
                </a:solidFill>
                <a:effectLst/>
                <a:uLnTx/>
                <a:uFillTx/>
                <a:latin typeface="+mn-lt"/>
              </a:rPr>
              <a:t>Leipzig</a:t>
            </a:r>
            <a:r>
              <a:rPr lang="pl-PL" i="0" kern="0" dirty="0">
                <a:solidFill>
                  <a:prstClr val="black"/>
                </a:solidFill>
                <a:latin typeface="+mn-lt"/>
              </a:rPr>
              <a:t>-</a:t>
            </a:r>
            <a:r>
              <a:rPr kumimoji="0" lang="pl-PL" sz="1800" b="0" i="0" u="none" strike="noStrike" kern="0" cap="none" spc="0" normalizeH="0" baseline="0" noProof="0" dirty="0">
                <a:ln>
                  <a:noFill/>
                </a:ln>
                <a:solidFill>
                  <a:prstClr val="black"/>
                </a:solidFill>
                <a:effectLst/>
                <a:uLnTx/>
                <a:uFillTx/>
                <a:latin typeface="+mn-lt"/>
              </a:rPr>
              <a:t>Halle?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W rzeczywistości KE zauważała związek między budową eksploatacją infrastruktury już wcześniej. W wyroku chodzi więc o zaostrzenie podejścia do rozumienia działalności gospodarczej (choć sama jej definicja, wypracowana w orzecznictwie, nie uległa zmianie).</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Oceniając wsparcie na budowę infrastruktury pod kątem przepisów dotyczących pomocy państwa, należy najpierw ustalić czy dana infrastruktura będzie wykorzystywana do prowadzenia działalności gospodarczej, następnie zaś, czy działalności tej nie da się oddzielić od budowy infrastruktury.</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latin typeface="+mn-lt"/>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TSUE w drugim wyroku w sprawie </a:t>
            </a:r>
            <a:r>
              <a:rPr kumimoji="0" lang="pl-PL" sz="1800" b="0" i="0" u="none" strike="noStrike" kern="0" cap="none" spc="0" normalizeH="0" baseline="0" noProof="0" dirty="0" err="1">
                <a:ln>
                  <a:noFill/>
                </a:ln>
                <a:solidFill>
                  <a:prstClr val="black"/>
                </a:solidFill>
                <a:effectLst/>
                <a:uLnTx/>
                <a:uFillTx/>
                <a:latin typeface="+mn-lt"/>
              </a:rPr>
              <a:t>Leipzig</a:t>
            </a:r>
            <a:r>
              <a:rPr lang="pl-PL" i="0" kern="0" dirty="0">
                <a:solidFill>
                  <a:prstClr val="black"/>
                </a:solidFill>
                <a:latin typeface="+mn-lt"/>
              </a:rPr>
              <a:t>-</a:t>
            </a:r>
            <a:r>
              <a:rPr kumimoji="0" lang="pl-PL" sz="1800" b="0" i="0" u="none" strike="noStrike" kern="0" cap="none" spc="0" normalizeH="0" baseline="0" noProof="0" dirty="0">
                <a:ln>
                  <a:noFill/>
                </a:ln>
                <a:solidFill>
                  <a:prstClr val="black"/>
                </a:solidFill>
                <a:effectLst/>
                <a:uLnTx/>
                <a:uFillTx/>
                <a:latin typeface="+mn-lt"/>
              </a:rPr>
              <a:t>Halle  zaznaczył, że nie można uznawać, iż działalność w zakresie budowy i eksploatacji infrastruktury są ze sobą nierozerwalnie związane tylko dlatego, że dana infrastruktura jest niezbędna (ma kluczowe znaczenie) do prowadzenia działalności gospodarczej.</a:t>
            </a: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a:p>
            <a:pPr marL="285750" marR="0" lvl="0" indent="-2857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7741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14</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629178C0-0739-40A4-A10B-872A7C8FE721}"/>
              </a:ext>
            </a:extLst>
          </p:cNvPr>
          <p:cNvSpPr/>
          <p:nvPr/>
        </p:nvSpPr>
        <p:spPr>
          <a:xfrm>
            <a:off x="0" y="977368"/>
            <a:ext cx="9144000" cy="4196020"/>
          </a:xfrm>
          <a:prstGeom prst="rect">
            <a:avLst/>
          </a:prstGeom>
        </p:spPr>
        <p:txBody>
          <a:bodyPr wrap="square">
            <a:spAutoFit/>
          </a:bodyPr>
          <a:lstStyle/>
          <a:p>
            <a:pPr marL="0" marR="0" lvl="0" indent="0" algn="just" defTabSz="914400" eaLnBrk="1" fontAlgn="auto" latinLnBrk="0" hangingPunct="1">
              <a:lnSpc>
                <a:spcPct val="15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latin typeface="+mn-lt"/>
              </a:rPr>
              <a:t>Wniosek z wyroku </a:t>
            </a:r>
            <a:r>
              <a:rPr kumimoji="0" lang="pl-PL" sz="1800" b="0" i="0" u="none" strike="noStrike" kern="0" cap="none" spc="0" normalizeH="0" baseline="0" noProof="0" dirty="0" err="1">
                <a:ln>
                  <a:noFill/>
                </a:ln>
                <a:solidFill>
                  <a:prstClr val="black"/>
                </a:solidFill>
                <a:effectLst/>
                <a:uLnTx/>
                <a:uFillTx/>
                <a:latin typeface="+mn-lt"/>
              </a:rPr>
              <a:t>Leipzig</a:t>
            </a:r>
            <a:r>
              <a:rPr kumimoji="0" lang="pl-PL" sz="1800" b="0" i="0" u="none" strike="noStrike" kern="0" cap="none" spc="0" normalizeH="0" baseline="0" noProof="0" dirty="0">
                <a:ln>
                  <a:noFill/>
                </a:ln>
                <a:solidFill>
                  <a:prstClr val="black"/>
                </a:solidFill>
                <a:effectLst/>
                <a:uLnTx/>
                <a:uFillTx/>
                <a:latin typeface="+mn-lt"/>
              </a:rPr>
              <a:t>/Halle: działalności gospodarczej nie będzie stanowiła budowa i eksploatacja infrastruktury: </a:t>
            </a:r>
          </a:p>
          <a:p>
            <a:pPr marL="0" marR="0" lvl="0" indent="0" algn="just" defTabSz="914400" eaLnBrk="1" fontAlgn="auto" latinLnBrk="0" hangingPunct="1">
              <a:lnSpc>
                <a:spcPct val="15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latin typeface="+mn-lt"/>
            </a:endParaRPr>
          </a:p>
          <a:p>
            <a:pPr marL="342900" marR="0" lvl="0" indent="-342900" algn="just" defTabSz="914400" eaLnBrk="1" fontAlgn="auto" latinLnBrk="0" hangingPunct="1">
              <a:lnSpc>
                <a:spcPct val="150000"/>
              </a:lnSpc>
              <a:spcBef>
                <a:spcPts val="0"/>
              </a:spcBef>
              <a:spcAft>
                <a:spcPts val="0"/>
              </a:spcAft>
              <a:buClrTx/>
              <a:buSzTx/>
              <a:buFont typeface="+mj-lt"/>
              <a:buAutoNum type="arabicParenR"/>
              <a:tabLst/>
              <a:defRPr/>
            </a:pPr>
            <a:r>
              <a:rPr kumimoji="0" lang="pl-PL" sz="1800" b="0" i="0" u="none" strike="noStrike" kern="0" cap="none" spc="0" normalizeH="0" baseline="0" noProof="0" dirty="0">
                <a:ln>
                  <a:noFill/>
                </a:ln>
                <a:solidFill>
                  <a:prstClr val="black"/>
                </a:solidFill>
                <a:effectLst/>
                <a:uLnTx/>
                <a:uFillTx/>
                <a:latin typeface="+mn-lt"/>
              </a:rPr>
              <a:t>udostępnianej użytkownikom końcowym na równych i niedyskryminacyjnych zasadach,</a:t>
            </a:r>
          </a:p>
          <a:p>
            <a:pPr marL="342900" marR="0" lvl="0" indent="-342900" algn="just" defTabSz="914400" eaLnBrk="1" fontAlgn="auto" latinLnBrk="0" hangingPunct="1">
              <a:lnSpc>
                <a:spcPct val="150000"/>
              </a:lnSpc>
              <a:spcBef>
                <a:spcPts val="0"/>
              </a:spcBef>
              <a:spcAft>
                <a:spcPts val="0"/>
              </a:spcAft>
              <a:buClrTx/>
              <a:buSzTx/>
              <a:buFont typeface="+mj-lt"/>
              <a:buAutoNum type="arabicParenR"/>
              <a:tabLst/>
              <a:defRPr/>
            </a:pPr>
            <a:endParaRPr kumimoji="0" lang="pl-PL" sz="1800" b="0" i="0" u="none" strike="noStrike" kern="0" cap="none" spc="0" normalizeH="0" baseline="0" noProof="0" dirty="0">
              <a:ln>
                <a:noFill/>
              </a:ln>
              <a:solidFill>
                <a:prstClr val="black"/>
              </a:solidFill>
              <a:effectLst/>
              <a:uLnTx/>
              <a:uFillTx/>
              <a:latin typeface="+mn-lt"/>
            </a:endParaRPr>
          </a:p>
          <a:p>
            <a:pPr marL="342900" marR="0" lvl="0" indent="-342900" algn="just" defTabSz="914400" eaLnBrk="1" fontAlgn="auto" latinLnBrk="0" hangingPunct="1">
              <a:lnSpc>
                <a:spcPct val="150000"/>
              </a:lnSpc>
              <a:spcBef>
                <a:spcPts val="0"/>
              </a:spcBef>
              <a:spcAft>
                <a:spcPts val="0"/>
              </a:spcAft>
              <a:buClrTx/>
              <a:buSzTx/>
              <a:buFont typeface="+mj-lt"/>
              <a:buAutoNum type="arabicParenR"/>
              <a:tabLst/>
              <a:defRPr/>
            </a:pPr>
            <a:r>
              <a:rPr kumimoji="0" lang="pl-PL" sz="1800" b="0" i="0" u="sng" strike="noStrike" kern="0" cap="none" spc="0" normalizeH="0" baseline="0" noProof="0" dirty="0">
                <a:ln>
                  <a:noFill/>
                </a:ln>
                <a:solidFill>
                  <a:prstClr val="black"/>
                </a:solidFill>
                <a:effectLst/>
                <a:uLnTx/>
                <a:uFillTx/>
                <a:latin typeface="+mn-lt"/>
              </a:rPr>
              <a:t>nieodpłatnie</a:t>
            </a:r>
            <a:r>
              <a:rPr kumimoji="0" lang="pl-PL" sz="1800" b="0" i="0" u="none" strike="noStrike" kern="0" cap="none" spc="0" normalizeH="0" baseline="0" noProof="0" dirty="0">
                <a:ln>
                  <a:noFill/>
                </a:ln>
                <a:solidFill>
                  <a:prstClr val="black"/>
                </a:solidFill>
                <a:effectLst/>
                <a:uLnTx/>
                <a:uFillTx/>
                <a:latin typeface="+mn-lt"/>
              </a:rPr>
              <a:t>,</a:t>
            </a:r>
          </a:p>
          <a:p>
            <a:pPr marL="342900" marR="0" lvl="0" indent="-342900" algn="just" defTabSz="914400" eaLnBrk="1" fontAlgn="auto" latinLnBrk="0" hangingPunct="1">
              <a:lnSpc>
                <a:spcPct val="150000"/>
              </a:lnSpc>
              <a:spcBef>
                <a:spcPts val="0"/>
              </a:spcBef>
              <a:spcAft>
                <a:spcPts val="0"/>
              </a:spcAft>
              <a:buClrTx/>
              <a:buSzTx/>
              <a:buFont typeface="+mj-lt"/>
              <a:buAutoNum type="arabicParenR"/>
              <a:tabLst/>
              <a:defRPr/>
            </a:pPr>
            <a:endParaRPr kumimoji="0" lang="pl-PL" sz="1800" b="0" i="0" u="none" strike="noStrike" kern="0" cap="none" spc="0" normalizeH="0" baseline="0" noProof="0" dirty="0">
              <a:ln>
                <a:noFill/>
              </a:ln>
              <a:solidFill>
                <a:prstClr val="black"/>
              </a:solidFill>
              <a:effectLst/>
              <a:uLnTx/>
              <a:uFillTx/>
              <a:latin typeface="+mn-lt"/>
            </a:endParaRPr>
          </a:p>
          <a:p>
            <a:pPr marL="342900" marR="0" lvl="0" indent="-342900" algn="just" defTabSz="914400" eaLnBrk="1" fontAlgn="auto" latinLnBrk="0" hangingPunct="1">
              <a:lnSpc>
                <a:spcPct val="150000"/>
              </a:lnSpc>
              <a:spcBef>
                <a:spcPts val="0"/>
              </a:spcBef>
              <a:spcAft>
                <a:spcPts val="0"/>
              </a:spcAft>
              <a:buClrTx/>
              <a:buSzTx/>
              <a:buFont typeface="+mj-lt"/>
              <a:buAutoNum type="arabicParenR"/>
              <a:tabLst/>
              <a:defRPr/>
            </a:pPr>
            <a:r>
              <a:rPr kumimoji="0" lang="pl-PL" sz="1800" b="0" i="0" u="none" strike="noStrike" kern="0" cap="none" spc="0" normalizeH="0" baseline="0" noProof="0" dirty="0">
                <a:ln>
                  <a:noFill/>
                </a:ln>
                <a:solidFill>
                  <a:prstClr val="black"/>
                </a:solidFill>
                <a:effectLst/>
                <a:uLnTx/>
                <a:uFillTx/>
                <a:latin typeface="+mn-lt"/>
              </a:rPr>
              <a:t> w interesie publicznym. </a:t>
            </a:r>
          </a:p>
          <a:p>
            <a:pPr marL="342900" marR="0" lvl="0" indent="-342900" defTabSz="914400" eaLnBrk="1" fontAlgn="auto" latinLnBrk="0" hangingPunct="1">
              <a:lnSpc>
                <a:spcPct val="150000"/>
              </a:lnSpc>
              <a:spcBef>
                <a:spcPts val="0"/>
              </a:spcBef>
              <a:spcAft>
                <a:spcPts val="0"/>
              </a:spcAft>
              <a:buClrTx/>
              <a:buSzTx/>
              <a:buFont typeface="+mj-lt"/>
              <a:buAutoNum type="arabicParenR"/>
              <a:tabLst/>
              <a:defRPr/>
            </a:pPr>
            <a:endParaRPr kumimoji="0" lang="pl-PL" sz="18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096807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15</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Symbol zastępczy zawartości 2">
            <a:extLst>
              <a:ext uri="{FF2B5EF4-FFF2-40B4-BE49-F238E27FC236}">
                <a16:creationId xmlns:a16="http://schemas.microsoft.com/office/drawing/2014/main" id="{63A7CDCE-AD23-4F6E-AC26-2EFFFC706A95}"/>
              </a:ext>
            </a:extLst>
          </p:cNvPr>
          <p:cNvSpPr txBox="1">
            <a:spLocks/>
          </p:cNvSpPr>
          <p:nvPr/>
        </p:nvSpPr>
        <p:spPr>
          <a:xfrm>
            <a:off x="0" y="980728"/>
            <a:ext cx="9144000" cy="58772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defTabSz="9144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pl-PL" sz="1800" b="1" i="0" u="none" strike="noStrike" kern="1200" cap="none" spc="0" normalizeH="0" baseline="0" noProof="0" dirty="0">
                <a:ln>
                  <a:noFill/>
                </a:ln>
                <a:solidFill>
                  <a:prstClr val="black"/>
                </a:solidFill>
                <a:effectLst/>
                <a:uLnTx/>
                <a:uFillTx/>
                <a:latin typeface="Calibri"/>
              </a:rPr>
              <a:t>Kiedy utrzymywanie i zarządzanie infrastrukturą transportową</a:t>
            </a:r>
            <a:br>
              <a:rPr kumimoji="0" lang="pl-PL" sz="1800" b="1" i="0" u="none" strike="noStrike" kern="1200" cap="none" spc="0" normalizeH="0" baseline="0" noProof="0" dirty="0">
                <a:ln>
                  <a:noFill/>
                </a:ln>
                <a:solidFill>
                  <a:prstClr val="black"/>
                </a:solidFill>
                <a:effectLst/>
                <a:uLnTx/>
                <a:uFillTx/>
                <a:latin typeface="Calibri"/>
              </a:rPr>
            </a:br>
            <a:r>
              <a:rPr kumimoji="0" lang="pl-PL" sz="1800" b="1" i="0" u="none" strike="noStrike" kern="1200" cap="none" spc="0" normalizeH="0" baseline="0" noProof="0" dirty="0">
                <a:ln>
                  <a:noFill/>
                </a:ln>
                <a:solidFill>
                  <a:prstClr val="black"/>
                </a:solidFill>
                <a:effectLst/>
                <a:uLnTx/>
                <a:uFillTx/>
                <a:latin typeface="Calibri"/>
              </a:rPr>
              <a:t>nie jest działalnością gospodarczą? </a:t>
            </a:r>
            <a:r>
              <a:rPr kumimoji="0" lang="pl-PL" sz="1800" b="0" i="0" u="none" strike="noStrike" kern="1200" cap="none" spc="0" normalizeH="0" baseline="0" noProof="0" dirty="0">
                <a:ln>
                  <a:noFill/>
                </a:ln>
                <a:solidFill>
                  <a:prstClr val="black"/>
                </a:solidFill>
                <a:effectLst/>
                <a:uLnTx/>
                <a:uFillTx/>
                <a:latin typeface="Calibri"/>
              </a:rPr>
              <a:t>Najnowsza praktyka KE.</a:t>
            </a:r>
          </a:p>
          <a:p>
            <a:pPr marL="0" marR="0" lvl="0" indent="0" defTabSz="914400" rtl="0" eaLnBrk="1" fontAlgn="auto" latinLnBrk="0" hangingPunct="1">
              <a:lnSpc>
                <a:spcPct val="100000"/>
              </a:lnSpc>
              <a:spcBef>
                <a:spcPts val="1200"/>
              </a:spcBef>
              <a:spcAft>
                <a:spcPts val="1200"/>
              </a:spcAft>
              <a:buClrTx/>
              <a:buSzTx/>
              <a:buFont typeface="Arial" panose="020B0604020202020204" pitchFamily="34" charset="0"/>
              <a:buNone/>
              <a:tabLst/>
              <a:defRPr/>
            </a:pPr>
            <a:endParaRPr kumimoji="0" lang="pl-PL" sz="1800" b="0" i="0" u="none" strike="noStrike" kern="1200" cap="none" spc="0" normalizeH="0" baseline="0" noProof="0" dirty="0">
              <a:ln>
                <a:noFill/>
              </a:ln>
              <a:solidFill>
                <a:prstClr val="black"/>
              </a:solidFill>
              <a:effectLst/>
              <a:uLnTx/>
              <a:uFillTx/>
              <a:latin typeface="Calibri"/>
            </a:endParaRPr>
          </a:p>
          <a:p>
            <a:pPr marL="342900" marR="0" lvl="0" indent="-342900" algn="just"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pl-PL" sz="1800" b="0" i="0" u="none" strike="noStrike" kern="1200" cap="none" spc="0" normalizeH="0" baseline="0" noProof="0" dirty="0">
                <a:ln>
                  <a:noFill/>
                </a:ln>
                <a:solidFill>
                  <a:prstClr val="black"/>
                </a:solidFill>
                <a:effectLst/>
                <a:uLnTx/>
                <a:uFillTx/>
                <a:latin typeface="Calibri"/>
              </a:rPr>
              <a:t>dany rodzaj infrastruktury jest finansowany wyłącznie ze środków publicznych i zarządzany wyłącznie przez państwo jako wykonywanie podstawowych zadań władz publicznych (brak nawet cząstkowego zainteresowania podmiotów prywatnych). Tak więc  nie został stworzony rynek dla takich usług.</a:t>
            </a:r>
          </a:p>
          <a:p>
            <a:pPr marL="342900" marR="0" lvl="0" indent="-342900" algn="just"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endParaRPr kumimoji="0" lang="pl-PL" sz="1800" b="0" i="0" u="none" strike="noStrike" kern="1200" cap="none" spc="0" normalizeH="0" baseline="0" noProof="0" dirty="0">
              <a:ln>
                <a:noFill/>
              </a:ln>
              <a:solidFill>
                <a:prstClr val="black"/>
              </a:solidFill>
              <a:effectLst/>
              <a:uLnTx/>
              <a:uFillTx/>
              <a:latin typeface="Calibri"/>
            </a:endParaRPr>
          </a:p>
          <a:p>
            <a:pPr marL="342900" marR="0" lvl="0" indent="-342900" algn="just"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pl-PL" sz="1800" b="0" i="0" u="none" strike="noStrike" kern="1200" cap="none" spc="0" normalizeH="0" baseline="0" noProof="0" dirty="0">
                <a:ln>
                  <a:noFill/>
                </a:ln>
                <a:solidFill>
                  <a:prstClr val="black"/>
                </a:solidFill>
                <a:effectLst/>
                <a:uLnTx/>
                <a:uFillTx/>
                <a:latin typeface="Calibri"/>
              </a:rPr>
              <a:t>dana infrastruktura służy całemu społeczeństwu (służy interesowi ogólnemu);</a:t>
            </a:r>
          </a:p>
          <a:p>
            <a:pPr marL="342900" marR="0" lvl="0" indent="-342900" algn="just"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endParaRPr kumimoji="0" lang="pl-PL" sz="1800" b="0" i="0" u="none" strike="noStrike" kern="1200" cap="none" spc="0" normalizeH="0" baseline="0" noProof="0" dirty="0">
              <a:ln>
                <a:noFill/>
              </a:ln>
              <a:solidFill>
                <a:prstClr val="black"/>
              </a:solidFill>
              <a:effectLst/>
              <a:uLnTx/>
              <a:uFillTx/>
              <a:latin typeface="Calibri"/>
            </a:endParaRPr>
          </a:p>
          <a:p>
            <a:pPr marL="342900" marR="0" lvl="0" indent="-342900" algn="just"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pl-PL" sz="1800" b="0" i="0" u="none" strike="noStrike" kern="1200" cap="none" spc="0" normalizeH="0" baseline="0" noProof="0" dirty="0">
                <a:ln>
                  <a:noFill/>
                </a:ln>
                <a:solidFill>
                  <a:prstClr val="black"/>
                </a:solidFill>
                <a:effectLst/>
                <a:uLnTx/>
                <a:uFillTx/>
                <a:latin typeface="Calibri"/>
              </a:rPr>
              <a:t>dana infrastruktura jest udostępniana bez opłat od użytkowników.</a:t>
            </a:r>
          </a:p>
          <a:p>
            <a:pPr marL="342900" marR="0" lvl="0" indent="-342900" algn="just"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endParaRPr kumimoji="0" lang="pl-PL" sz="1800" b="0" i="0" u="none" strike="noStrike" kern="1200" cap="none" spc="0" normalizeH="0" baseline="0" noProof="0" dirty="0">
              <a:ln>
                <a:noFill/>
              </a:ln>
              <a:solidFill>
                <a:prstClr val="black"/>
              </a:solidFill>
              <a:effectLst/>
              <a:uLnTx/>
              <a:uFillTx/>
              <a:latin typeface="Calibri"/>
            </a:endParaRPr>
          </a:p>
          <a:p>
            <a:pPr marL="0" marR="0" lvl="0" indent="0" algn="just" defTabSz="914400" rtl="0" eaLnBrk="1" fontAlgn="auto" latinLnBrk="0" hangingPunct="1">
              <a:lnSpc>
                <a:spcPct val="100000"/>
              </a:lnSpc>
              <a:spcBef>
                <a:spcPts val="300"/>
              </a:spcBef>
              <a:spcAft>
                <a:spcPts val="300"/>
              </a:spcAft>
              <a:buClrTx/>
              <a:buSzTx/>
              <a:buFont typeface="Arial" panose="020B0604020202020204" pitchFamily="34" charset="0"/>
              <a:buNone/>
              <a:tabLst/>
              <a:defRPr/>
            </a:pPr>
            <a:r>
              <a:rPr kumimoji="0" lang="pl-PL" sz="1800" b="0" i="0" u="none" strike="noStrike" kern="1200" cap="none" spc="0" normalizeH="0" baseline="0" noProof="0" dirty="0">
                <a:ln>
                  <a:noFill/>
                </a:ln>
                <a:solidFill>
                  <a:prstClr val="black"/>
                </a:solidFill>
                <a:effectLst/>
                <a:uLnTx/>
                <a:uFillTx/>
                <a:latin typeface="Calibri"/>
              </a:rPr>
              <a:t>Decyzja KE z 15.10.2014 r. w sprawie SA.36558 – </a:t>
            </a:r>
            <a:r>
              <a:rPr kumimoji="0" lang="pl-PL" sz="1800" b="0" i="0" u="none" strike="noStrike" kern="1200" cap="none" spc="0" normalizeH="0" baseline="0" noProof="0" dirty="0" err="1">
                <a:ln>
                  <a:noFill/>
                </a:ln>
                <a:solidFill>
                  <a:prstClr val="black"/>
                </a:solidFill>
                <a:effectLst/>
                <a:uLnTx/>
                <a:uFillTx/>
                <a:latin typeface="Calibri"/>
              </a:rPr>
              <a:t>Øresundsbro</a:t>
            </a:r>
            <a:r>
              <a:rPr kumimoji="0" lang="pl-PL" sz="1800" b="0" i="0" u="none" strike="noStrike" kern="1200" cap="none" spc="0" normalizeH="0" baseline="0" noProof="0" dirty="0">
                <a:ln>
                  <a:noFill/>
                </a:ln>
                <a:solidFill>
                  <a:prstClr val="black"/>
                </a:solidFill>
                <a:effectLst/>
                <a:uLnTx/>
                <a:uFillTx/>
                <a:latin typeface="Calibri"/>
              </a:rPr>
              <a:t>.  </a:t>
            </a:r>
          </a:p>
        </p:txBody>
      </p:sp>
    </p:spTree>
    <p:extLst>
      <p:ext uri="{BB962C8B-B14F-4D97-AF65-F5344CB8AC3E}">
        <p14:creationId xmlns:p14="http://schemas.microsoft.com/office/powerpoint/2010/main" val="276450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16</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2A9CC012-B2D3-4959-8B56-822E7558A62E}"/>
              </a:ext>
            </a:extLst>
          </p:cNvPr>
          <p:cNvSpPr/>
          <p:nvPr/>
        </p:nvSpPr>
        <p:spPr>
          <a:xfrm>
            <a:off x="0" y="1628775"/>
            <a:ext cx="9144000" cy="2032000"/>
          </a:xfrm>
          <a:prstGeom prst="rect">
            <a:avLst/>
          </a:prstGeom>
        </p:spPr>
        <p:txBody>
          <a:bodyPr>
            <a:spAutoFit/>
          </a:bodyPr>
          <a:lstStyle/>
          <a:p>
            <a:pPr algn="ctr" eaLnBrk="1" fontAlgn="auto" hangingPunct="1">
              <a:spcBef>
                <a:spcPts val="0"/>
              </a:spcBef>
              <a:spcAft>
                <a:spcPts val="0"/>
              </a:spcAft>
              <a:defRPr/>
            </a:pPr>
            <a:r>
              <a:rPr lang="pl-PL" i="0" kern="0" dirty="0">
                <a:solidFill>
                  <a:prstClr val="black"/>
                </a:solidFill>
                <a:latin typeface="Calibri"/>
              </a:rPr>
              <a:t>Przesłanka pochodzenia z zasobów państwowych</a:t>
            </a:r>
          </a:p>
          <a:p>
            <a:pPr algn="ctr" eaLnBrk="1" fontAlgn="auto" hangingPunct="1">
              <a:spcBef>
                <a:spcPts val="0"/>
              </a:spcBef>
              <a:spcAft>
                <a:spcPts val="0"/>
              </a:spcAft>
              <a:defRPr/>
            </a:pPr>
            <a:endParaRPr lang="pl-PL" i="0" kern="0" dirty="0">
              <a:solidFill>
                <a:prstClr val="black"/>
              </a:solidFill>
              <a:latin typeface="Calibri"/>
            </a:endParaRPr>
          </a:p>
          <a:p>
            <a:pPr algn="just" eaLnBrk="1" fontAlgn="auto" hangingPunct="1">
              <a:spcBef>
                <a:spcPts val="0"/>
              </a:spcBef>
              <a:spcAft>
                <a:spcPts val="0"/>
              </a:spcAft>
              <a:defRPr/>
            </a:pPr>
            <a:r>
              <a:rPr lang="pl-PL" i="0" kern="0" dirty="0">
                <a:solidFill>
                  <a:prstClr val="black"/>
                </a:solidFill>
                <a:latin typeface="Calibri"/>
              </a:rPr>
              <a:t>Dwa elementy (często rozpatrywane łącznie):</a:t>
            </a:r>
          </a:p>
          <a:p>
            <a:pPr algn="just" eaLnBrk="1" fontAlgn="auto" hangingPunct="1">
              <a:spcBef>
                <a:spcPts val="0"/>
              </a:spcBef>
              <a:spcAft>
                <a:spcPts val="0"/>
              </a:spcAft>
              <a:defRPr/>
            </a:pPr>
            <a:endParaRPr lang="pl-PL" i="0" kern="0" dirty="0">
              <a:solidFill>
                <a:prstClr val="black"/>
              </a:solidFill>
              <a:latin typeface="Calibri"/>
            </a:endParaRPr>
          </a:p>
          <a:p>
            <a:pPr marL="342900" indent="-3429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Pochodzenie bezpośrednio lub pośrednio z zasobów państwowych;</a:t>
            </a:r>
          </a:p>
          <a:p>
            <a:pPr marL="342900" indent="-342900" algn="just"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342900" indent="-3429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Możliwość przypisania środka wsparcia państwu.</a:t>
            </a:r>
          </a:p>
        </p:txBody>
      </p:sp>
    </p:spTree>
    <p:extLst>
      <p:ext uri="{BB962C8B-B14F-4D97-AF65-F5344CB8AC3E}">
        <p14:creationId xmlns:p14="http://schemas.microsoft.com/office/powerpoint/2010/main" val="2421567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17</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34A15833-4F5B-47C0-AAFA-87F64DD26395}"/>
              </a:ext>
            </a:extLst>
          </p:cNvPr>
          <p:cNvSpPr/>
          <p:nvPr/>
        </p:nvSpPr>
        <p:spPr>
          <a:xfrm>
            <a:off x="0" y="1089025"/>
            <a:ext cx="9036050" cy="4945063"/>
          </a:xfrm>
          <a:prstGeom prst="rect">
            <a:avLst/>
          </a:prstGeom>
        </p:spPr>
        <p:txBody>
          <a:bodyPr>
            <a:spAutoFit/>
          </a:bodyPr>
          <a:lstStyle/>
          <a:p>
            <a:pPr eaLnBrk="1" fontAlgn="auto" hangingPunct="1">
              <a:spcBef>
                <a:spcPts val="0"/>
              </a:spcBef>
              <a:spcAft>
                <a:spcPts val="0"/>
              </a:spcAft>
              <a:defRPr/>
            </a:pPr>
            <a:r>
              <a:rPr lang="pl-PL" b="1" i="0" kern="0" dirty="0">
                <a:solidFill>
                  <a:prstClr val="black"/>
                </a:solidFill>
                <a:latin typeface="Calibri"/>
              </a:rPr>
              <a:t>Zasoby państwowe:</a:t>
            </a:r>
          </a:p>
          <a:p>
            <a:pPr eaLnBrk="1" fontAlgn="auto" hangingPunct="1">
              <a:spcBef>
                <a:spcPts val="0"/>
              </a:spcBef>
              <a:spcAft>
                <a:spcPts val="0"/>
              </a:spcAft>
              <a:defRPr/>
            </a:pPr>
            <a:endParaRPr lang="pl-PL" b="1" i="0" kern="0" dirty="0">
              <a:solidFill>
                <a:prstClr val="black"/>
              </a:solidFill>
              <a:latin typeface="Calibri"/>
            </a:endParaRPr>
          </a:p>
          <a:p>
            <a:pPr marL="285750" indent="-28575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zasoby państwowe obejmują wszystkie zasoby sektora publicznego, w tym zasoby jednostek samorządu terytorialnego;</a:t>
            </a:r>
          </a:p>
          <a:p>
            <a:pPr marL="285750" indent="-28575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zasoby przedsiębiorców publicznych także stanowią zasoby państwowe (definicja przedsiębiorców publicznych w ustawie z dnia 22 września 2006 r. o przejrzystości stosunków finansowych pomiędzy organami publicznymi a przedsiębiorcami publicznymi oraz o przejrzystości finansowej niektórych przedsiębiorców (Dz. U. Nr 191, poz. 1411, </a:t>
            </a:r>
            <a:br>
              <a:rPr lang="pl-PL" i="0" kern="0" dirty="0">
                <a:solidFill>
                  <a:prstClr val="black"/>
                </a:solidFill>
                <a:latin typeface="Calibri"/>
              </a:rPr>
            </a:br>
            <a:r>
              <a:rPr lang="pl-PL" i="0" kern="0" dirty="0">
                <a:solidFill>
                  <a:prstClr val="black"/>
                </a:solidFill>
                <a:latin typeface="Calibri"/>
              </a:rPr>
              <a:t>z </a:t>
            </a:r>
            <a:r>
              <a:rPr lang="pl-PL" i="0" kern="0" dirty="0" err="1">
                <a:solidFill>
                  <a:prstClr val="black"/>
                </a:solidFill>
                <a:latin typeface="Calibri"/>
              </a:rPr>
              <a:t>późn</a:t>
            </a:r>
            <a:r>
              <a:rPr lang="pl-PL" i="0" kern="0" dirty="0">
                <a:solidFill>
                  <a:prstClr val="black"/>
                </a:solidFill>
                <a:latin typeface="Calibri"/>
              </a:rPr>
              <a:t>. zm.);</a:t>
            </a:r>
          </a:p>
          <a:p>
            <a:pPr marL="285750" indent="-28575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Fakt, że środek przyznający korzyść nie jest bezpośrednio finansowany przez państwo, lecz przez podmiot publiczny lub prywatny ustanowiony lub wyznaczony przez państwo </a:t>
            </a:r>
            <a:br>
              <a:rPr lang="pl-PL" i="0" kern="0" dirty="0">
                <a:solidFill>
                  <a:prstClr val="black"/>
                </a:solidFill>
                <a:latin typeface="Calibri"/>
              </a:rPr>
            </a:br>
            <a:r>
              <a:rPr lang="pl-PL" i="0" kern="0" dirty="0">
                <a:solidFill>
                  <a:prstClr val="black"/>
                </a:solidFill>
                <a:latin typeface="Calibri"/>
              </a:rPr>
              <a:t>do zarządzania pomocą, nie wyklucza możliwości finansowania tego środka przy użyciu zasobów państwowych;</a:t>
            </a:r>
          </a:p>
          <a:p>
            <a:pPr marL="285750" indent="-28575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Pochodzenie zasobów nie ma znaczenia, pod warunkiem że zanim zostaną bezpośrednio lub pośrednio przekazane beneficjentom, znajdą się pod kontrolą publiczną i będą </a:t>
            </a:r>
            <a:br>
              <a:rPr lang="pl-PL" i="0" kern="0" dirty="0">
                <a:solidFill>
                  <a:prstClr val="black"/>
                </a:solidFill>
                <a:latin typeface="Calibri"/>
              </a:rPr>
            </a:br>
            <a:r>
              <a:rPr lang="pl-PL" i="0" kern="0" dirty="0">
                <a:solidFill>
                  <a:prstClr val="black"/>
                </a:solidFill>
                <a:latin typeface="Calibri"/>
              </a:rPr>
              <a:t>w związku z tym dostępne dla organów krajowych, nawet jeżeli zasoby te nie staną się własnością danego organu publicznego.</a:t>
            </a:r>
          </a:p>
        </p:txBody>
      </p:sp>
    </p:spTree>
    <p:extLst>
      <p:ext uri="{BB962C8B-B14F-4D97-AF65-F5344CB8AC3E}">
        <p14:creationId xmlns:p14="http://schemas.microsoft.com/office/powerpoint/2010/main" val="299811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18</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80443FAC-F551-4748-A914-7780D1662BFC}"/>
              </a:ext>
            </a:extLst>
          </p:cNvPr>
          <p:cNvSpPr/>
          <p:nvPr/>
        </p:nvSpPr>
        <p:spPr>
          <a:xfrm>
            <a:off x="0" y="1052513"/>
            <a:ext cx="9144000" cy="3970337"/>
          </a:xfrm>
          <a:prstGeom prst="rect">
            <a:avLst/>
          </a:prstGeom>
        </p:spPr>
        <p:txBody>
          <a:bodyPr>
            <a:spAutoFit/>
          </a:bodyPr>
          <a:lstStyle/>
          <a:p>
            <a:pPr marL="285750" indent="-28575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Zasoby pochodzące z Unii (np. z funduszy strukturalnych) lub z międzynarodowych instytucji finansowych, takich jak MFW lub EBOR, należy również uznawać za zasoby państwowe, jeżeli organy krajowe dysponują swobodą w zakresie ich wykorzystania (w szczególności w zakresie wyboru beneficjentów). </a:t>
            </a:r>
          </a:p>
          <a:p>
            <a:pPr algn="just" eaLnBrk="1" fontAlgn="auto" hangingPunct="1">
              <a:spcBef>
                <a:spcPts val="0"/>
              </a:spcBef>
              <a:spcAft>
                <a:spcPts val="0"/>
              </a:spcAft>
              <a:defRPr/>
            </a:pPr>
            <a:endParaRPr lang="pl-PL" b="1" i="0" kern="0" dirty="0">
              <a:solidFill>
                <a:prstClr val="black"/>
              </a:solidFill>
              <a:latin typeface="Calibri"/>
            </a:endParaRPr>
          </a:p>
          <a:p>
            <a:pPr marL="355600" algn="just" eaLnBrk="1" fontAlgn="auto" hangingPunct="1">
              <a:spcBef>
                <a:spcPts val="0"/>
              </a:spcBef>
              <a:spcAft>
                <a:spcPts val="0"/>
              </a:spcAft>
              <a:buFont typeface="Arial" panose="020B0604020202020204" pitchFamily="34" charset="0"/>
              <a:buNone/>
              <a:defRPr/>
            </a:pPr>
            <a:r>
              <a:rPr lang="pl-PL" b="1" i="0" kern="0" dirty="0">
                <a:solidFill>
                  <a:srgbClr val="FF0000"/>
                </a:solidFill>
                <a:latin typeface="Calibri"/>
              </a:rPr>
              <a:t>Dlatego środki RPO WP są środkami pochodzącymi z zasobów państwowych w rozumieniu art. 107 ust. 1 TFUE!</a:t>
            </a:r>
          </a:p>
          <a:p>
            <a:pPr marL="355600" algn="just" eaLnBrk="1" fontAlgn="auto" hangingPunct="1">
              <a:spcBef>
                <a:spcPts val="0"/>
              </a:spcBef>
              <a:spcAft>
                <a:spcPts val="0"/>
              </a:spcAft>
              <a:buFont typeface="Arial" panose="020B0604020202020204" pitchFamily="34" charset="0"/>
              <a:buNone/>
              <a:defRPr/>
            </a:pPr>
            <a:endParaRPr lang="pl-PL" i="0" kern="0" dirty="0">
              <a:solidFill>
                <a:prstClr val="black"/>
              </a:solidFill>
              <a:latin typeface="Calibri"/>
            </a:endParaRPr>
          </a:p>
          <a:p>
            <a:pPr marL="355600" algn="just" eaLnBrk="1" fontAlgn="auto" hangingPunct="1">
              <a:spcBef>
                <a:spcPts val="0"/>
              </a:spcBef>
              <a:spcAft>
                <a:spcPts val="0"/>
              </a:spcAft>
              <a:buFont typeface="Arial" panose="020B0604020202020204" pitchFamily="34" charset="0"/>
              <a:buNone/>
              <a:defRPr/>
            </a:pPr>
            <a:endParaRPr lang="pl-PL" i="0" kern="0" dirty="0">
              <a:solidFill>
                <a:prstClr val="black"/>
              </a:solidFill>
              <a:latin typeface="Calibri"/>
            </a:endParaRPr>
          </a:p>
          <a:p>
            <a:pPr marL="285750" indent="-28575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Jeżeli natomiast zasoby takie są przyznawane bezpośrednio przez Unię lub międzynarodowe instytucje finansowe, a organy krajowe nie dysponują żadną swobodą w zakresie ich wykorzystania, zasoby nie stanowią zasobów państwowych (np. finansowanie przyznane w zarządzaniu bezpośrednim w ramach programu ramowego „Horyzont 2020” lub programu COSME).</a:t>
            </a:r>
          </a:p>
        </p:txBody>
      </p:sp>
    </p:spTree>
    <p:extLst>
      <p:ext uri="{BB962C8B-B14F-4D97-AF65-F5344CB8AC3E}">
        <p14:creationId xmlns:p14="http://schemas.microsoft.com/office/powerpoint/2010/main" val="164292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19</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522F16EF-7FBD-4931-88A1-53E1F133A66B}"/>
              </a:ext>
            </a:extLst>
          </p:cNvPr>
          <p:cNvSpPr/>
          <p:nvPr/>
        </p:nvSpPr>
        <p:spPr>
          <a:xfrm>
            <a:off x="0" y="995363"/>
            <a:ext cx="9144000" cy="4522787"/>
          </a:xfrm>
          <a:prstGeom prst="rect">
            <a:avLst/>
          </a:prstGeom>
        </p:spPr>
        <p:txBody>
          <a:bodyPr>
            <a:spAutoFit/>
          </a:bodyPr>
          <a:lstStyle/>
          <a:p>
            <a:pPr algn="just" eaLnBrk="1" fontAlgn="auto" hangingPunct="1">
              <a:spcBef>
                <a:spcPts val="0"/>
              </a:spcBef>
              <a:spcAft>
                <a:spcPts val="0"/>
              </a:spcAft>
              <a:defRPr/>
            </a:pPr>
            <a:r>
              <a:rPr lang="pl-PL" i="0" kern="0" dirty="0" err="1">
                <a:solidFill>
                  <a:prstClr val="black"/>
                </a:solidFill>
                <a:latin typeface="Calibri"/>
              </a:rPr>
              <a:t>Przypisywalność</a:t>
            </a:r>
            <a:r>
              <a:rPr lang="pl-PL" i="0" kern="0" dirty="0">
                <a:solidFill>
                  <a:prstClr val="black"/>
                </a:solidFill>
                <a:latin typeface="Calibri"/>
              </a:rPr>
              <a:t> państwu:</a:t>
            </a:r>
          </a:p>
          <a:p>
            <a:pPr algn="just" eaLnBrk="1" fontAlgn="auto" hangingPunct="1">
              <a:spcBef>
                <a:spcPts val="0"/>
              </a:spcBef>
              <a:spcAft>
                <a:spcPts val="0"/>
              </a:spcAft>
              <a:defRPr/>
            </a:pPr>
            <a:endParaRPr lang="pl-PL" i="0" kern="0" dirty="0">
              <a:solidFill>
                <a:prstClr val="black"/>
              </a:solidFill>
              <a:latin typeface="Calibri"/>
            </a:endParaRPr>
          </a:p>
          <a:p>
            <a:pPr marL="342900" indent="-3429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W przypadkach, w których organ publiczny przyznaje pomoc beneficjentowi lub wyznacza podmiot prywatny lub publiczny do zarządzania danym środkiem, takie przekazanie można przypisać państwu, nawet jeżeli organ publiczny jest niezależny. </a:t>
            </a:r>
          </a:p>
          <a:p>
            <a:pPr marL="361950" algn="just" eaLnBrk="1" fontAlgn="auto" hangingPunct="1">
              <a:spcBef>
                <a:spcPts val="0"/>
              </a:spcBef>
              <a:spcAft>
                <a:spcPts val="0"/>
              </a:spcAft>
              <a:defRPr/>
            </a:pPr>
            <a:endParaRPr lang="pl-PL" b="1" i="0" kern="0" dirty="0">
              <a:solidFill>
                <a:srgbClr val="FF0000"/>
              </a:solidFill>
              <a:latin typeface="Calibri"/>
            </a:endParaRPr>
          </a:p>
          <a:p>
            <a:pPr marL="361950" algn="just" eaLnBrk="1" fontAlgn="auto" hangingPunct="1">
              <a:spcBef>
                <a:spcPts val="0"/>
              </a:spcBef>
              <a:spcAft>
                <a:spcPts val="0"/>
              </a:spcAft>
              <a:defRPr/>
            </a:pPr>
            <a:r>
              <a:rPr lang="pl-PL" b="1" i="0" kern="0" dirty="0">
                <a:solidFill>
                  <a:srgbClr val="FF0000"/>
                </a:solidFill>
                <a:latin typeface="Calibri"/>
              </a:rPr>
              <a:t>Dlatego wsparcie w ramach RPO jest </a:t>
            </a:r>
            <a:r>
              <a:rPr lang="pl-PL" b="1" i="0" kern="0" dirty="0" err="1">
                <a:solidFill>
                  <a:srgbClr val="FF0000"/>
                </a:solidFill>
                <a:latin typeface="Calibri"/>
              </a:rPr>
              <a:t>przypisywalne</a:t>
            </a:r>
            <a:r>
              <a:rPr lang="pl-PL" b="1" i="0" kern="0" dirty="0">
                <a:solidFill>
                  <a:srgbClr val="FF0000"/>
                </a:solidFill>
                <a:latin typeface="Calibri"/>
              </a:rPr>
              <a:t> państwu!</a:t>
            </a:r>
          </a:p>
          <a:p>
            <a:pPr marL="342900" indent="-342900" algn="just"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342900" indent="-3429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Możliwość przypisania środka państwu jest jednak mniej oczywista, jeżeli korzyści przyznaje się za pośrednictwem co najmniej jednego podmiotu pośredniczącego, publicznego lub prywatnego, oraz </a:t>
            </a:r>
            <a:r>
              <a:rPr lang="pl-PL" b="1" i="0" u="sng" kern="0" dirty="0">
                <a:solidFill>
                  <a:prstClr val="black"/>
                </a:solidFill>
                <a:latin typeface="Calibri"/>
              </a:rPr>
              <a:t>w szczególności za pośrednictwem przedsiębiorstw publicznych</a:t>
            </a:r>
            <a:r>
              <a:rPr lang="pl-PL" i="0" kern="0" dirty="0">
                <a:solidFill>
                  <a:prstClr val="black"/>
                </a:solidFill>
                <a:latin typeface="Calibri"/>
              </a:rPr>
              <a:t>. </a:t>
            </a:r>
          </a:p>
          <a:p>
            <a:pPr marL="342900" indent="-342900" algn="just"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342900" indent="-3429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W takich przypadkach koniecznie jest określenie, czy organy publiczne można uznać za zaangażowane, w taki czy inny sposób, w przyjęcie danego środka. Sam fakt, że środek jest podejmowany przez przedsiębiorstwo publiczne, nie jest wystarczający, aby móc przypisać ten środek państwu.</a:t>
            </a:r>
          </a:p>
        </p:txBody>
      </p:sp>
    </p:spTree>
    <p:extLst>
      <p:ext uri="{BB962C8B-B14F-4D97-AF65-F5344CB8AC3E}">
        <p14:creationId xmlns:p14="http://schemas.microsoft.com/office/powerpoint/2010/main" val="62182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Rectangle 3">
            <a:extLst>
              <a:ext uri="{FF2B5EF4-FFF2-40B4-BE49-F238E27FC236}">
                <a16:creationId xmlns:a16="http://schemas.microsoft.com/office/drawing/2014/main" id="{7A98D864-9605-4146-B60A-36F00EA7ADD6}"/>
              </a:ext>
            </a:extLst>
          </p:cNvPr>
          <p:cNvSpPr txBox="1">
            <a:spLocks noChangeArrowheads="1"/>
          </p:cNvSpPr>
          <p:nvPr/>
        </p:nvSpPr>
        <p:spPr bwMode="auto">
          <a:xfrm>
            <a:off x="0" y="1125538"/>
            <a:ext cx="91440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buFontTx/>
              <a:buNone/>
              <a:defRPr/>
            </a:pPr>
            <a:r>
              <a:rPr lang="pl-PL" sz="1800" kern="0" dirty="0">
                <a:solidFill>
                  <a:prstClr val="black"/>
                </a:solidFill>
              </a:rPr>
              <a:t>Art. 107 ust. 1 Traktatu o funkcjonowaniu Unii Europejskiej:</a:t>
            </a:r>
          </a:p>
          <a:p>
            <a:pPr algn="just">
              <a:defRPr/>
            </a:pPr>
            <a:endParaRPr lang="pl-PL" sz="1800" i="1" kern="0" dirty="0">
              <a:solidFill>
                <a:prstClr val="black"/>
              </a:solidFill>
            </a:endParaRPr>
          </a:p>
          <a:p>
            <a:pPr marL="0" indent="0" algn="just">
              <a:buFontTx/>
              <a:buNone/>
              <a:defRPr/>
            </a:pPr>
            <a:r>
              <a:rPr lang="pl-PL" sz="1800" i="1" kern="0" dirty="0">
                <a:solidFill>
                  <a:prstClr val="black"/>
                </a:solidFill>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extLst>
      <p:ext uri="{BB962C8B-B14F-4D97-AF65-F5344CB8AC3E}">
        <p14:creationId xmlns:p14="http://schemas.microsoft.com/office/powerpoint/2010/main" val="2472442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20</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50E22240-A619-4F17-829B-1331C41B5DD3}"/>
              </a:ext>
            </a:extLst>
          </p:cNvPr>
          <p:cNvSpPr/>
          <p:nvPr/>
        </p:nvSpPr>
        <p:spPr>
          <a:xfrm>
            <a:off x="0" y="995363"/>
            <a:ext cx="9144000" cy="5076825"/>
          </a:xfrm>
          <a:prstGeom prst="rect">
            <a:avLst/>
          </a:prstGeom>
        </p:spPr>
        <p:txBody>
          <a:bodyPr>
            <a:spAutoFit/>
          </a:bodyPr>
          <a:lstStyle/>
          <a:p>
            <a:pPr algn="just" eaLnBrk="1" fontAlgn="auto" hangingPunct="1">
              <a:spcBef>
                <a:spcPts val="0"/>
              </a:spcBef>
              <a:spcAft>
                <a:spcPts val="0"/>
              </a:spcAft>
              <a:defRPr/>
            </a:pPr>
            <a:r>
              <a:rPr lang="pl-PL" i="0" kern="0" dirty="0">
                <a:solidFill>
                  <a:prstClr val="black"/>
                </a:solidFill>
                <a:latin typeface="Calibri"/>
              </a:rPr>
              <a:t>Przykładowe przesłanki świadczące o </a:t>
            </a:r>
            <a:r>
              <a:rPr lang="pl-PL" i="0" kern="0" dirty="0" err="1">
                <a:solidFill>
                  <a:prstClr val="black"/>
                </a:solidFill>
                <a:latin typeface="Calibri"/>
              </a:rPr>
              <a:t>przypisywalności</a:t>
            </a:r>
            <a:r>
              <a:rPr lang="pl-PL" i="0" kern="0" dirty="0">
                <a:solidFill>
                  <a:prstClr val="black"/>
                </a:solidFill>
                <a:latin typeface="Calibri"/>
              </a:rPr>
              <a:t>:</a:t>
            </a:r>
          </a:p>
          <a:p>
            <a:pPr algn="just" eaLnBrk="1" fontAlgn="auto" hangingPunct="1">
              <a:spcBef>
                <a:spcPts val="0"/>
              </a:spcBef>
              <a:spcAft>
                <a:spcPts val="0"/>
              </a:spcAft>
              <a:defRPr/>
            </a:pPr>
            <a:r>
              <a:rPr lang="pl-PL" i="0" kern="0" dirty="0">
                <a:solidFill>
                  <a:prstClr val="black"/>
                </a:solidFill>
                <a:latin typeface="Calibri"/>
              </a:rPr>
              <a:t>(i) dany podmiot nie mógł podjąć kwestionowanej decyzji bez uwzględnienia wymogów organów publicznych;</a:t>
            </a:r>
          </a:p>
          <a:p>
            <a:pPr algn="just" eaLnBrk="1" fontAlgn="auto" hangingPunct="1">
              <a:spcBef>
                <a:spcPts val="0"/>
              </a:spcBef>
              <a:spcAft>
                <a:spcPts val="0"/>
              </a:spcAft>
              <a:defRPr/>
            </a:pPr>
            <a:r>
              <a:rPr lang="pl-PL" i="0" kern="0" dirty="0">
                <a:solidFill>
                  <a:prstClr val="black"/>
                </a:solidFill>
                <a:latin typeface="Calibri"/>
              </a:rPr>
              <a:t>(ii) fakt, że poza czynnikami natury organicznej, które łączą przedsiębiorstwo publiczne z państwem, przedsiębiorstwo, za pośrednictwem którego przyznano pomoc, musiało uwzględnić wytyczne organów rządowych;</a:t>
            </a:r>
          </a:p>
          <a:p>
            <a:pPr algn="just" eaLnBrk="1" fontAlgn="auto" hangingPunct="1">
              <a:spcBef>
                <a:spcPts val="0"/>
              </a:spcBef>
              <a:spcAft>
                <a:spcPts val="0"/>
              </a:spcAft>
              <a:defRPr/>
            </a:pPr>
            <a:r>
              <a:rPr lang="pl-PL" i="0" kern="0" dirty="0">
                <a:solidFill>
                  <a:prstClr val="black"/>
                </a:solidFill>
                <a:latin typeface="Calibri"/>
              </a:rPr>
              <a:t>(iii) zintegrowanie przedsiębiorstwa publicznego ze strukturami administracji publicznej;</a:t>
            </a:r>
          </a:p>
          <a:p>
            <a:pPr algn="just" eaLnBrk="1" fontAlgn="auto" hangingPunct="1">
              <a:spcBef>
                <a:spcPts val="0"/>
              </a:spcBef>
              <a:spcAft>
                <a:spcPts val="0"/>
              </a:spcAft>
              <a:defRPr/>
            </a:pPr>
            <a:r>
              <a:rPr lang="pl-PL" i="0" kern="0" dirty="0">
                <a:solidFill>
                  <a:prstClr val="black"/>
                </a:solidFill>
                <a:latin typeface="Calibri"/>
              </a:rPr>
              <a:t>(iv) charakter działalności przedsiębiorstwa i prowadzenie jej na rynku w warunkach normalnej konkurencji z podmiotami prywatnymi;</a:t>
            </a:r>
          </a:p>
          <a:p>
            <a:pPr algn="just" eaLnBrk="1" fontAlgn="auto" hangingPunct="1">
              <a:spcBef>
                <a:spcPts val="0"/>
              </a:spcBef>
              <a:spcAft>
                <a:spcPts val="0"/>
              </a:spcAft>
              <a:defRPr/>
            </a:pPr>
            <a:r>
              <a:rPr lang="pl-PL" i="0" kern="0" dirty="0">
                <a:solidFill>
                  <a:prstClr val="black"/>
                </a:solidFill>
                <a:latin typeface="Calibri"/>
              </a:rPr>
              <a:t>(v) status prawny przedsiębiorstwa (określenie, czy podlega ono prawu publicznemu, czy też prawu ogólnemu spółek). Sam fakt, że przedsiębiorstwo publiczne zostało utworzone w formie spółki kapitałowej na mocy prawa ogólnego spółek, nie może jednak zostać uznany za wystarczający, aby wykluczyć możliwość przypisania środka państwu, zważywszy na niezależność, jaka wiąże się z taką formą prawną;</a:t>
            </a:r>
          </a:p>
          <a:p>
            <a:pPr algn="just" eaLnBrk="1" fontAlgn="auto" hangingPunct="1">
              <a:spcBef>
                <a:spcPts val="0"/>
              </a:spcBef>
              <a:spcAft>
                <a:spcPts val="0"/>
              </a:spcAft>
              <a:defRPr/>
            </a:pPr>
            <a:r>
              <a:rPr lang="pl-PL" i="0" kern="0" dirty="0">
                <a:solidFill>
                  <a:prstClr val="black"/>
                </a:solidFill>
                <a:latin typeface="Calibri"/>
              </a:rPr>
              <a:t>(vi) stopień, w jakim organy publiczne nadzorują zarządzanie przedsiębiorstwem;</a:t>
            </a:r>
          </a:p>
          <a:p>
            <a:pPr algn="just" eaLnBrk="1" fontAlgn="auto" hangingPunct="1">
              <a:spcBef>
                <a:spcPts val="0"/>
              </a:spcBef>
              <a:spcAft>
                <a:spcPts val="0"/>
              </a:spcAft>
              <a:defRPr/>
            </a:pPr>
            <a:r>
              <a:rPr lang="pl-PL" i="0" kern="0" dirty="0">
                <a:solidFill>
                  <a:prstClr val="black"/>
                </a:solidFill>
                <a:latin typeface="Calibri"/>
              </a:rPr>
              <a:t>(vii) dowolny inny element wskazujący na uczestnictwo organów publicznych w przyjęciu danego środka lub na nieprawdopodobieństwo braku zaangażowania, biorąc pod uwagę zakres tego środka, jego treść lub określające go warunki.</a:t>
            </a:r>
          </a:p>
        </p:txBody>
      </p:sp>
    </p:spTree>
    <p:extLst>
      <p:ext uri="{BB962C8B-B14F-4D97-AF65-F5344CB8AC3E}">
        <p14:creationId xmlns:p14="http://schemas.microsoft.com/office/powerpoint/2010/main" val="3848776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21</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63225801-2DC6-4765-B21F-50058AAA03CB}"/>
              </a:ext>
            </a:extLst>
          </p:cNvPr>
          <p:cNvSpPr/>
          <p:nvPr/>
        </p:nvSpPr>
        <p:spPr>
          <a:xfrm>
            <a:off x="0" y="1052513"/>
            <a:ext cx="9144000" cy="4248150"/>
          </a:xfrm>
          <a:prstGeom prst="rect">
            <a:avLst/>
          </a:prstGeom>
        </p:spPr>
        <p:txBody>
          <a:bodyPr>
            <a:spAutoFit/>
          </a:bodyPr>
          <a:lstStyle/>
          <a:p>
            <a:pPr algn="just" eaLnBrk="1" fontAlgn="auto" hangingPunct="1">
              <a:spcBef>
                <a:spcPts val="0"/>
              </a:spcBef>
              <a:spcAft>
                <a:spcPts val="0"/>
              </a:spcAft>
              <a:defRPr/>
            </a:pPr>
            <a:r>
              <a:rPr lang="pl-PL" b="1" i="0" kern="0" dirty="0">
                <a:solidFill>
                  <a:prstClr val="black"/>
                </a:solidFill>
                <a:latin typeface="Calibri"/>
              </a:rPr>
              <a:t>Korzyść ekonomiczna:</a:t>
            </a:r>
          </a:p>
          <a:p>
            <a:pPr algn="just" eaLnBrk="1" fontAlgn="auto" hangingPunct="1">
              <a:spcBef>
                <a:spcPts val="0"/>
              </a:spcBef>
              <a:spcAft>
                <a:spcPts val="0"/>
              </a:spcAft>
              <a:defRPr/>
            </a:pPr>
            <a:endParaRPr lang="pl-PL" b="1" i="0" kern="0" dirty="0">
              <a:solidFill>
                <a:prstClr val="black"/>
              </a:solidFill>
              <a:latin typeface="Calibri"/>
            </a:endParaRPr>
          </a:p>
          <a:p>
            <a:pPr marL="571500" indent="-571500" algn="just" eaLnBrk="1" fontAlgn="auto" hangingPunct="1">
              <a:spcBef>
                <a:spcPts val="0"/>
              </a:spcBef>
              <a:spcAft>
                <a:spcPts val="0"/>
              </a:spcAft>
              <a:buFont typeface="Arial" panose="020B0604020202020204" pitchFamily="34" charset="0"/>
              <a:buChar char="•"/>
              <a:defRPr/>
            </a:pPr>
            <a:r>
              <a:rPr lang="pl-PL" i="0" u="sng" kern="0" dirty="0">
                <a:solidFill>
                  <a:prstClr val="black"/>
                </a:solidFill>
                <a:latin typeface="Calibri"/>
              </a:rPr>
              <a:t>centralny punkt pojęcia pomocy publicznej!</a:t>
            </a:r>
          </a:p>
          <a:p>
            <a:pPr marL="571500" indent="-571500" algn="just" eaLnBrk="1" fontAlgn="auto" hangingPunct="1">
              <a:spcBef>
                <a:spcPts val="0"/>
              </a:spcBef>
              <a:spcAft>
                <a:spcPts val="0"/>
              </a:spcAft>
              <a:buFont typeface="Arial" panose="020B0604020202020204" pitchFamily="34" charset="0"/>
              <a:buChar char="•"/>
              <a:defRPr/>
            </a:pPr>
            <a:endParaRPr lang="pl-PL" i="0" u="sng" kern="0" dirty="0">
              <a:solidFill>
                <a:prstClr val="black"/>
              </a:solidFill>
              <a:latin typeface="Calibri"/>
            </a:endParaRPr>
          </a:p>
          <a:p>
            <a:pPr marL="571500" indent="-5715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znaczenie ma wyłącznie wpływ środka na przedsiębiorstwo, a nie przyczyna ani cel interwencji państwa – pojęcie pomocy publicznej jest </a:t>
            </a:r>
            <a:r>
              <a:rPr lang="pl-PL" i="0" u="sng" kern="0" dirty="0">
                <a:solidFill>
                  <a:prstClr val="black"/>
                </a:solidFill>
                <a:latin typeface="Calibri"/>
              </a:rPr>
              <a:t>pojęciem obiektywnym</a:t>
            </a:r>
            <a:r>
              <a:rPr lang="pl-PL" i="0" kern="0" dirty="0">
                <a:solidFill>
                  <a:prstClr val="black"/>
                </a:solidFill>
                <a:latin typeface="Calibri"/>
              </a:rPr>
              <a:t>.</a:t>
            </a:r>
          </a:p>
          <a:p>
            <a:pPr marL="571500" indent="-571500" algn="just"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571500" indent="-5715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korzyść ekonomiczna to każda korzyść gospodarcza, której dane przedsiębiorstwo nie uzyskałoby w normalnych warunkach rynkowych, tj. bez interwencji państwa. </a:t>
            </a:r>
          </a:p>
          <a:p>
            <a:pPr marL="571500" indent="-571500"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571500" indent="-5715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aby to ocenić, należy porównać sytuację finansową przedsiębiorstwa po zastosowaniu środka z jego sytuacja finansową w przypadku braku środka.</a:t>
            </a:r>
          </a:p>
          <a:p>
            <a:pPr algn="just" eaLnBrk="1" fontAlgn="auto" hangingPunct="1">
              <a:spcBef>
                <a:spcPts val="0"/>
              </a:spcBef>
              <a:spcAft>
                <a:spcPts val="0"/>
              </a:spcAft>
              <a:defRPr/>
            </a:pPr>
            <a:endParaRPr lang="pl-PL" i="0" kern="0" dirty="0">
              <a:solidFill>
                <a:prstClr val="black"/>
              </a:solidFill>
              <a:latin typeface="Calibri"/>
            </a:endParaRPr>
          </a:p>
          <a:p>
            <a:pPr marL="182563" algn="just" eaLnBrk="1" fontAlgn="auto" hangingPunct="1">
              <a:spcBef>
                <a:spcPts val="0"/>
              </a:spcBef>
              <a:spcAft>
                <a:spcPts val="0"/>
              </a:spcAft>
              <a:defRPr/>
            </a:pPr>
            <a:r>
              <a:rPr lang="pl-PL" b="1" i="0" kern="0" dirty="0">
                <a:solidFill>
                  <a:srgbClr val="FF0000"/>
                </a:solidFill>
                <a:latin typeface="Calibri"/>
              </a:rPr>
              <a:t>A zatem zasadniczo wsparcie (dotacyjne) z RPO będzie przynosiło beneficjentowi korzyść ekonomiczną!</a:t>
            </a:r>
          </a:p>
        </p:txBody>
      </p:sp>
    </p:spTree>
    <p:extLst>
      <p:ext uri="{BB962C8B-B14F-4D97-AF65-F5344CB8AC3E}">
        <p14:creationId xmlns:p14="http://schemas.microsoft.com/office/powerpoint/2010/main" val="748761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22</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0DAC2718-9E6B-4B0C-8D6E-F7B9931CDEB8}"/>
              </a:ext>
            </a:extLst>
          </p:cNvPr>
          <p:cNvSpPr/>
          <p:nvPr/>
        </p:nvSpPr>
        <p:spPr>
          <a:xfrm>
            <a:off x="0" y="1196975"/>
            <a:ext cx="9144000" cy="3138488"/>
          </a:xfrm>
          <a:prstGeom prst="rect">
            <a:avLst/>
          </a:prstGeom>
        </p:spPr>
        <p:txBody>
          <a:bodyPr>
            <a:spAutoFit/>
          </a:bodyPr>
          <a:lstStyle/>
          <a:p>
            <a:pPr marL="571500" indent="-5715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Nie ma znaczenia forma środka wsparcia. </a:t>
            </a:r>
          </a:p>
          <a:p>
            <a:pPr marL="571500" indent="-571500" algn="just"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571500" indent="-5715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Nie tylko (pozytywne) przyznanie korzyści gospodarczych jest istotne w odniesieniu do pojęcia pomocy państwa, ale również </a:t>
            </a:r>
            <a:r>
              <a:rPr lang="pl-PL" i="0" u="sng" kern="0" dirty="0">
                <a:solidFill>
                  <a:prstClr val="black"/>
                </a:solidFill>
                <a:latin typeface="Calibri"/>
              </a:rPr>
              <a:t>zwolnienie z obciążeń gospodarczych może stanowić korzyść</a:t>
            </a:r>
            <a:r>
              <a:rPr lang="pl-PL" i="0" kern="0" dirty="0">
                <a:solidFill>
                  <a:prstClr val="black"/>
                </a:solidFill>
                <a:latin typeface="Calibri"/>
              </a:rPr>
              <a:t>. </a:t>
            </a:r>
          </a:p>
          <a:p>
            <a:pPr marL="571500" indent="-571500" algn="just" eaLnBrk="1" fontAlgn="auto" hangingPunct="1">
              <a:spcBef>
                <a:spcPts val="0"/>
              </a:spcBef>
              <a:spcAft>
                <a:spcPts val="0"/>
              </a:spcAft>
              <a:buFont typeface="Arial" panose="020B0604020202020204" pitchFamily="34" charset="0"/>
              <a:buChar char="•"/>
              <a:defRPr/>
            </a:pPr>
            <a:endParaRPr lang="pl-PL" i="0" kern="0" dirty="0">
              <a:solidFill>
                <a:prstClr val="black"/>
              </a:solidFill>
              <a:latin typeface="Calibri"/>
            </a:endParaRPr>
          </a:p>
          <a:p>
            <a:pPr marL="571500" indent="-5715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Calibri"/>
              </a:rPr>
              <a:t>Ten drugi przypadek stanowi szeroką kategorię, która obejmuje wszelkie zmniejszenia kosztów obciążających zwykle budżet przedsiębiorstwa. Obejmuje ona wszystkie sytuacje, w których podmioty gospodarcze są zwolnione z kosztów nieodłącznie związanych z prowadzoną przez nie działalnością gospodarczą, nawet jeżeli nie istnieje obowiązek prawny pokrycia tych kosztów.</a:t>
            </a:r>
          </a:p>
        </p:txBody>
      </p:sp>
    </p:spTree>
    <p:extLst>
      <p:ext uri="{BB962C8B-B14F-4D97-AF65-F5344CB8AC3E}">
        <p14:creationId xmlns:p14="http://schemas.microsoft.com/office/powerpoint/2010/main" val="501140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23</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B7483993-92A5-424C-81DD-F438640A7251}"/>
              </a:ext>
            </a:extLst>
          </p:cNvPr>
          <p:cNvSpPr/>
          <p:nvPr/>
        </p:nvSpPr>
        <p:spPr>
          <a:xfrm>
            <a:off x="0" y="1143000"/>
            <a:ext cx="9144000" cy="4955203"/>
          </a:xfrm>
          <a:prstGeom prst="rect">
            <a:avLst/>
          </a:prstGeom>
        </p:spPr>
        <p:txBody>
          <a:bodyPr>
            <a:spAutoFit/>
          </a:bodyPr>
          <a:lstStyle/>
          <a:p>
            <a:pPr algn="just" eaLnBrk="1" fontAlgn="auto" hangingPunct="1">
              <a:spcBef>
                <a:spcPts val="0"/>
              </a:spcBef>
              <a:spcAft>
                <a:spcPts val="0"/>
              </a:spcAft>
              <a:defRPr/>
            </a:pPr>
            <a:r>
              <a:rPr lang="pl-PL" i="0" kern="0" dirty="0">
                <a:solidFill>
                  <a:prstClr val="black"/>
                </a:solidFill>
                <a:latin typeface="+mn-lt"/>
              </a:rPr>
              <a:t>Kiedy przykładowo nie wystąpi korzyść ekonomiczna?</a:t>
            </a:r>
          </a:p>
          <a:p>
            <a:pPr marL="571500" indent="-571500" algn="just" eaLnBrk="1" fontAlgn="auto" hangingPunct="1">
              <a:spcBef>
                <a:spcPts val="0"/>
              </a:spcBef>
              <a:spcAft>
                <a:spcPts val="0"/>
              </a:spcAft>
              <a:buFont typeface="Arial" panose="020B0604020202020204" pitchFamily="34" charset="0"/>
              <a:buChar char="•"/>
              <a:defRPr/>
            </a:pPr>
            <a:endParaRPr lang="pl-PL" sz="1600" i="0" kern="0" dirty="0">
              <a:solidFill>
                <a:prstClr val="black"/>
              </a:solidFill>
              <a:latin typeface="+mn-lt"/>
            </a:endParaRPr>
          </a:p>
          <a:p>
            <a:pPr marL="304800" indent="-3048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mn-lt"/>
              </a:rPr>
              <a:t>Zrealizowanie transakcji gospodarczej zgodnie z normalnymi warunkami rynkowymi, tj. spełnienie testu prywatnego operatora rynkowego – w zależności od sytuacji może to być test prywatnego inwestora, test prywatnego wierzyciela, test prywatnego sprzedawcy. </a:t>
            </a:r>
            <a:endParaRPr lang="pl-PL" sz="1600" i="0" kern="0" dirty="0">
              <a:solidFill>
                <a:prstClr val="black"/>
              </a:solidFill>
              <a:latin typeface="+mn-lt"/>
            </a:endParaRPr>
          </a:p>
          <a:p>
            <a:pPr marL="266700" algn="just" eaLnBrk="1" fontAlgn="auto" hangingPunct="1">
              <a:spcBef>
                <a:spcPts val="600"/>
              </a:spcBef>
              <a:spcAft>
                <a:spcPts val="600"/>
              </a:spcAft>
              <a:defRPr/>
            </a:pPr>
            <a:r>
              <a:rPr lang="pl-PL" i="0" kern="0" dirty="0">
                <a:solidFill>
                  <a:prstClr val="black"/>
                </a:solidFill>
                <a:latin typeface="+mn-lt"/>
              </a:rPr>
              <a:t>Test prywatnego operatora rynkowego może być spełniony np. w takich przypadkach:</a:t>
            </a:r>
          </a:p>
          <a:p>
            <a:pPr marL="630238" indent="-363538" algn="just">
              <a:spcBef>
                <a:spcPts val="600"/>
              </a:spcBef>
              <a:spcAft>
                <a:spcPts val="600"/>
              </a:spcAft>
              <a:buFont typeface="Wingdings" panose="05000000000000000000" pitchFamily="2" charset="2"/>
              <a:buChar char="v"/>
              <a:defRPr/>
            </a:pPr>
            <a:r>
              <a:rPr lang="pl-PL" i="0" dirty="0">
                <a:latin typeface="+mn-lt"/>
              </a:rPr>
              <a:t>transakcja </a:t>
            </a:r>
            <a:r>
              <a:rPr lang="pl-PL" i="0" dirty="0" err="1">
                <a:latin typeface="+mn-lt"/>
              </a:rPr>
              <a:t>pari</a:t>
            </a:r>
            <a:r>
              <a:rPr lang="pl-PL" i="0" dirty="0">
                <a:latin typeface="+mn-lt"/>
              </a:rPr>
              <a:t> </a:t>
            </a:r>
            <a:r>
              <a:rPr lang="pl-PL" i="0" dirty="0" err="1">
                <a:latin typeface="+mn-lt"/>
              </a:rPr>
              <a:t>passu</a:t>
            </a:r>
            <a:r>
              <a:rPr lang="pl-PL" i="0" dirty="0">
                <a:latin typeface="+mn-lt"/>
              </a:rPr>
              <a:t> – tj. taka, która jest przeprowadzana na takich samych warunkach (a zatem przy takim samym poziomie ryzyka i zysków) przez podmioty publiczne i podmioty prywatne, które znajdują się w porównywalnej sytuacji, </a:t>
            </a:r>
            <a:r>
              <a:rPr lang="pl-PL" i="0" kern="0" dirty="0">
                <a:solidFill>
                  <a:prstClr val="black"/>
                </a:solidFill>
                <a:latin typeface="+mn-lt"/>
              </a:rPr>
              <a:t> </a:t>
            </a:r>
          </a:p>
          <a:p>
            <a:pPr marL="630238" indent="-363538" algn="just">
              <a:spcBef>
                <a:spcPts val="600"/>
              </a:spcBef>
              <a:spcAft>
                <a:spcPts val="600"/>
              </a:spcAft>
              <a:buFont typeface="Wingdings" panose="05000000000000000000" pitchFamily="2" charset="2"/>
              <a:buChar char="v"/>
              <a:defRPr/>
            </a:pPr>
            <a:r>
              <a:rPr lang="pl-PL" b="1" i="0" dirty="0">
                <a:latin typeface="+mn-lt"/>
              </a:rPr>
              <a:t>sprzedaż lub kupno aktywów, towarów i usług (lub inne porównywalne transakcje) są dokonywane przez podmioty publiczne w drodze konkurencyjnej, przejrzystej, niedyskryminacyjnej i bezwarunkowej procedury zgodnie z zasadami TFUE dotyczącymi udzielania zamówień publicznych. </a:t>
            </a:r>
            <a:endParaRPr lang="pl-PL" sz="1600" b="1" i="0" kern="0" dirty="0">
              <a:solidFill>
                <a:prstClr val="black"/>
              </a:solidFill>
              <a:latin typeface="+mn-lt"/>
            </a:endParaRPr>
          </a:p>
          <a:p>
            <a:pPr marL="266700" indent="-266700" algn="just" eaLnBrk="1" fontAlgn="auto" hangingPunct="1">
              <a:spcBef>
                <a:spcPts val="0"/>
              </a:spcBef>
              <a:spcAft>
                <a:spcPts val="0"/>
              </a:spcAft>
              <a:buFont typeface="Arial" panose="020B0604020202020204" pitchFamily="34" charset="0"/>
              <a:buChar char="•"/>
              <a:defRPr/>
            </a:pPr>
            <a:r>
              <a:rPr lang="pl-PL" i="0" kern="0" dirty="0">
                <a:solidFill>
                  <a:prstClr val="black"/>
                </a:solidFill>
                <a:latin typeface="+mn-lt"/>
              </a:rPr>
              <a:t>W przypadku wynagrodzenia za świadczenie usług w ogólnym interesie gospodarczym – łączne spełnienie 4 przesłanek z wyroku TSUE </a:t>
            </a:r>
            <a:r>
              <a:rPr lang="pl-PL" i="0" kern="0" dirty="0" err="1">
                <a:solidFill>
                  <a:prstClr val="black"/>
                </a:solidFill>
                <a:latin typeface="+mn-lt"/>
              </a:rPr>
              <a:t>Altmark</a:t>
            </a:r>
            <a:r>
              <a:rPr lang="pl-PL" i="0" kern="0" dirty="0">
                <a:solidFill>
                  <a:prstClr val="black"/>
                </a:solidFill>
                <a:latin typeface="+mn-lt"/>
              </a:rPr>
              <a:t> Trans.</a:t>
            </a:r>
          </a:p>
          <a:p>
            <a:pPr marL="571500" indent="-571500" algn="just" eaLnBrk="1" fontAlgn="auto" hangingPunct="1">
              <a:spcBef>
                <a:spcPts val="0"/>
              </a:spcBef>
              <a:spcAft>
                <a:spcPts val="0"/>
              </a:spcAft>
              <a:buFont typeface="Arial" panose="020B0604020202020204" pitchFamily="34" charset="0"/>
              <a:buChar char="•"/>
              <a:defRPr/>
            </a:pPr>
            <a:endParaRPr lang="pl-PL" kern="0" dirty="0">
              <a:solidFill>
                <a:prstClr val="black"/>
              </a:solidFill>
              <a:latin typeface="Calibri"/>
            </a:endParaRPr>
          </a:p>
        </p:txBody>
      </p:sp>
    </p:spTree>
    <p:extLst>
      <p:ext uri="{BB962C8B-B14F-4D97-AF65-F5344CB8AC3E}">
        <p14:creationId xmlns:p14="http://schemas.microsoft.com/office/powerpoint/2010/main" val="3387229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24</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dtytuł 2">
            <a:extLst>
              <a:ext uri="{FF2B5EF4-FFF2-40B4-BE49-F238E27FC236}">
                <a16:creationId xmlns:a16="http://schemas.microsoft.com/office/drawing/2014/main" id="{4E98CDEF-EB1D-4B05-A90F-F125FEB11890}"/>
              </a:ext>
            </a:extLst>
          </p:cNvPr>
          <p:cNvSpPr txBox="1">
            <a:spLocks/>
          </p:cNvSpPr>
          <p:nvPr/>
        </p:nvSpPr>
        <p:spPr bwMode="auto">
          <a:xfrm>
            <a:off x="0" y="1052513"/>
            <a:ext cx="91440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80000"/>
              </a:lnSpc>
              <a:spcBef>
                <a:spcPct val="20000"/>
              </a:spcBef>
              <a:buFont typeface="Arial" panose="020B0604020202020204" pitchFamily="34" charset="0"/>
              <a:buNone/>
            </a:pPr>
            <a:r>
              <a:rPr lang="pl-PL" altLang="pl-PL" i="0" dirty="0">
                <a:solidFill>
                  <a:srgbClr val="000000"/>
                </a:solidFill>
                <a:cs typeface="Arial" panose="020B0604020202020204" pitchFamily="34" charset="0"/>
              </a:rPr>
              <a:t>Przesłanka selektywności</a:t>
            </a:r>
          </a:p>
          <a:p>
            <a:pPr algn="ctr" eaLnBrk="1" hangingPunct="1">
              <a:lnSpc>
                <a:spcPct val="80000"/>
              </a:lnSpc>
              <a:spcBef>
                <a:spcPct val="20000"/>
              </a:spcBef>
              <a:buFont typeface="Arial" panose="020B0604020202020204" pitchFamily="34" charset="0"/>
              <a:buNone/>
            </a:pPr>
            <a:endParaRPr lang="pl-PL" altLang="pl-PL" i="0" dirty="0">
              <a:solidFill>
                <a:srgbClr val="000000"/>
              </a:solidFill>
              <a:cs typeface="Arial" panose="020B0604020202020204" pitchFamily="34" charset="0"/>
            </a:endParaRPr>
          </a:p>
          <a:p>
            <a:pPr algn="just" eaLnBrk="1" hangingPunct="1">
              <a:lnSpc>
                <a:spcPct val="80000"/>
              </a:lnSpc>
              <a:spcBef>
                <a:spcPct val="20000"/>
              </a:spcBef>
            </a:pPr>
            <a:r>
              <a:rPr lang="pl-PL" altLang="pl-PL" i="0" dirty="0">
                <a:solidFill>
                  <a:srgbClr val="000000"/>
                </a:solidFill>
                <a:cs typeface="Arial" panose="020B0604020202020204" pitchFamily="34" charset="0"/>
              </a:rPr>
              <a:t>dotyczy tych środków wsparcia, które przynoszą korzyść w sposób selektywny określonym przedsiębiorstwom lub kategoriom przedsiębiorstw lub określonym sektorom gospodarki,</a:t>
            </a:r>
          </a:p>
          <a:p>
            <a:pPr algn="just" eaLnBrk="1" hangingPunct="1">
              <a:lnSpc>
                <a:spcPct val="80000"/>
              </a:lnSpc>
              <a:spcBef>
                <a:spcPct val="20000"/>
              </a:spcBef>
            </a:pPr>
            <a:endParaRPr lang="pl-PL" altLang="pl-PL" i="0" dirty="0">
              <a:solidFill>
                <a:srgbClr val="000000"/>
              </a:solidFill>
              <a:cs typeface="Arial" panose="020B0604020202020204" pitchFamily="34" charset="0"/>
            </a:endParaRPr>
          </a:p>
          <a:p>
            <a:pPr algn="just" eaLnBrk="1" hangingPunct="1">
              <a:lnSpc>
                <a:spcPct val="80000"/>
              </a:lnSpc>
              <a:spcBef>
                <a:spcPct val="20000"/>
              </a:spcBef>
            </a:pPr>
            <a:r>
              <a:rPr lang="pl-PL" altLang="pl-PL" i="0" dirty="0">
                <a:solidFill>
                  <a:srgbClr val="000000"/>
                </a:solidFill>
                <a:cs typeface="Arial" panose="020B0604020202020204" pitchFamily="34" charset="0"/>
              </a:rPr>
              <a:t>nie są selektywne środki ogólne, które są faktycznie dostępne dla wszystkich przedsiębiorstw prowadzących działalność w danym państwie członkowskich na takich samych zasadach.</a:t>
            </a:r>
          </a:p>
          <a:p>
            <a:pPr eaLnBrk="1" hangingPunct="1">
              <a:lnSpc>
                <a:spcPct val="80000"/>
              </a:lnSpc>
              <a:spcBef>
                <a:spcPct val="20000"/>
              </a:spcBef>
            </a:pPr>
            <a:endParaRPr lang="pl-PL" altLang="pl-PL" sz="2700" dirty="0">
              <a:solidFill>
                <a:srgbClr val="000000"/>
              </a:solidFill>
              <a:cs typeface="Arial" panose="020B0604020202020204" pitchFamily="34" charset="0"/>
            </a:endParaRPr>
          </a:p>
          <a:p>
            <a:pPr eaLnBrk="1" hangingPunct="1">
              <a:lnSpc>
                <a:spcPct val="80000"/>
              </a:lnSpc>
              <a:spcBef>
                <a:spcPct val="20000"/>
              </a:spcBef>
            </a:pPr>
            <a:endParaRPr lang="pl-PL" altLang="pl-PL" sz="2700" dirty="0">
              <a:solidFill>
                <a:srgbClr val="000000"/>
              </a:solidFill>
              <a:cs typeface="Arial" panose="020B0604020202020204" pitchFamily="34" charset="0"/>
            </a:endParaRPr>
          </a:p>
        </p:txBody>
      </p:sp>
    </p:spTree>
    <p:extLst>
      <p:ext uri="{BB962C8B-B14F-4D97-AF65-F5344CB8AC3E}">
        <p14:creationId xmlns:p14="http://schemas.microsoft.com/office/powerpoint/2010/main" val="3236485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25</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dtytuł 2">
            <a:extLst>
              <a:ext uri="{FF2B5EF4-FFF2-40B4-BE49-F238E27FC236}">
                <a16:creationId xmlns:a16="http://schemas.microsoft.com/office/drawing/2014/main" id="{196928C2-DE2E-40F0-BB12-72099547E68D}"/>
              </a:ext>
            </a:extLst>
          </p:cNvPr>
          <p:cNvSpPr txBox="1">
            <a:spLocks/>
          </p:cNvSpPr>
          <p:nvPr/>
        </p:nvSpPr>
        <p:spPr bwMode="auto">
          <a:xfrm>
            <a:off x="0" y="1052513"/>
            <a:ext cx="91440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80000"/>
              </a:lnSpc>
              <a:spcBef>
                <a:spcPct val="20000"/>
              </a:spcBef>
            </a:pPr>
            <a:r>
              <a:rPr lang="pl-PL" altLang="pl-PL" sz="2200" i="0" dirty="0">
                <a:solidFill>
                  <a:srgbClr val="000000"/>
                </a:solidFill>
                <a:cs typeface="Arial" panose="020B0604020202020204" pitchFamily="34" charset="0"/>
              </a:rPr>
              <a:t>Selektywność oznacza, że środek wsparcia uprzywilejowuje określone przedsiębiorstwa albo produkcję określonych towarów w porównaniu z innymi przedsiębiorstwami znajdującymi się w sytuacji prawnej i faktycznej porównywalnej w świetle celu, któremu ma służyć dany środek wsparcia. </a:t>
            </a:r>
          </a:p>
          <a:p>
            <a:pPr algn="just" eaLnBrk="1" hangingPunct="1">
              <a:lnSpc>
                <a:spcPct val="80000"/>
              </a:lnSpc>
              <a:spcBef>
                <a:spcPct val="20000"/>
              </a:spcBef>
            </a:pPr>
            <a:endParaRPr lang="pl-PL" altLang="pl-PL" sz="2200" i="0" dirty="0">
              <a:solidFill>
                <a:srgbClr val="000000"/>
              </a:solidFill>
              <a:cs typeface="Arial" panose="020B0604020202020204" pitchFamily="34" charset="0"/>
            </a:endParaRPr>
          </a:p>
          <a:p>
            <a:pPr algn="just" eaLnBrk="1" hangingPunct="1">
              <a:lnSpc>
                <a:spcPct val="80000"/>
              </a:lnSpc>
              <a:spcBef>
                <a:spcPct val="20000"/>
              </a:spcBef>
            </a:pPr>
            <a:r>
              <a:rPr lang="pl-PL" altLang="pl-PL" sz="2200" i="0" dirty="0">
                <a:solidFill>
                  <a:srgbClr val="000000"/>
                </a:solidFill>
                <a:cs typeface="Arial" panose="020B0604020202020204" pitchFamily="34" charset="0"/>
              </a:rPr>
              <a:t>Ani duża liczba kwalifikowalnych przedsiębiorstw (która mogłaby obejmować nawet wszystkie przedsiębiorstwa z danego sektora), ani zróżnicowanie i wielkość sektorów, do których takie przedsiębiorstwa należą, nie dają żadnych podstaw do stwierdzenia, że inicjatywa państwa stanowi ogólny środek polityki gospodarczej, jeżeli nie mogą z niego skorzystać wszystkie sektory gospodarki.</a:t>
            </a:r>
          </a:p>
          <a:p>
            <a:pPr algn="just" eaLnBrk="1" hangingPunct="1">
              <a:lnSpc>
                <a:spcPct val="80000"/>
              </a:lnSpc>
              <a:spcBef>
                <a:spcPct val="20000"/>
              </a:spcBef>
            </a:pPr>
            <a:endParaRPr lang="pl-PL" altLang="pl-PL" sz="2200" i="0" dirty="0">
              <a:solidFill>
                <a:srgbClr val="000000"/>
              </a:solidFill>
              <a:cs typeface="Arial" panose="020B0604020202020204" pitchFamily="34" charset="0"/>
            </a:endParaRPr>
          </a:p>
          <a:p>
            <a:pPr algn="just" eaLnBrk="1" hangingPunct="1">
              <a:lnSpc>
                <a:spcPct val="80000"/>
              </a:lnSpc>
              <a:spcBef>
                <a:spcPct val="20000"/>
              </a:spcBef>
              <a:buFont typeface="Arial" panose="020B0604020202020204" pitchFamily="34" charset="0"/>
              <a:buNone/>
            </a:pPr>
            <a:r>
              <a:rPr lang="pl-PL" altLang="pl-PL" sz="2200" i="0" dirty="0">
                <a:solidFill>
                  <a:srgbClr val="000000"/>
                </a:solidFill>
                <a:cs typeface="Arial" panose="020B0604020202020204" pitchFamily="34" charset="0"/>
              </a:rPr>
              <a:t>Wyrok TSUE w sprawie C-143/99 Adria-Wien </a:t>
            </a:r>
            <a:r>
              <a:rPr lang="pl-PL" altLang="pl-PL" sz="2200" i="0" dirty="0" err="1">
                <a:solidFill>
                  <a:srgbClr val="000000"/>
                </a:solidFill>
                <a:cs typeface="Arial" panose="020B0604020202020204" pitchFamily="34" charset="0"/>
              </a:rPr>
              <a:t>Pipeline</a:t>
            </a:r>
            <a:r>
              <a:rPr lang="pl-PL" altLang="pl-PL" sz="2200" i="0" dirty="0">
                <a:solidFill>
                  <a:srgbClr val="000000"/>
                </a:solidFill>
                <a:cs typeface="Arial" panose="020B0604020202020204" pitchFamily="34" charset="0"/>
              </a:rPr>
              <a:t>.</a:t>
            </a:r>
          </a:p>
          <a:p>
            <a:pPr algn="just" eaLnBrk="1" hangingPunct="1">
              <a:lnSpc>
                <a:spcPct val="80000"/>
              </a:lnSpc>
              <a:spcBef>
                <a:spcPct val="20000"/>
              </a:spcBef>
            </a:pPr>
            <a:endParaRPr lang="pl-PL" altLang="pl-PL" sz="2200" dirty="0">
              <a:solidFill>
                <a:srgbClr val="000000"/>
              </a:solidFill>
              <a:cs typeface="Arial" panose="020B0604020202020204" pitchFamily="34" charset="0"/>
            </a:endParaRPr>
          </a:p>
        </p:txBody>
      </p:sp>
    </p:spTree>
    <p:extLst>
      <p:ext uri="{BB962C8B-B14F-4D97-AF65-F5344CB8AC3E}">
        <p14:creationId xmlns:p14="http://schemas.microsoft.com/office/powerpoint/2010/main" val="2319471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26</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dtytuł 2">
            <a:extLst>
              <a:ext uri="{FF2B5EF4-FFF2-40B4-BE49-F238E27FC236}">
                <a16:creationId xmlns:a16="http://schemas.microsoft.com/office/drawing/2014/main" id="{D273E65A-EDF4-41CF-8FF5-F32E8397F977}"/>
              </a:ext>
            </a:extLst>
          </p:cNvPr>
          <p:cNvSpPr txBox="1">
            <a:spLocks/>
          </p:cNvSpPr>
          <p:nvPr/>
        </p:nvSpPr>
        <p:spPr>
          <a:xfrm>
            <a:off x="0" y="1120775"/>
            <a:ext cx="9144000" cy="4268788"/>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pl-PL" i="0" dirty="0">
                <a:solidFill>
                  <a:prstClr val="black"/>
                </a:solidFill>
              </a:rPr>
              <a:t>Rodzaje selektywności:</a:t>
            </a:r>
          </a:p>
          <a:p>
            <a:pPr marL="0" indent="0" fontAlgn="auto">
              <a:spcAft>
                <a:spcPts val="0"/>
              </a:spcAft>
              <a:buFont typeface="Arial" pitchFamily="34" charset="0"/>
              <a:buNone/>
              <a:defRPr/>
            </a:pPr>
            <a:endParaRPr lang="pl-PL" i="0" dirty="0">
              <a:solidFill>
                <a:prstClr val="black"/>
              </a:solidFill>
            </a:endParaRPr>
          </a:p>
          <a:p>
            <a:pPr marL="182563" indent="-182563" algn="just" fontAlgn="auto">
              <a:spcAft>
                <a:spcPts val="0"/>
              </a:spcAft>
              <a:defRPr/>
            </a:pPr>
            <a:r>
              <a:rPr lang="pl-PL" i="0" dirty="0">
                <a:solidFill>
                  <a:prstClr val="black"/>
                </a:solidFill>
              </a:rPr>
              <a:t>Przedmiotowa - środek ma zastosowanie wyłącznie do określonych (grup) przedsiębiorstw lub określonych sektorów gospodarki w danym państwie członkowskim.</a:t>
            </a:r>
          </a:p>
          <a:p>
            <a:pPr marL="182563" indent="-182563" algn="just" fontAlgn="auto">
              <a:spcAft>
                <a:spcPts val="0"/>
              </a:spcAft>
              <a:defRPr/>
            </a:pPr>
            <a:endParaRPr lang="pl-PL" i="0" dirty="0">
              <a:solidFill>
                <a:prstClr val="black"/>
              </a:solidFill>
            </a:endParaRPr>
          </a:p>
          <a:p>
            <a:pPr marL="182563" indent="-182563" algn="just" fontAlgn="auto">
              <a:spcAft>
                <a:spcPts val="0"/>
              </a:spcAft>
              <a:defRPr/>
            </a:pPr>
            <a:r>
              <a:rPr lang="pl-PL" i="0" dirty="0">
                <a:solidFill>
                  <a:prstClr val="black"/>
                </a:solidFill>
              </a:rPr>
              <a:t>Regionalna.</a:t>
            </a:r>
          </a:p>
          <a:p>
            <a:pPr fontAlgn="auto">
              <a:spcAft>
                <a:spcPts val="0"/>
              </a:spcAft>
              <a:defRPr/>
            </a:pPr>
            <a:endParaRPr lang="pl-PL" dirty="0">
              <a:solidFill>
                <a:prstClr val="black"/>
              </a:solidFill>
            </a:endParaRPr>
          </a:p>
        </p:txBody>
      </p:sp>
    </p:spTree>
    <p:extLst>
      <p:ext uri="{BB962C8B-B14F-4D97-AF65-F5344CB8AC3E}">
        <p14:creationId xmlns:p14="http://schemas.microsoft.com/office/powerpoint/2010/main" val="691591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27</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dtytuł 2">
            <a:extLst>
              <a:ext uri="{FF2B5EF4-FFF2-40B4-BE49-F238E27FC236}">
                <a16:creationId xmlns:a16="http://schemas.microsoft.com/office/drawing/2014/main" id="{EC399860-A200-4643-B033-AB3C38012084}"/>
              </a:ext>
            </a:extLst>
          </p:cNvPr>
          <p:cNvSpPr txBox="1">
            <a:spLocks/>
          </p:cNvSpPr>
          <p:nvPr/>
        </p:nvSpPr>
        <p:spPr>
          <a:xfrm>
            <a:off x="0" y="1052513"/>
            <a:ext cx="9144000" cy="483235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spcAft>
                <a:spcPts val="0"/>
              </a:spcAft>
              <a:buFont typeface="Arial" pitchFamily="34" charset="0"/>
              <a:buNone/>
              <a:defRPr/>
            </a:pPr>
            <a:r>
              <a:rPr lang="pl-PL" i="0" dirty="0">
                <a:solidFill>
                  <a:prstClr val="black"/>
                </a:solidFill>
              </a:rPr>
              <a:t>Selektywność przedmiotowa:</a:t>
            </a:r>
          </a:p>
          <a:p>
            <a:pPr marL="0" indent="0" algn="just" fontAlgn="auto">
              <a:spcAft>
                <a:spcPts val="0"/>
              </a:spcAft>
              <a:buFont typeface="Arial" pitchFamily="34" charset="0"/>
              <a:buNone/>
              <a:defRPr/>
            </a:pPr>
            <a:endParaRPr lang="pl-PL" i="0" dirty="0">
              <a:solidFill>
                <a:prstClr val="black"/>
              </a:solidFill>
            </a:endParaRPr>
          </a:p>
          <a:p>
            <a:pPr marL="182563" indent="-182563" algn="just" fontAlgn="auto">
              <a:spcAft>
                <a:spcPts val="0"/>
              </a:spcAft>
              <a:defRPr/>
            </a:pPr>
            <a:r>
              <a:rPr lang="pl-PL" i="0" dirty="0">
                <a:solidFill>
                  <a:prstClr val="black"/>
                </a:solidFill>
              </a:rPr>
              <a:t>formalna wynika bezpośrednio z kryteriów prawnych dotyczących przyznawania środka, który formalnie jest zastrzeżony wyłącznie dla określonych przedsiębiorstw (na przykład dla przedsiębiorstw o określonej wielkości, zlokalizowanych na określonym obszarze, prowadzących działalność w określonych sektorach, posiadających określoną formę prawną, spółek utworzonych w określonym okresie, spółek należących do grupy o określonych cechach lub spółek, którym powierzono określone funkcje w grupie).</a:t>
            </a:r>
          </a:p>
          <a:p>
            <a:pPr marL="182563" indent="-182563" algn="just" fontAlgn="auto">
              <a:spcAft>
                <a:spcPts val="0"/>
              </a:spcAft>
              <a:defRPr/>
            </a:pPr>
            <a:endParaRPr lang="pl-PL" i="0" dirty="0">
              <a:solidFill>
                <a:prstClr val="black"/>
              </a:solidFill>
            </a:endParaRPr>
          </a:p>
          <a:p>
            <a:pPr marL="182563" indent="-182563" algn="just" fontAlgn="auto">
              <a:spcAft>
                <a:spcPts val="0"/>
              </a:spcAft>
              <a:defRPr/>
            </a:pPr>
            <a:r>
              <a:rPr lang="pl-PL" i="0" dirty="0">
                <a:solidFill>
                  <a:prstClr val="black"/>
                </a:solidFill>
              </a:rPr>
              <a:t>faktyczna – można ją ustalić w przypadkach, w których mimo że formalne kryteria dotyczące stosowania środka są  sformułowane na zasadach ogólnych i obiektywnych, struktura środka powoduje, że jego skutki wyraźnie sprzyjają określonej grupie przedsiębiorstw.</a:t>
            </a:r>
          </a:p>
        </p:txBody>
      </p:sp>
    </p:spTree>
    <p:extLst>
      <p:ext uri="{BB962C8B-B14F-4D97-AF65-F5344CB8AC3E}">
        <p14:creationId xmlns:p14="http://schemas.microsoft.com/office/powerpoint/2010/main" val="1467092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28</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dtytuł 2">
            <a:extLst>
              <a:ext uri="{FF2B5EF4-FFF2-40B4-BE49-F238E27FC236}">
                <a16:creationId xmlns:a16="http://schemas.microsoft.com/office/drawing/2014/main" id="{7553DDF6-46DC-4BA8-851F-3A7E5D81BBC9}"/>
              </a:ext>
            </a:extLst>
          </p:cNvPr>
          <p:cNvSpPr txBox="1">
            <a:spLocks/>
          </p:cNvSpPr>
          <p:nvPr/>
        </p:nvSpPr>
        <p:spPr>
          <a:xfrm>
            <a:off x="0" y="1135063"/>
            <a:ext cx="9144000" cy="505936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auto">
              <a:spcAft>
                <a:spcPts val="0"/>
              </a:spcAft>
              <a:buFont typeface="Arial" pitchFamily="34" charset="0"/>
              <a:buNone/>
              <a:defRPr/>
            </a:pPr>
            <a:r>
              <a:rPr lang="pl-PL" i="0" dirty="0">
                <a:solidFill>
                  <a:prstClr val="black"/>
                </a:solidFill>
              </a:rPr>
              <a:t>Selektywność regionalna (geograficzna):</a:t>
            </a:r>
          </a:p>
          <a:p>
            <a:pPr marL="0" indent="0" algn="just" fontAlgn="auto">
              <a:spcAft>
                <a:spcPts val="0"/>
              </a:spcAft>
              <a:buFont typeface="Arial" pitchFamily="34" charset="0"/>
              <a:buNone/>
              <a:defRPr/>
            </a:pPr>
            <a:endParaRPr lang="pl-PL" i="0" dirty="0">
              <a:solidFill>
                <a:prstClr val="black"/>
              </a:solidFill>
            </a:endParaRPr>
          </a:p>
          <a:p>
            <a:pPr marL="182563" indent="-182563" algn="just" fontAlgn="auto">
              <a:spcAft>
                <a:spcPts val="0"/>
              </a:spcAft>
              <a:defRPr/>
            </a:pPr>
            <a:r>
              <a:rPr lang="pl-PL" i="0" dirty="0">
                <a:solidFill>
                  <a:prstClr val="black"/>
                </a:solidFill>
              </a:rPr>
              <a:t>Zasadniczo jedynie te środki, których zakres obejmuje całe terytorium państwa, nie podlegają kryterium selektywności.</a:t>
            </a:r>
          </a:p>
          <a:p>
            <a:pPr marL="182563" indent="-182563" algn="just" fontAlgn="auto">
              <a:spcAft>
                <a:spcPts val="0"/>
              </a:spcAft>
              <a:defRPr/>
            </a:pPr>
            <a:endParaRPr lang="pl-PL" i="0" dirty="0">
              <a:solidFill>
                <a:prstClr val="black"/>
              </a:solidFill>
            </a:endParaRPr>
          </a:p>
          <a:p>
            <a:pPr marL="182563" indent="-182563" algn="just" fontAlgn="auto">
              <a:spcAft>
                <a:spcPts val="0"/>
              </a:spcAft>
              <a:defRPr/>
            </a:pPr>
            <a:r>
              <a:rPr lang="pl-PL" i="0" dirty="0">
                <a:solidFill>
                  <a:prstClr val="black"/>
                </a:solidFill>
              </a:rPr>
              <a:t>Jednak mogą nie być selektywne środki wprowadzone przez organy lokalne na całym ich terytorium.  </a:t>
            </a:r>
          </a:p>
        </p:txBody>
      </p:sp>
    </p:spTree>
    <p:extLst>
      <p:ext uri="{BB962C8B-B14F-4D97-AF65-F5344CB8AC3E}">
        <p14:creationId xmlns:p14="http://schemas.microsoft.com/office/powerpoint/2010/main" val="1054809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29</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odtytuł 2">
            <a:extLst>
              <a:ext uri="{FF2B5EF4-FFF2-40B4-BE49-F238E27FC236}">
                <a16:creationId xmlns:a16="http://schemas.microsoft.com/office/drawing/2014/main" id="{4E8AD767-5D96-4185-A29B-C351001E28F6}"/>
              </a:ext>
            </a:extLst>
          </p:cNvPr>
          <p:cNvSpPr txBox="1">
            <a:spLocks/>
          </p:cNvSpPr>
          <p:nvPr/>
        </p:nvSpPr>
        <p:spPr bwMode="auto">
          <a:xfrm>
            <a:off x="0" y="1089025"/>
            <a:ext cx="9144000"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80000"/>
              </a:lnSpc>
              <a:spcBef>
                <a:spcPct val="20000"/>
              </a:spcBef>
              <a:buFont typeface="Arial" panose="020B0604020202020204" pitchFamily="34" charset="0"/>
              <a:buNone/>
            </a:pPr>
            <a:r>
              <a:rPr lang="pl-PL" altLang="pl-PL" sz="2000" b="1" i="0" dirty="0">
                <a:solidFill>
                  <a:srgbClr val="000000"/>
                </a:solidFill>
                <a:cs typeface="Arial" panose="020B0604020202020204" pitchFamily="34" charset="0"/>
              </a:rPr>
              <a:t>Przesłanka zakłócenia lub groźby zakłócenia konkurencji i wpływu na wymianę handlową między państwami członkowskimi:</a:t>
            </a:r>
          </a:p>
          <a:p>
            <a:pPr algn="just" eaLnBrk="1" hangingPunct="1">
              <a:lnSpc>
                <a:spcPct val="80000"/>
              </a:lnSpc>
              <a:spcBef>
                <a:spcPct val="20000"/>
              </a:spcBef>
              <a:buFont typeface="Arial" panose="020B0604020202020204" pitchFamily="34" charset="0"/>
              <a:buNone/>
            </a:pPr>
            <a:endParaRPr lang="pl-PL" altLang="pl-PL" sz="2000" i="0" dirty="0">
              <a:solidFill>
                <a:srgbClr val="000000"/>
              </a:solidFill>
              <a:cs typeface="Arial" panose="020B0604020202020204" pitchFamily="34" charset="0"/>
            </a:endParaRPr>
          </a:p>
          <a:p>
            <a:pPr marL="342900" indent="-342900" algn="just">
              <a:lnSpc>
                <a:spcPct val="80000"/>
              </a:lnSpc>
              <a:spcBef>
                <a:spcPct val="20000"/>
              </a:spcBef>
            </a:pPr>
            <a:r>
              <a:rPr lang="pl-PL" altLang="pl-PL" sz="2000" i="0" dirty="0">
                <a:solidFill>
                  <a:srgbClr val="000000"/>
                </a:solidFill>
                <a:cs typeface="Arial" panose="020B0604020202020204" pitchFamily="34" charset="0"/>
              </a:rPr>
              <a:t>Zazwyczaj analizowane są łącznie;</a:t>
            </a:r>
          </a:p>
          <a:p>
            <a:pPr marL="342900" indent="-342900" algn="just">
              <a:lnSpc>
                <a:spcPct val="80000"/>
              </a:lnSpc>
              <a:spcBef>
                <a:spcPct val="20000"/>
              </a:spcBef>
            </a:pPr>
            <a:endParaRPr lang="pl-PL" altLang="pl-PL" sz="2000" i="0" dirty="0">
              <a:solidFill>
                <a:srgbClr val="000000"/>
              </a:solidFill>
              <a:cs typeface="Arial" panose="020B0604020202020204" pitchFamily="34" charset="0"/>
            </a:endParaRPr>
          </a:p>
          <a:p>
            <a:pPr marL="342900" indent="-342900" algn="just">
              <a:lnSpc>
                <a:spcPct val="80000"/>
              </a:lnSpc>
              <a:spcBef>
                <a:spcPct val="20000"/>
              </a:spcBef>
            </a:pPr>
            <a:r>
              <a:rPr lang="pl-PL" altLang="pl-PL" sz="2000" i="0" dirty="0">
                <a:solidFill>
                  <a:srgbClr val="000000"/>
                </a:solidFill>
                <a:cs typeface="Arial" panose="020B060402020202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342900" indent="-342900" algn="just">
              <a:lnSpc>
                <a:spcPct val="80000"/>
              </a:lnSpc>
              <a:spcBef>
                <a:spcPct val="20000"/>
              </a:spcBef>
            </a:pPr>
            <a:endParaRPr lang="pl-PL" altLang="pl-PL" sz="2000" i="0" dirty="0">
              <a:solidFill>
                <a:srgbClr val="000000"/>
              </a:solidFill>
              <a:cs typeface="Arial" panose="020B0604020202020204" pitchFamily="34" charset="0"/>
            </a:endParaRPr>
          </a:p>
          <a:p>
            <a:pPr marL="342900" indent="-342900" algn="just">
              <a:lnSpc>
                <a:spcPct val="80000"/>
              </a:lnSpc>
              <a:spcBef>
                <a:spcPct val="20000"/>
              </a:spcBef>
            </a:pPr>
            <a:r>
              <a:rPr lang="pl-PL" altLang="pl-PL" sz="2000" i="0" dirty="0">
                <a:solidFill>
                  <a:srgbClr val="000000"/>
                </a:solidFill>
                <a:cs typeface="Arial" panose="020B0604020202020204" pitchFamily="34" charset="0"/>
              </a:rPr>
              <a:t>Zakłócenie konkurencji w wyniku udzielenia wsparcia nie musi być rzeczywiste. Wystarczy bowiem sama groźba zakłócenia konkurencji. Może być to więc potencjalne zakłócenie konkurencji;</a:t>
            </a:r>
          </a:p>
          <a:p>
            <a:pPr marL="342900" indent="-342900" algn="just">
              <a:lnSpc>
                <a:spcPct val="80000"/>
              </a:lnSpc>
              <a:spcBef>
                <a:spcPct val="20000"/>
              </a:spcBef>
            </a:pPr>
            <a:endParaRPr lang="pl-PL" altLang="pl-PL" sz="2000" i="0" dirty="0">
              <a:solidFill>
                <a:srgbClr val="000000"/>
              </a:solidFill>
              <a:cs typeface="Arial" panose="020B0604020202020204" pitchFamily="34" charset="0"/>
            </a:endParaRPr>
          </a:p>
          <a:p>
            <a:pPr marL="342900" indent="-342900" algn="just">
              <a:lnSpc>
                <a:spcPct val="80000"/>
              </a:lnSpc>
              <a:spcBef>
                <a:spcPct val="20000"/>
              </a:spcBef>
            </a:pPr>
            <a:r>
              <a:rPr lang="pl-PL" altLang="pl-PL" sz="2000" i="0" u="sng" dirty="0">
                <a:solidFill>
                  <a:srgbClr val="000000"/>
                </a:solidFill>
                <a:cs typeface="Arial" panose="020B0604020202020204" pitchFamily="34" charset="0"/>
              </a:rPr>
              <a:t>Fakt, że kwota pomocy jest niewielka lub że przedsiębiorstwo będące beneficjentem jest małe, nie wykluczy sam w sobie zakłócenia konkurencji lub groźby zakłócenia konkurencji,</a:t>
            </a:r>
            <a:r>
              <a:rPr lang="pl-PL" altLang="pl-PL" sz="2000" i="0" dirty="0">
                <a:solidFill>
                  <a:srgbClr val="000000"/>
                </a:solidFill>
                <a:cs typeface="Arial" panose="020B0604020202020204" pitchFamily="34" charset="0"/>
              </a:rPr>
              <a:t> pod warunkiem jednak, że prawdopodobieństwo takiego zakłócenia nie jest jedynie hipotetyczne (wyrok TSUE </a:t>
            </a:r>
            <a:r>
              <a:rPr lang="pl-PL" altLang="pl-PL" sz="2000" i="0" dirty="0" err="1">
                <a:solidFill>
                  <a:srgbClr val="000000"/>
                </a:solidFill>
                <a:cs typeface="Arial" panose="020B0604020202020204" pitchFamily="34" charset="0"/>
              </a:rPr>
              <a:t>ws</a:t>
            </a:r>
            <a:r>
              <a:rPr lang="pl-PL" altLang="pl-PL" sz="2000" i="0" dirty="0">
                <a:solidFill>
                  <a:srgbClr val="000000"/>
                </a:solidFill>
                <a:cs typeface="Arial" panose="020B0604020202020204" pitchFamily="34" charset="0"/>
              </a:rPr>
              <a:t>. </a:t>
            </a:r>
            <a:r>
              <a:rPr lang="pl-PL" altLang="pl-PL" sz="2000" i="0" dirty="0" err="1">
                <a:solidFill>
                  <a:srgbClr val="000000"/>
                </a:solidFill>
                <a:cs typeface="Arial" panose="020B0604020202020204" pitchFamily="34" charset="0"/>
              </a:rPr>
              <a:t>Altmark</a:t>
            </a:r>
            <a:r>
              <a:rPr lang="pl-PL" altLang="pl-PL" sz="2000" i="0" dirty="0">
                <a:solidFill>
                  <a:srgbClr val="000000"/>
                </a:solidFill>
                <a:cs typeface="Arial" panose="020B0604020202020204" pitchFamily="34" charset="0"/>
              </a:rPr>
              <a:t> Trans).</a:t>
            </a:r>
          </a:p>
          <a:p>
            <a:pPr algn="just" eaLnBrk="1" hangingPunct="1">
              <a:lnSpc>
                <a:spcPct val="80000"/>
              </a:lnSpc>
              <a:spcBef>
                <a:spcPct val="20000"/>
              </a:spcBef>
            </a:pPr>
            <a:endParaRPr lang="pl-PL" altLang="pl-PL" sz="2000" dirty="0">
              <a:solidFill>
                <a:srgbClr val="000000"/>
              </a:solidFill>
              <a:cs typeface="Arial" panose="020B0604020202020204" pitchFamily="34" charset="0"/>
            </a:endParaRPr>
          </a:p>
          <a:p>
            <a:pPr algn="just" eaLnBrk="1" hangingPunct="1">
              <a:lnSpc>
                <a:spcPct val="80000"/>
              </a:lnSpc>
              <a:spcBef>
                <a:spcPct val="20000"/>
              </a:spcBef>
            </a:pPr>
            <a:endParaRPr lang="pl-PL" altLang="pl-PL" sz="2000" dirty="0">
              <a:solidFill>
                <a:srgbClr val="000000"/>
              </a:solidFill>
              <a:cs typeface="Arial" panose="020B0604020202020204" pitchFamily="34" charset="0"/>
            </a:endParaRPr>
          </a:p>
        </p:txBody>
      </p:sp>
    </p:spTree>
    <p:extLst>
      <p:ext uri="{BB962C8B-B14F-4D97-AF65-F5344CB8AC3E}">
        <p14:creationId xmlns:p14="http://schemas.microsoft.com/office/powerpoint/2010/main" val="323929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pole tekstowe 5">
            <a:extLst>
              <a:ext uri="{FF2B5EF4-FFF2-40B4-BE49-F238E27FC236}">
                <a16:creationId xmlns:a16="http://schemas.microsoft.com/office/drawing/2014/main" id="{6837F739-2CE3-4777-BBDC-524E0605831C}"/>
              </a:ext>
            </a:extLst>
          </p:cNvPr>
          <p:cNvSpPr txBox="1"/>
          <p:nvPr/>
        </p:nvSpPr>
        <p:spPr>
          <a:xfrm>
            <a:off x="0" y="1031875"/>
            <a:ext cx="9144000" cy="4421188"/>
          </a:xfrm>
          <a:prstGeom prst="rect">
            <a:avLst/>
          </a:prstGeom>
          <a:noFill/>
        </p:spPr>
        <p:txBody>
          <a:bodyPr>
            <a:spAutoFit/>
          </a:bodyPr>
          <a:lstStyle/>
          <a:p>
            <a:pPr algn="just" eaLnBrk="1" fontAlgn="auto" hangingPunct="1">
              <a:lnSpc>
                <a:spcPct val="105000"/>
              </a:lnSpc>
              <a:spcBef>
                <a:spcPts val="0"/>
              </a:spcBef>
              <a:spcAft>
                <a:spcPts val="0"/>
              </a:spcAft>
              <a:defRPr/>
            </a:pPr>
            <a:r>
              <a:rPr lang="pl-PL" kern="0" dirty="0">
                <a:solidFill>
                  <a:prstClr val="black"/>
                </a:solidFill>
                <a:latin typeface="Calibri"/>
              </a:rPr>
              <a:t>Pomoc publiczna (pomoc państwa) to wsparcie udzielane przedsiębiorstwu (w rozumieniu prawa UE) w jakiejkolwiek formie, które:</a:t>
            </a:r>
          </a:p>
          <a:p>
            <a:pPr marL="285750" indent="-285750" algn="just" eaLnBrk="1" fontAlgn="auto" hangingPunct="1">
              <a:lnSpc>
                <a:spcPct val="105000"/>
              </a:lnSpc>
              <a:spcBef>
                <a:spcPts val="0"/>
              </a:spcBef>
              <a:spcAft>
                <a:spcPts val="0"/>
              </a:spcAft>
              <a:buFont typeface="Arial" panose="020B0604020202020204" pitchFamily="34" charset="0"/>
              <a:buChar char="•"/>
              <a:defRPr/>
            </a:pPr>
            <a:endParaRPr lang="pl-PL" sz="1000" kern="0" dirty="0">
              <a:solidFill>
                <a:prstClr val="black"/>
              </a:solidFill>
              <a:latin typeface="Calibri"/>
            </a:endParaRPr>
          </a:p>
          <a:p>
            <a:pPr marL="285750" indent="-285750" algn="just" eaLnBrk="1" fontAlgn="auto" hangingPunct="1">
              <a:lnSpc>
                <a:spcPct val="105000"/>
              </a:lnSpc>
              <a:spcBef>
                <a:spcPts val="0"/>
              </a:spcBef>
              <a:spcAft>
                <a:spcPts val="0"/>
              </a:spcAft>
              <a:buFont typeface="Arial" panose="020B0604020202020204" pitchFamily="34" charset="0"/>
              <a:buChar char="•"/>
              <a:defRPr/>
            </a:pPr>
            <a:r>
              <a:rPr lang="pl-PL" b="1" kern="0" dirty="0">
                <a:solidFill>
                  <a:prstClr val="black"/>
                </a:solidFill>
                <a:latin typeface="Calibri"/>
              </a:rPr>
              <a:t>udzielane jest przedsiębiorstwu </a:t>
            </a:r>
            <a:r>
              <a:rPr lang="pl-PL" kern="0" dirty="0">
                <a:solidFill>
                  <a:prstClr val="black"/>
                </a:solidFill>
                <a:latin typeface="Calibri"/>
              </a:rPr>
              <a:t>przez państwo lub ze źródeł państwowych,</a:t>
            </a:r>
          </a:p>
          <a:p>
            <a:pPr marL="285750" indent="-285750" algn="just" eaLnBrk="1" fontAlgn="auto" hangingPunct="1">
              <a:lnSpc>
                <a:spcPct val="105000"/>
              </a:lnSpc>
              <a:spcBef>
                <a:spcPts val="0"/>
              </a:spcBef>
              <a:spcAft>
                <a:spcPts val="0"/>
              </a:spcAft>
              <a:buFont typeface="Arial" panose="020B0604020202020204" pitchFamily="34" charset="0"/>
              <a:buChar char="•"/>
              <a:defRPr/>
            </a:pPr>
            <a:endParaRPr lang="pl-PL" sz="800" kern="0" dirty="0">
              <a:solidFill>
                <a:prstClr val="black"/>
              </a:solidFill>
              <a:latin typeface="Calibri"/>
            </a:endParaRPr>
          </a:p>
          <a:p>
            <a:pPr marL="285750" indent="-285750" algn="just" eaLnBrk="1" fontAlgn="auto" hangingPunct="1">
              <a:lnSpc>
                <a:spcPct val="105000"/>
              </a:lnSpc>
              <a:spcBef>
                <a:spcPts val="0"/>
              </a:spcBef>
              <a:spcAft>
                <a:spcPts val="0"/>
              </a:spcAft>
              <a:buFont typeface="Arial" panose="020B0604020202020204" pitchFamily="34" charset="0"/>
              <a:buChar char="•"/>
              <a:defRPr/>
            </a:pPr>
            <a:r>
              <a:rPr lang="pl-PL" kern="0" dirty="0">
                <a:solidFill>
                  <a:prstClr val="black"/>
                </a:solidFill>
                <a:latin typeface="Calibri"/>
              </a:rPr>
              <a:t>powoduje uzyskanie przez przedsiębiorstwo przysporzenia </a:t>
            </a:r>
            <a:r>
              <a:rPr lang="pl-PL" b="1" kern="0" dirty="0">
                <a:solidFill>
                  <a:prstClr val="black"/>
                </a:solidFill>
                <a:latin typeface="Calibri"/>
              </a:rPr>
              <a:t>na warunkach korzystniejszych od rynkowych</a:t>
            </a:r>
            <a:r>
              <a:rPr lang="pl-PL" kern="0" dirty="0">
                <a:solidFill>
                  <a:prstClr val="black"/>
                </a:solidFill>
                <a:latin typeface="Calibri"/>
              </a:rPr>
              <a:t>,</a:t>
            </a:r>
          </a:p>
          <a:p>
            <a:pPr marL="285750" indent="-285750" algn="just" eaLnBrk="1" fontAlgn="auto" hangingPunct="1">
              <a:lnSpc>
                <a:spcPct val="105000"/>
              </a:lnSpc>
              <a:spcBef>
                <a:spcPts val="0"/>
              </a:spcBef>
              <a:spcAft>
                <a:spcPts val="0"/>
              </a:spcAft>
              <a:buFont typeface="Arial" panose="020B0604020202020204" pitchFamily="34" charset="0"/>
              <a:buChar char="•"/>
              <a:defRPr/>
            </a:pPr>
            <a:endParaRPr lang="pl-PL" sz="800" kern="0" dirty="0">
              <a:solidFill>
                <a:prstClr val="black"/>
              </a:solidFill>
              <a:latin typeface="Calibri"/>
            </a:endParaRPr>
          </a:p>
          <a:p>
            <a:pPr marL="285750" indent="-285750" algn="just" eaLnBrk="1" fontAlgn="auto" hangingPunct="1">
              <a:lnSpc>
                <a:spcPct val="105000"/>
              </a:lnSpc>
              <a:spcBef>
                <a:spcPts val="0"/>
              </a:spcBef>
              <a:spcAft>
                <a:spcPts val="0"/>
              </a:spcAft>
              <a:buFont typeface="Arial" panose="020B0604020202020204" pitchFamily="34" charset="0"/>
              <a:buChar char="•"/>
              <a:defRPr/>
            </a:pPr>
            <a:r>
              <a:rPr lang="pl-PL" b="1" kern="0" dirty="0">
                <a:solidFill>
                  <a:prstClr val="black"/>
                </a:solidFill>
                <a:latin typeface="Calibri"/>
              </a:rPr>
              <a:t>ma charakter selektywny </a:t>
            </a:r>
            <a:r>
              <a:rPr lang="pl-PL" kern="0" dirty="0">
                <a:solidFill>
                  <a:prstClr val="black"/>
                </a:solidFill>
                <a:latin typeface="Calibri"/>
              </a:rPr>
              <a:t>(uprzywilejowuje określone przedsiębiorstwa albo produkcję określonych towarów),</a:t>
            </a:r>
          </a:p>
          <a:p>
            <a:pPr marL="285750" indent="-285750" algn="just" eaLnBrk="1" fontAlgn="auto" hangingPunct="1">
              <a:lnSpc>
                <a:spcPct val="105000"/>
              </a:lnSpc>
              <a:spcBef>
                <a:spcPts val="0"/>
              </a:spcBef>
              <a:spcAft>
                <a:spcPts val="0"/>
              </a:spcAft>
              <a:buFont typeface="Arial" panose="020B0604020202020204" pitchFamily="34" charset="0"/>
              <a:buChar char="•"/>
              <a:defRPr/>
            </a:pPr>
            <a:endParaRPr lang="pl-PL" sz="800" kern="0" dirty="0">
              <a:solidFill>
                <a:prstClr val="black"/>
              </a:solidFill>
              <a:latin typeface="Calibri"/>
            </a:endParaRPr>
          </a:p>
          <a:p>
            <a:pPr marL="285750" indent="-285750" algn="just" eaLnBrk="1" fontAlgn="auto" hangingPunct="1">
              <a:lnSpc>
                <a:spcPct val="105000"/>
              </a:lnSpc>
              <a:spcBef>
                <a:spcPts val="0"/>
              </a:spcBef>
              <a:spcAft>
                <a:spcPts val="0"/>
              </a:spcAft>
              <a:buFont typeface="Arial" panose="020B0604020202020204" pitchFamily="34" charset="0"/>
              <a:buChar char="•"/>
              <a:defRPr/>
            </a:pPr>
            <a:r>
              <a:rPr lang="pl-PL" b="1" kern="0" dirty="0">
                <a:solidFill>
                  <a:prstClr val="black"/>
                </a:solidFill>
                <a:latin typeface="Calibri"/>
              </a:rPr>
              <a:t>grozi zakłóceniem lub zakłóca konkurencję </a:t>
            </a:r>
            <a:r>
              <a:rPr lang="pl-PL" kern="0" dirty="0">
                <a:solidFill>
                  <a:prstClr val="black"/>
                </a:solidFill>
                <a:latin typeface="Calibri"/>
              </a:rPr>
              <a:t>oraz wpływa na wymianę handlową między państwami członkowskimi UE.</a:t>
            </a:r>
          </a:p>
          <a:p>
            <a:pPr marL="285750" indent="-285750" algn="just" eaLnBrk="1" fontAlgn="auto" hangingPunct="1">
              <a:lnSpc>
                <a:spcPct val="105000"/>
              </a:lnSpc>
              <a:spcBef>
                <a:spcPts val="0"/>
              </a:spcBef>
              <a:spcAft>
                <a:spcPts val="0"/>
              </a:spcAft>
              <a:buFont typeface="Arial" panose="020B0604020202020204" pitchFamily="34" charset="0"/>
              <a:buChar char="•"/>
              <a:defRPr/>
            </a:pPr>
            <a:endParaRPr lang="pl-PL" kern="0" dirty="0">
              <a:solidFill>
                <a:prstClr val="black"/>
              </a:solidFill>
              <a:latin typeface="Calibri"/>
            </a:endParaRPr>
          </a:p>
          <a:p>
            <a:pPr algn="ctr" eaLnBrk="1" fontAlgn="auto" hangingPunct="1">
              <a:lnSpc>
                <a:spcPct val="105000"/>
              </a:lnSpc>
              <a:spcBef>
                <a:spcPts val="0"/>
              </a:spcBef>
              <a:spcAft>
                <a:spcPts val="0"/>
              </a:spcAft>
              <a:defRPr/>
            </a:pPr>
            <a:r>
              <a:rPr lang="pl-PL" kern="0" dirty="0">
                <a:solidFill>
                  <a:prstClr val="black"/>
                </a:solidFill>
                <a:latin typeface="Calibri"/>
              </a:rPr>
              <a:t>Pojęcie pomocy publicznej ma charakter obiektywny!!! </a:t>
            </a:r>
          </a:p>
          <a:p>
            <a:pPr marL="285750" indent="-285750" algn="just" eaLnBrk="1" fontAlgn="auto" hangingPunct="1">
              <a:lnSpc>
                <a:spcPct val="105000"/>
              </a:lnSpc>
              <a:spcBef>
                <a:spcPts val="0"/>
              </a:spcBef>
              <a:spcAft>
                <a:spcPts val="0"/>
              </a:spcAft>
              <a:buFont typeface="Arial" panose="020B0604020202020204" pitchFamily="34" charset="0"/>
              <a:buChar char="•"/>
              <a:defRPr/>
            </a:pPr>
            <a:endParaRPr lang="pl-PL" kern="0" dirty="0">
              <a:solidFill>
                <a:prstClr val="black"/>
              </a:solidFill>
              <a:latin typeface="Calibri"/>
            </a:endParaRPr>
          </a:p>
          <a:p>
            <a:pPr algn="ctr" eaLnBrk="1" fontAlgn="auto" hangingPunct="1">
              <a:lnSpc>
                <a:spcPct val="105000"/>
              </a:lnSpc>
              <a:spcBef>
                <a:spcPts val="0"/>
              </a:spcBef>
              <a:spcAft>
                <a:spcPts val="0"/>
              </a:spcAft>
              <a:defRPr/>
            </a:pPr>
            <a:r>
              <a:rPr lang="pl-PL" kern="0" dirty="0">
                <a:solidFill>
                  <a:prstClr val="black"/>
                </a:solidFill>
                <a:latin typeface="Calibri"/>
              </a:rPr>
              <a:t>Orzecznictwo i praktyka decyzyjna Komisji Europejskiej (strony www DG </a:t>
            </a:r>
            <a:r>
              <a:rPr lang="pl-PL" kern="0" dirty="0" err="1">
                <a:solidFill>
                  <a:prstClr val="black"/>
                </a:solidFill>
                <a:latin typeface="Calibri"/>
              </a:rPr>
              <a:t>Competition</a:t>
            </a:r>
            <a:r>
              <a:rPr lang="pl-PL" kern="0" dirty="0">
                <a:solidFill>
                  <a:prstClr val="black"/>
                </a:solidFill>
                <a:latin typeface="Calibri"/>
              </a:rPr>
              <a:t> i TSUE).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30</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BDFB8A72-EE36-4F3D-A488-B17BF06DF8FA}"/>
              </a:ext>
            </a:extLst>
          </p:cNvPr>
          <p:cNvSpPr/>
          <p:nvPr/>
        </p:nvSpPr>
        <p:spPr>
          <a:xfrm>
            <a:off x="0" y="958847"/>
            <a:ext cx="9036050" cy="4278094"/>
          </a:xfrm>
          <a:prstGeom prst="rect">
            <a:avLst/>
          </a:prstGeom>
        </p:spPr>
        <p:txBody>
          <a:bodyPr>
            <a:spAutoFit/>
          </a:bodyPr>
          <a:lstStyle/>
          <a:p>
            <a:pPr marL="285750" indent="-285750" algn="just" eaLnBrk="1" fontAlgn="auto" hangingPunct="1">
              <a:spcBef>
                <a:spcPts val="600"/>
              </a:spcBef>
              <a:spcAft>
                <a:spcPts val="0"/>
              </a:spcAft>
              <a:buFont typeface="Arial" charset="0"/>
              <a:buChar char="•"/>
              <a:defRPr/>
            </a:pPr>
            <a:r>
              <a:rPr lang="pl-PL" i="0" kern="0" dirty="0">
                <a:solidFill>
                  <a:prstClr val="black"/>
                </a:solidFill>
                <a:latin typeface="Calibri"/>
              </a:rPr>
              <a:t>Pomoc wywiera wpływ na wymianę handlową, jeżeli umacnia pozycję przedsiębiorstwa w stosunku do innych przedsiębiorstw konkurujących z nim w ramach wewnątrzunijnej wymiany handlowej. Co do wpływu na wymianę handlową, to nie ma znaczenia, że dany beneficjent nie świadczy żadnych usług poza granicami Polski, a świadczy jedynie usługi o charakterze lokalnym czy regionalnym. </a:t>
            </a:r>
          </a:p>
          <a:p>
            <a:pPr marL="285750" indent="-285750" algn="just" eaLnBrk="1" fontAlgn="auto" hangingPunct="1">
              <a:spcBef>
                <a:spcPts val="600"/>
              </a:spcBef>
              <a:spcAft>
                <a:spcPts val="0"/>
              </a:spcAft>
              <a:buFont typeface="Arial" charset="0"/>
              <a:buChar char="•"/>
              <a:defRPr/>
            </a:pPr>
            <a:endParaRPr lang="pl-PL" i="0" kern="0" dirty="0">
              <a:solidFill>
                <a:prstClr val="black"/>
              </a:solidFill>
              <a:latin typeface="Calibri"/>
            </a:endParaRPr>
          </a:p>
          <a:p>
            <a:pPr marL="285750" indent="-285750" algn="just" eaLnBrk="1" fontAlgn="auto" hangingPunct="1">
              <a:spcBef>
                <a:spcPts val="600"/>
              </a:spcBef>
              <a:spcAft>
                <a:spcPts val="0"/>
              </a:spcAft>
              <a:buFont typeface="Arial" charset="0"/>
              <a:buChar char="•"/>
              <a:defRPr/>
            </a:pPr>
            <a:r>
              <a:rPr lang="pl-PL" i="0" kern="0" dirty="0">
                <a:solidFill>
                  <a:prstClr val="black"/>
                </a:solidFill>
                <a:latin typeface="Calibri"/>
              </a:rPr>
              <a:t>Pomoc wpływa na wymianę handlową, jeśli może spowodować wzmocnienie pozycji przedsiębiorstwa, które dotychczas nie było zaangażowane w handel pomiędzy państwami członkowskimi, i w efekcie może spowodować, że przedsiębiorstwo to pozyska możliwość wejścia na rynki innych państw członkowskich.</a:t>
            </a:r>
          </a:p>
          <a:p>
            <a:pPr marL="285750" indent="-285750" algn="just" eaLnBrk="1" fontAlgn="auto" hangingPunct="1">
              <a:spcBef>
                <a:spcPts val="600"/>
              </a:spcBef>
              <a:spcAft>
                <a:spcPts val="0"/>
              </a:spcAft>
              <a:buFont typeface="Arial" charset="0"/>
              <a:buChar char="•"/>
              <a:defRPr/>
            </a:pPr>
            <a:endParaRPr lang="pl-PL" i="0" kern="0" dirty="0">
              <a:solidFill>
                <a:prstClr val="black"/>
              </a:solidFill>
              <a:latin typeface="Calibri"/>
            </a:endParaRPr>
          </a:p>
          <a:p>
            <a:pPr marL="285750" indent="-285750" algn="just" eaLnBrk="1" fontAlgn="auto" hangingPunct="1">
              <a:spcBef>
                <a:spcPts val="600"/>
              </a:spcBef>
              <a:spcAft>
                <a:spcPts val="0"/>
              </a:spcAft>
              <a:buFont typeface="Arial" charset="0"/>
              <a:buChar char="•"/>
              <a:defRPr/>
            </a:pPr>
            <a:r>
              <a:rPr lang="pl-PL" i="0" kern="0" dirty="0">
                <a:solidFill>
                  <a:prstClr val="black"/>
                </a:solidFill>
                <a:latin typeface="Calibri"/>
              </a:rPr>
              <a:t>Nie jest konieczne przeprowadzanie dokładnych analiz ekonomicznych w celu wyznaczenia rynku właściwego, udziału w rynku danych przedsiębiorstw,  pozycji ich konkurentów czy też schematu wymiany handlowej między państwami członkowskimi.</a:t>
            </a:r>
          </a:p>
        </p:txBody>
      </p:sp>
    </p:spTree>
    <p:extLst>
      <p:ext uri="{BB962C8B-B14F-4D97-AF65-F5344CB8AC3E}">
        <p14:creationId xmlns:p14="http://schemas.microsoft.com/office/powerpoint/2010/main" val="628191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31</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2" name="Prostokąt 1">
            <a:extLst>
              <a:ext uri="{FF2B5EF4-FFF2-40B4-BE49-F238E27FC236}">
                <a16:creationId xmlns:a16="http://schemas.microsoft.com/office/drawing/2014/main" id="{88914B5C-7465-42B8-B1A4-609C69BD161A}"/>
              </a:ext>
            </a:extLst>
          </p:cNvPr>
          <p:cNvSpPr/>
          <p:nvPr/>
        </p:nvSpPr>
        <p:spPr>
          <a:xfrm>
            <a:off x="0" y="1128370"/>
            <a:ext cx="9144000" cy="2462213"/>
          </a:xfrm>
          <a:prstGeom prst="rect">
            <a:avLst/>
          </a:prstGeom>
        </p:spPr>
        <p:txBody>
          <a:bodyPr wrap="square">
            <a:spAutoFit/>
          </a:bodyPr>
          <a:lstStyle/>
          <a:p>
            <a:pPr marL="285750" indent="-285750" algn="just" eaLnBrk="1" fontAlgn="auto" hangingPunct="1">
              <a:spcBef>
                <a:spcPts val="600"/>
              </a:spcBef>
              <a:spcAft>
                <a:spcPts val="0"/>
              </a:spcAft>
              <a:buFont typeface="Arial" charset="0"/>
              <a:buChar char="•"/>
              <a:defRPr/>
            </a:pPr>
            <a:r>
              <a:rPr lang="pl-PL" i="0" kern="0" dirty="0">
                <a:solidFill>
                  <a:prstClr val="black"/>
                </a:solidFill>
                <a:latin typeface="Calibri"/>
              </a:rPr>
              <a:t>Wpływ na wymianę handlową może być potencjalny, a niekoniecznie rzeczywisty. Jednakże wpływ środka pomocowego na wymianę handlową między państwami członkowskimi UE nie może być domniemywany lub tylko hipotetyczny. Musi zostać wykazane, w oparciu o dające się przewidzieć skutki danego środka pomocowego, dlaczego zakłóca on lub grozi zakłóceniem konkurencji i może wpływać na wymianę handlową.</a:t>
            </a:r>
          </a:p>
          <a:p>
            <a:pPr marL="285750" indent="-285750" algn="just" eaLnBrk="1" fontAlgn="auto" hangingPunct="1">
              <a:spcBef>
                <a:spcPts val="600"/>
              </a:spcBef>
              <a:spcAft>
                <a:spcPts val="0"/>
              </a:spcAft>
              <a:buFont typeface="Arial" charset="0"/>
              <a:buChar char="•"/>
              <a:defRPr/>
            </a:pPr>
            <a:endParaRPr lang="pl-PL" i="0" kern="0" dirty="0">
              <a:solidFill>
                <a:prstClr val="black"/>
              </a:solidFill>
              <a:latin typeface="Calibri"/>
            </a:endParaRPr>
          </a:p>
          <a:p>
            <a:pPr marL="285750" indent="-285750" algn="just">
              <a:spcBef>
                <a:spcPts val="600"/>
              </a:spcBef>
              <a:buFont typeface="Arial" charset="0"/>
              <a:buChar char="•"/>
              <a:defRPr/>
            </a:pPr>
            <a:r>
              <a:rPr lang="pl-PL" b="1" i="0" kern="0" dirty="0">
                <a:solidFill>
                  <a:prstClr val="black"/>
                </a:solidFill>
                <a:latin typeface="+mn-lt"/>
              </a:rPr>
              <a:t>Pierwszy wyrok Sądu UE potwierdzający nowej podejście KE – wyrok Sądu z 14 maja 2019 r. w sprawie T-728/17 </a:t>
            </a:r>
            <a:r>
              <a:rPr lang="pl-PL" b="1" i="0" dirty="0" err="1">
                <a:latin typeface="+mn-lt"/>
              </a:rPr>
              <a:t>Marinvest</a:t>
            </a:r>
            <a:r>
              <a:rPr lang="pl-PL" b="1" i="0" dirty="0">
                <a:latin typeface="+mn-lt"/>
              </a:rPr>
              <a:t> </a:t>
            </a:r>
            <a:r>
              <a:rPr lang="pl-PL" b="1" i="0" dirty="0" err="1">
                <a:latin typeface="+mn-lt"/>
              </a:rPr>
              <a:t>d.o.o</a:t>
            </a:r>
            <a:r>
              <a:rPr lang="pl-PL" b="1" i="0" dirty="0">
                <a:latin typeface="+mn-lt"/>
              </a:rPr>
              <a:t>. i </a:t>
            </a:r>
            <a:r>
              <a:rPr lang="pl-PL" b="1" i="0" dirty="0" err="1">
                <a:latin typeface="+mn-lt"/>
              </a:rPr>
              <a:t>Porting</a:t>
            </a:r>
            <a:r>
              <a:rPr lang="pl-PL" b="1" i="0" dirty="0">
                <a:latin typeface="+mn-lt"/>
              </a:rPr>
              <a:t> </a:t>
            </a:r>
            <a:r>
              <a:rPr lang="pl-PL" b="1" i="0" dirty="0" err="1">
                <a:latin typeface="+mn-lt"/>
              </a:rPr>
              <a:t>d.o.o</a:t>
            </a:r>
            <a:r>
              <a:rPr lang="pl-PL" b="1" i="0" dirty="0">
                <a:latin typeface="+mn-lt"/>
              </a:rPr>
              <a:t>. przeciwko Komisji Europejskiej.</a:t>
            </a:r>
            <a:endParaRPr lang="pl-PL" b="1" i="0" kern="0" dirty="0">
              <a:solidFill>
                <a:prstClr val="black"/>
              </a:solidFill>
              <a:latin typeface="+mn-lt"/>
            </a:endParaRPr>
          </a:p>
        </p:txBody>
      </p:sp>
    </p:spTree>
    <p:extLst>
      <p:ext uri="{BB962C8B-B14F-4D97-AF65-F5344CB8AC3E}">
        <p14:creationId xmlns:p14="http://schemas.microsoft.com/office/powerpoint/2010/main" val="3587434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32</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Symbol zastępczy zawartości 2">
            <a:extLst>
              <a:ext uri="{FF2B5EF4-FFF2-40B4-BE49-F238E27FC236}">
                <a16:creationId xmlns:a16="http://schemas.microsoft.com/office/drawing/2014/main" id="{76F40E04-C28E-48A9-99A6-9126F8485672}"/>
              </a:ext>
            </a:extLst>
          </p:cNvPr>
          <p:cNvSpPr txBox="1">
            <a:spLocks/>
          </p:cNvSpPr>
          <p:nvPr/>
        </p:nvSpPr>
        <p:spPr>
          <a:xfrm>
            <a:off x="0" y="981075"/>
            <a:ext cx="9144000" cy="5876925"/>
          </a:xfrm>
          <a:prstGeom prst="rect">
            <a:avLst/>
          </a:prstGeom>
        </p:spPr>
        <p:txBody>
          <a:bodyP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fontAlgn="auto">
              <a:spcBef>
                <a:spcPts val="1200"/>
              </a:spcBef>
              <a:spcAft>
                <a:spcPts val="1200"/>
              </a:spcAft>
              <a:defRPr/>
            </a:pPr>
            <a:r>
              <a:rPr lang="pl-PL" sz="2000" i="0" dirty="0">
                <a:solidFill>
                  <a:prstClr val="black"/>
                </a:solidFill>
              </a:rPr>
              <a:t>Komisja Europejska uważa także, że publiczne finansowanie zwyczajowych urządzeń udogadniających korzystanie z infrastruktury, która jest </a:t>
            </a:r>
            <a:r>
              <a:rPr lang="pl-PL" sz="2000" b="1" i="0" u="sng" dirty="0">
                <a:solidFill>
                  <a:prstClr val="black"/>
                </a:solidFill>
              </a:rPr>
              <a:t>praktycznie całkowicie wykorzystywana do działalności niegospodarczej</a:t>
            </a:r>
            <a:r>
              <a:rPr lang="pl-PL" sz="2000" i="0" dirty="0">
                <a:solidFill>
                  <a:prstClr val="black"/>
                </a:solidFill>
              </a:rPr>
              <a:t>, nie stanowi pomocy publicznej, gdyż nie ma wpływu na wymianę handlową.</a:t>
            </a:r>
          </a:p>
          <a:p>
            <a:pPr algn="just" fontAlgn="auto">
              <a:spcBef>
                <a:spcPts val="1200"/>
              </a:spcBef>
              <a:spcAft>
                <a:spcPts val="1200"/>
              </a:spcAft>
              <a:defRPr/>
            </a:pPr>
            <a:r>
              <a:rPr lang="pl-PL" sz="2000" i="0" dirty="0">
                <a:solidFill>
                  <a:prstClr val="black"/>
                </a:solidFill>
              </a:rPr>
              <a:t>Przykłady udogodnień:</a:t>
            </a:r>
          </a:p>
          <a:p>
            <a:pPr marL="342900" indent="-342900" algn="just" fontAlgn="auto">
              <a:spcBef>
                <a:spcPts val="1200"/>
              </a:spcBef>
              <a:spcAft>
                <a:spcPts val="1200"/>
              </a:spcAft>
              <a:buFont typeface="Arial" panose="020B0604020202020204" pitchFamily="34" charset="0"/>
              <a:buChar char="•"/>
              <a:defRPr/>
            </a:pPr>
            <a:r>
              <a:rPr lang="pl-PL" sz="2000" i="0" dirty="0">
                <a:solidFill>
                  <a:prstClr val="black"/>
                </a:solidFill>
              </a:rPr>
              <a:t>Płatny parking,</a:t>
            </a:r>
          </a:p>
          <a:p>
            <a:pPr marL="342900" indent="-342900" algn="just" fontAlgn="auto">
              <a:spcBef>
                <a:spcPts val="1200"/>
              </a:spcBef>
              <a:spcAft>
                <a:spcPts val="1200"/>
              </a:spcAft>
              <a:buFont typeface="Arial" panose="020B0604020202020204" pitchFamily="34" charset="0"/>
              <a:buChar char="•"/>
              <a:defRPr/>
            </a:pPr>
            <a:r>
              <a:rPr lang="pl-PL" sz="2000" i="0" dirty="0">
                <a:solidFill>
                  <a:prstClr val="black"/>
                </a:solidFill>
              </a:rPr>
              <a:t>Bar,</a:t>
            </a:r>
          </a:p>
          <a:p>
            <a:pPr marL="342900" indent="-342900" algn="just" fontAlgn="auto">
              <a:spcBef>
                <a:spcPts val="1200"/>
              </a:spcBef>
              <a:spcAft>
                <a:spcPts val="1200"/>
              </a:spcAft>
              <a:buFont typeface="Arial" panose="020B0604020202020204" pitchFamily="34" charset="0"/>
              <a:buChar char="•"/>
              <a:defRPr/>
            </a:pPr>
            <a:r>
              <a:rPr lang="pl-PL" sz="2000" i="0" dirty="0">
                <a:solidFill>
                  <a:prstClr val="black"/>
                </a:solidFill>
              </a:rPr>
              <a:t>Płatne WC,</a:t>
            </a:r>
          </a:p>
          <a:p>
            <a:pPr marL="342900" indent="-342900" algn="just" fontAlgn="auto">
              <a:spcBef>
                <a:spcPts val="1200"/>
              </a:spcBef>
              <a:spcAft>
                <a:spcPts val="1200"/>
              </a:spcAft>
              <a:buFont typeface="Arial" panose="020B0604020202020204" pitchFamily="34" charset="0"/>
              <a:buChar char="•"/>
              <a:defRPr/>
            </a:pPr>
            <a:r>
              <a:rPr lang="pl-PL" sz="2000" i="0" dirty="0">
                <a:solidFill>
                  <a:prstClr val="black"/>
                </a:solidFill>
              </a:rPr>
              <a:t>Sklepik.</a:t>
            </a:r>
          </a:p>
          <a:p>
            <a:pPr algn="just" fontAlgn="auto">
              <a:spcBef>
                <a:spcPts val="1200"/>
              </a:spcBef>
              <a:spcAft>
                <a:spcPts val="1200"/>
              </a:spcAft>
              <a:defRPr/>
            </a:pPr>
            <a:r>
              <a:rPr lang="pl-PL" sz="2000" b="1" i="0" u="sng" dirty="0">
                <a:solidFill>
                  <a:prstClr val="black"/>
                </a:solidFill>
              </a:rPr>
              <a:t>Uwaga: jest to wyjątek – wykładnia zawężająca!</a:t>
            </a:r>
          </a:p>
          <a:p>
            <a:pPr algn="just" fontAlgn="auto">
              <a:spcBef>
                <a:spcPts val="1200"/>
              </a:spcBef>
              <a:spcAft>
                <a:spcPts val="1200"/>
              </a:spcAft>
              <a:defRPr/>
            </a:pPr>
            <a:r>
              <a:rPr lang="pl-PL" sz="2000" dirty="0">
                <a:solidFill>
                  <a:prstClr val="black"/>
                </a:solidFill>
              </a:rPr>
              <a:t> </a:t>
            </a:r>
          </a:p>
        </p:txBody>
      </p:sp>
    </p:spTree>
    <p:extLst>
      <p:ext uri="{BB962C8B-B14F-4D97-AF65-F5344CB8AC3E}">
        <p14:creationId xmlns:p14="http://schemas.microsoft.com/office/powerpoint/2010/main" val="3035846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33</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Tytuł 1">
            <a:extLst>
              <a:ext uri="{FF2B5EF4-FFF2-40B4-BE49-F238E27FC236}">
                <a16:creationId xmlns:a16="http://schemas.microsoft.com/office/drawing/2014/main" id="{CE9B6C9D-8DB4-42D5-8F6D-97A075FC1FE3}"/>
              </a:ext>
            </a:extLst>
          </p:cNvPr>
          <p:cNvSpPr txBox="1">
            <a:spLocks/>
          </p:cNvSpPr>
          <p:nvPr/>
        </p:nvSpPr>
        <p:spPr>
          <a:xfrm>
            <a:off x="628650" y="958847"/>
            <a:ext cx="7886700" cy="933453"/>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br>
              <a:rPr lang="pl-PL" sz="3200" i="1"/>
            </a:br>
            <a:endParaRPr lang="pl-PL" sz="3200" i="1" dirty="0"/>
          </a:p>
        </p:txBody>
      </p:sp>
      <p:sp>
        <p:nvSpPr>
          <p:cNvPr id="5" name="Tytuł 1">
            <a:extLst>
              <a:ext uri="{FF2B5EF4-FFF2-40B4-BE49-F238E27FC236}">
                <a16:creationId xmlns:a16="http://schemas.microsoft.com/office/drawing/2014/main" id="{F1511D79-BEA5-4BF2-B1E5-6D68345F0A89}"/>
              </a:ext>
            </a:extLst>
          </p:cNvPr>
          <p:cNvSpPr txBox="1">
            <a:spLocks/>
          </p:cNvSpPr>
          <p:nvPr/>
        </p:nvSpPr>
        <p:spPr>
          <a:xfrm>
            <a:off x="499109" y="896563"/>
            <a:ext cx="7886700" cy="9334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pl-PL" sz="3200" i="1"/>
            </a:br>
            <a:endParaRPr lang="pl-PL" sz="3200" i="1" dirty="0"/>
          </a:p>
        </p:txBody>
      </p:sp>
      <p:sp>
        <p:nvSpPr>
          <p:cNvPr id="6" name="Tytuł 1">
            <a:extLst>
              <a:ext uri="{FF2B5EF4-FFF2-40B4-BE49-F238E27FC236}">
                <a16:creationId xmlns:a16="http://schemas.microsoft.com/office/drawing/2014/main" id="{91F338A7-E5BD-4787-BD24-3D0F9D674126}"/>
              </a:ext>
            </a:extLst>
          </p:cNvPr>
          <p:cNvSpPr txBox="1">
            <a:spLocks/>
          </p:cNvSpPr>
          <p:nvPr/>
        </p:nvSpPr>
        <p:spPr>
          <a:xfrm>
            <a:off x="781050" y="1111247"/>
            <a:ext cx="7886700" cy="9334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pl-PL" sz="3200" i="1"/>
            </a:br>
            <a:endParaRPr lang="pl-PL" sz="3200" i="1" dirty="0"/>
          </a:p>
        </p:txBody>
      </p:sp>
      <p:sp>
        <p:nvSpPr>
          <p:cNvPr id="7" name="Prostokąt 1">
            <a:extLst>
              <a:ext uri="{FF2B5EF4-FFF2-40B4-BE49-F238E27FC236}">
                <a16:creationId xmlns:a16="http://schemas.microsoft.com/office/drawing/2014/main" id="{0EFFCC04-A247-4516-B1A2-2E12A5D1D9C5}"/>
              </a:ext>
            </a:extLst>
          </p:cNvPr>
          <p:cNvSpPr>
            <a:spLocks noChangeArrowheads="1"/>
          </p:cNvSpPr>
          <p:nvPr/>
        </p:nvSpPr>
        <p:spPr bwMode="auto">
          <a:xfrm>
            <a:off x="0" y="981075"/>
            <a:ext cx="9144000" cy="172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lnSpc>
                <a:spcPct val="150000"/>
              </a:lnSpc>
              <a:spcBef>
                <a:spcPts val="0"/>
              </a:spcBef>
              <a:spcAft>
                <a:spcPts val="0"/>
              </a:spcAft>
              <a:defRPr/>
            </a:pPr>
            <a:r>
              <a:rPr lang="pl-PL" sz="2400" b="1" i="0" kern="0" dirty="0">
                <a:solidFill>
                  <a:srgbClr val="FF0000"/>
                </a:solidFill>
                <a:latin typeface="Calibri"/>
              </a:rPr>
              <a:t>Przesłanki groźby zakłócenia konkurencji oraz wpływu na wymianę handlową wymagają zawsze indywidualnej, bardzo </a:t>
            </a:r>
            <a:r>
              <a:rPr lang="pl-PL" sz="2400" b="1" i="0" u="sng" kern="0" dirty="0">
                <a:solidFill>
                  <a:srgbClr val="FF0000"/>
                </a:solidFill>
                <a:latin typeface="Calibri"/>
              </a:rPr>
              <a:t>wnikliwej</a:t>
            </a:r>
            <a:r>
              <a:rPr lang="pl-PL" sz="2400" b="1" i="0" kern="0" dirty="0">
                <a:solidFill>
                  <a:srgbClr val="FF0000"/>
                </a:solidFill>
                <a:latin typeface="Calibri"/>
              </a:rPr>
              <a:t> analizy!!!</a:t>
            </a:r>
          </a:p>
        </p:txBody>
      </p:sp>
      <p:sp>
        <p:nvSpPr>
          <p:cNvPr id="8" name="Prostokąt 2">
            <a:extLst>
              <a:ext uri="{FF2B5EF4-FFF2-40B4-BE49-F238E27FC236}">
                <a16:creationId xmlns:a16="http://schemas.microsoft.com/office/drawing/2014/main" id="{64D3B863-1ADB-4E28-8F9A-352486891015}"/>
              </a:ext>
            </a:extLst>
          </p:cNvPr>
          <p:cNvSpPr>
            <a:spLocks noChangeArrowheads="1"/>
          </p:cNvSpPr>
          <p:nvPr/>
        </p:nvSpPr>
        <p:spPr bwMode="auto">
          <a:xfrm>
            <a:off x="0" y="4767263"/>
            <a:ext cx="9144000" cy="506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eaLnBrk="1" fontAlgn="auto" hangingPunct="1">
              <a:lnSpc>
                <a:spcPct val="150000"/>
              </a:lnSpc>
              <a:spcBef>
                <a:spcPts val="0"/>
              </a:spcBef>
              <a:spcAft>
                <a:spcPts val="0"/>
              </a:spcAft>
              <a:buFont typeface="Arial" charset="0"/>
              <a:buChar char="•"/>
              <a:defRPr/>
            </a:pPr>
            <a:r>
              <a:rPr lang="pl-PL" sz="2000" i="0" kern="0" dirty="0">
                <a:solidFill>
                  <a:prstClr val="black"/>
                </a:solidFill>
                <a:latin typeface="Calibri"/>
              </a:rPr>
              <a:t>Jedyne domniemanie braku wpływu na wymianę handlową: pomoc </a:t>
            </a:r>
            <a:r>
              <a:rPr lang="pl-PL" sz="2000" kern="0" dirty="0">
                <a:solidFill>
                  <a:prstClr val="black"/>
                </a:solidFill>
                <a:latin typeface="Calibri"/>
              </a:rPr>
              <a:t>de </a:t>
            </a:r>
            <a:r>
              <a:rPr lang="pl-PL" sz="2000" kern="0" dirty="0" err="1">
                <a:solidFill>
                  <a:prstClr val="black"/>
                </a:solidFill>
                <a:latin typeface="Calibri"/>
              </a:rPr>
              <a:t>minimis</a:t>
            </a:r>
            <a:r>
              <a:rPr lang="pl-PL" i="0" kern="0" dirty="0">
                <a:solidFill>
                  <a:prstClr val="black"/>
                </a:solidFill>
                <a:latin typeface="Calibri"/>
              </a:rPr>
              <a:t>.</a:t>
            </a:r>
          </a:p>
        </p:txBody>
      </p:sp>
    </p:spTree>
    <p:extLst>
      <p:ext uri="{BB962C8B-B14F-4D97-AF65-F5344CB8AC3E}">
        <p14:creationId xmlns:p14="http://schemas.microsoft.com/office/powerpoint/2010/main" val="4287392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34</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9955E66A-39CA-40D2-A903-47F03D06DFCD}"/>
              </a:ext>
            </a:extLst>
          </p:cNvPr>
          <p:cNvSpPr/>
          <p:nvPr/>
        </p:nvSpPr>
        <p:spPr>
          <a:xfrm>
            <a:off x="0" y="958847"/>
            <a:ext cx="9144000" cy="409342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000" b="0" i="0" u="sng" strike="noStrike" kern="0" cap="none" spc="0" normalizeH="0" baseline="0" noProof="0" dirty="0">
                <a:ln>
                  <a:noFill/>
                </a:ln>
                <a:solidFill>
                  <a:prstClr val="black"/>
                </a:solidFill>
                <a:effectLst/>
                <a:uLnTx/>
                <a:uFillTx/>
                <a:latin typeface="+mn-lt"/>
              </a:rPr>
              <a:t>Poziomy występowania pomocy publicznej:</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l-PL" sz="2000" b="0" i="0" u="none" strike="noStrike" kern="0" cap="none" spc="0" normalizeH="0" baseline="0" noProof="0" dirty="0">
              <a:ln>
                <a:noFill/>
              </a:ln>
              <a:solidFill>
                <a:prstClr val="black"/>
              </a:solidFill>
              <a:effectLst/>
              <a:uLnTx/>
              <a:uFillTx/>
              <a:latin typeface="+mn-lt"/>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a:ln>
                  <a:noFill/>
                </a:ln>
                <a:solidFill>
                  <a:prstClr val="black"/>
                </a:solidFill>
                <a:effectLst/>
                <a:uLnTx/>
                <a:uFillTx/>
                <a:latin typeface="+mn-lt"/>
              </a:rPr>
              <a:t>Pomoc publiczna może wystąpić nie tylko na poziomie bezpośredniego beneficjenta wsparcia ze środków RPO, ale także na innych, niższych poziomach.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l-PL" sz="2000" b="0" i="0" u="none" strike="noStrike" kern="0" cap="none" spc="0" normalizeH="0" baseline="0" noProof="0" dirty="0">
              <a:ln>
                <a:noFill/>
              </a:ln>
              <a:solidFill>
                <a:prstClr val="black"/>
              </a:solidFill>
              <a:effectLst/>
              <a:uLnTx/>
              <a:uFillTx/>
              <a:latin typeface="+mn-lt"/>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a:ln>
                  <a:noFill/>
                </a:ln>
                <a:solidFill>
                  <a:prstClr val="black"/>
                </a:solidFill>
                <a:effectLst/>
                <a:uLnTx/>
                <a:uFillTx/>
                <a:latin typeface="+mn-lt"/>
              </a:rPr>
              <a:t>Zazwyczaj – trzy poziomy: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l-PL" sz="2000" b="0" i="0" u="none" strike="noStrike" kern="0" cap="none" spc="0" normalizeH="0" baseline="0" noProof="0" dirty="0">
              <a:ln>
                <a:noFill/>
              </a:ln>
              <a:solidFill>
                <a:prstClr val="black"/>
              </a:solidFill>
              <a:effectLst/>
              <a:uLnTx/>
              <a:uFillTx/>
              <a:latin typeface="+mn-lt"/>
            </a:endParaRPr>
          </a:p>
          <a:p>
            <a:pPr marL="342900" marR="0" lvl="1"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0" cap="none" spc="0" normalizeH="0" baseline="0" noProof="0" dirty="0">
                <a:ln>
                  <a:noFill/>
                </a:ln>
                <a:solidFill>
                  <a:prstClr val="black"/>
                </a:solidFill>
                <a:effectLst/>
                <a:uLnTx/>
                <a:uFillTx/>
                <a:latin typeface="+mn-lt"/>
              </a:rPr>
              <a:t>poziom właściciela (zarządcy) infrastruktury, </a:t>
            </a:r>
          </a:p>
          <a:p>
            <a:pPr marL="342900" marR="0" lvl="1"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2000" b="0" i="0" u="none" strike="noStrike" kern="0" cap="none" spc="0" normalizeH="0" baseline="0" noProof="0" dirty="0">
              <a:ln>
                <a:noFill/>
              </a:ln>
              <a:solidFill>
                <a:prstClr val="black"/>
              </a:solidFill>
              <a:effectLst/>
              <a:uLnTx/>
              <a:uFillTx/>
              <a:latin typeface="+mn-lt"/>
            </a:endParaRPr>
          </a:p>
          <a:p>
            <a:pPr marL="342900" marR="0" lvl="1"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0" cap="none" spc="0" normalizeH="0" baseline="0" noProof="0" dirty="0">
                <a:ln>
                  <a:noFill/>
                </a:ln>
                <a:solidFill>
                  <a:prstClr val="black"/>
                </a:solidFill>
                <a:effectLst/>
                <a:uLnTx/>
                <a:uFillTx/>
                <a:latin typeface="+mn-lt"/>
              </a:rPr>
              <a:t>poziom podmiotów wykonujących działalność z wykorzystaniem infrastruktury (operatorów),</a:t>
            </a:r>
          </a:p>
          <a:p>
            <a:pPr marL="342900" marR="0" lvl="1"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pl-PL" sz="2000" b="0" i="0" u="none" strike="noStrike" kern="0" cap="none" spc="0" normalizeH="0" baseline="0" noProof="0" dirty="0">
              <a:ln>
                <a:noFill/>
              </a:ln>
              <a:solidFill>
                <a:prstClr val="black"/>
              </a:solidFill>
              <a:effectLst/>
              <a:uLnTx/>
              <a:uFillTx/>
              <a:latin typeface="+mn-lt"/>
            </a:endParaRPr>
          </a:p>
          <a:p>
            <a:pPr marL="342900" marR="0" lvl="1"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0" cap="none" spc="0" normalizeH="0" baseline="0" noProof="0" dirty="0">
                <a:ln>
                  <a:noFill/>
                </a:ln>
                <a:solidFill>
                  <a:prstClr val="black"/>
                </a:solidFill>
                <a:effectLst/>
                <a:uLnTx/>
                <a:uFillTx/>
                <a:latin typeface="+mn-lt"/>
              </a:rPr>
              <a:t>poziom użytkowników końcowych.</a:t>
            </a:r>
          </a:p>
        </p:txBody>
      </p:sp>
    </p:spTree>
    <p:extLst>
      <p:ext uri="{BB962C8B-B14F-4D97-AF65-F5344CB8AC3E}">
        <p14:creationId xmlns:p14="http://schemas.microsoft.com/office/powerpoint/2010/main" val="1792921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35</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4" name="Prostokąt 3">
            <a:extLst>
              <a:ext uri="{FF2B5EF4-FFF2-40B4-BE49-F238E27FC236}">
                <a16:creationId xmlns:a16="http://schemas.microsoft.com/office/drawing/2014/main" id="{B4EA9078-EE56-4DC6-AD48-BA1FD5C3FC86}"/>
              </a:ext>
            </a:extLst>
          </p:cNvPr>
          <p:cNvSpPr/>
          <p:nvPr/>
        </p:nvSpPr>
        <p:spPr>
          <a:xfrm>
            <a:off x="0" y="994620"/>
            <a:ext cx="9144000" cy="453650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mn-lt"/>
              </a:rPr>
              <a:t>Przykład:</a:t>
            </a:r>
            <a:r>
              <a:rPr kumimoji="0" lang="pl-PL" sz="1800" b="0" i="0" u="none" strike="noStrike" kern="0" cap="none" spc="0" normalizeH="0" baseline="0" noProof="0" dirty="0">
                <a:ln>
                  <a:noFill/>
                </a:ln>
                <a:solidFill>
                  <a:prstClr val="black"/>
                </a:solidFill>
                <a:effectLst/>
                <a:uLnTx/>
                <a:uFillTx/>
                <a:latin typeface="+mn-lt"/>
              </a:rPr>
              <a:t> port morski – pomoc publiczna może wystąpić na następujących poziomach:</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latin typeface="+mn-lt"/>
              </a:rPr>
              <a:t> </a:t>
            </a:r>
          </a:p>
          <a:p>
            <a:pPr marL="571500" marR="0" lvl="0" indent="-571500" algn="just"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poziom spółki zarządzającej danym portem morskim, </a:t>
            </a:r>
          </a:p>
          <a:p>
            <a:pPr marL="571500" marR="0" lvl="0" indent="-571500" algn="just"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poziom operatorów terminali usytuowanych w porcie, </a:t>
            </a:r>
          </a:p>
          <a:p>
            <a:pPr marL="571500" marR="0" lvl="0" indent="-571500" algn="just" defTabSz="91440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pl-PL" sz="1800" b="0" i="0" u="none" strike="noStrike" kern="0" cap="none" spc="0" normalizeH="0" baseline="0" noProof="0" dirty="0">
                <a:ln>
                  <a:noFill/>
                </a:ln>
                <a:solidFill>
                  <a:prstClr val="black"/>
                </a:solidFill>
                <a:effectLst/>
                <a:uLnTx/>
                <a:uFillTx/>
                <a:latin typeface="+mn-lt"/>
              </a:rPr>
              <a:t>poziom użytkowników końcowych, a więc przedsiębiorstw żeglugowych prowadzących działalność z/do danego portu.</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l-PL" sz="1800" b="0" i="0" u="none" strike="noStrike" kern="0" cap="none" spc="0" normalizeH="0" baseline="0" noProof="0" dirty="0">
              <a:ln>
                <a:noFill/>
              </a:ln>
              <a:solidFill>
                <a:prstClr val="black"/>
              </a:solidFill>
              <a:effectLst/>
              <a:uLnTx/>
              <a:uFillTx/>
              <a:latin typeface="+mn-lt"/>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1" i="0" u="none" strike="noStrike" kern="0" cap="none" spc="0" normalizeH="0" baseline="0" noProof="0" dirty="0">
                <a:ln>
                  <a:noFill/>
                </a:ln>
                <a:solidFill>
                  <a:srgbClr val="FF0000"/>
                </a:solidFill>
                <a:effectLst/>
                <a:uLnTx/>
                <a:uFillTx/>
                <a:latin typeface="+mn-lt"/>
              </a:rPr>
              <a:t>UWAGA: powierzenie przez zarządcę infrastruktury (poziom pierwszy) funkcji operatora (poziom drugi) po cenie rynkowej, w drodze otwartej, przejrzystej i niedyskryminacyjnej procedury może wykluczyć występowanie pomocy publicznej na drugim poziomie (po stronie operatora – aczkolwiek praktyka KE jest tu bardzo zmienna), ale nie na pierwszym poziomie (po stronie zarządcy)!!!</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l-PL" sz="1800" b="1" i="0" u="none" strike="noStrike" kern="0" cap="none" spc="0" normalizeH="0" baseline="0" noProof="0" dirty="0">
              <a:ln>
                <a:noFill/>
              </a:ln>
              <a:solidFill>
                <a:srgbClr val="FF0000"/>
              </a:solidFill>
              <a:effectLst/>
              <a:uLnTx/>
              <a:uFillTx/>
              <a:latin typeface="+mn-lt"/>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l-PL" sz="1800" b="0" i="0" u="none" strike="noStrike" kern="0" cap="none" spc="0" normalizeH="0" baseline="0" noProof="0" dirty="0">
                <a:ln>
                  <a:noFill/>
                </a:ln>
                <a:solidFill>
                  <a:prstClr val="black"/>
                </a:solidFill>
                <a:effectLst/>
                <a:uLnTx/>
                <a:uFillTx/>
                <a:latin typeface="+mn-lt"/>
              </a:rPr>
              <a:t>Por. np. decyzja KE w sprawie C 39/2009 Port </a:t>
            </a:r>
            <a:r>
              <a:rPr kumimoji="0" lang="pl-PL" sz="1800" b="0" i="0" u="none" strike="noStrike" kern="0" cap="none" spc="0" normalizeH="0" baseline="0" noProof="0" dirty="0" err="1">
                <a:ln>
                  <a:noFill/>
                </a:ln>
                <a:solidFill>
                  <a:prstClr val="black"/>
                </a:solidFill>
                <a:effectLst/>
                <a:uLnTx/>
                <a:uFillTx/>
                <a:latin typeface="+mn-lt"/>
              </a:rPr>
              <a:t>Ventspils</a:t>
            </a:r>
            <a:r>
              <a:rPr kumimoji="0" lang="pl-PL" sz="1800" b="0" i="0" u="none" strike="noStrike" kern="0" cap="none" spc="0" normalizeH="0" baseline="0" noProof="0" dirty="0">
                <a:ln>
                  <a:noFill/>
                </a:ln>
                <a:solidFill>
                  <a:prstClr val="black"/>
                </a:solidFill>
                <a:effectLst/>
                <a:uLnTx/>
                <a:uFillTx/>
                <a:latin typeface="+mn-lt"/>
              </a:rPr>
              <a:t>.</a:t>
            </a:r>
          </a:p>
        </p:txBody>
      </p:sp>
    </p:spTree>
    <p:extLst>
      <p:ext uri="{BB962C8B-B14F-4D97-AF65-F5344CB8AC3E}">
        <p14:creationId xmlns:p14="http://schemas.microsoft.com/office/powerpoint/2010/main" val="1626686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36</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pic>
        <p:nvPicPr>
          <p:cNvPr id="4" name="Obraz 1">
            <a:extLst>
              <a:ext uri="{FF2B5EF4-FFF2-40B4-BE49-F238E27FC236}">
                <a16:creationId xmlns:a16="http://schemas.microsoft.com/office/drawing/2014/main" id="{15A80ED7-CF2D-45E2-A9D0-3C912FA4AA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922588"/>
            <a:ext cx="91440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3695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37</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2" name="Tytuł 1">
            <a:extLst>
              <a:ext uri="{FF2B5EF4-FFF2-40B4-BE49-F238E27FC236}">
                <a16:creationId xmlns:a16="http://schemas.microsoft.com/office/drawing/2014/main" id="{244D344A-A067-4DD1-81C7-CF852BC224AC}"/>
              </a:ext>
            </a:extLst>
          </p:cNvPr>
          <p:cNvSpPr txBox="1">
            <a:spLocks/>
          </p:cNvSpPr>
          <p:nvPr/>
        </p:nvSpPr>
        <p:spPr>
          <a:xfrm>
            <a:off x="628650" y="958847"/>
            <a:ext cx="7886700" cy="933453"/>
          </a:xfrm>
          <a:prstGeom prst="rect">
            <a:avLst/>
          </a:prstGeom>
        </p:spPr>
        <p:txBody>
          <a:bodyPr>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br>
              <a:rPr lang="pl-PL" sz="3200" i="1"/>
            </a:br>
            <a:endParaRPr lang="pl-PL" sz="3200" i="1" dirty="0"/>
          </a:p>
        </p:txBody>
      </p:sp>
      <p:sp>
        <p:nvSpPr>
          <p:cNvPr id="13" name="Tytuł 1">
            <a:extLst>
              <a:ext uri="{FF2B5EF4-FFF2-40B4-BE49-F238E27FC236}">
                <a16:creationId xmlns:a16="http://schemas.microsoft.com/office/drawing/2014/main" id="{818468A2-C1E5-4010-9FA1-A94B4F2706F4}"/>
              </a:ext>
            </a:extLst>
          </p:cNvPr>
          <p:cNvSpPr txBox="1">
            <a:spLocks/>
          </p:cNvSpPr>
          <p:nvPr/>
        </p:nvSpPr>
        <p:spPr>
          <a:xfrm>
            <a:off x="499109" y="896563"/>
            <a:ext cx="7886700" cy="9334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pl-PL" sz="3200" i="1"/>
            </a:br>
            <a:endParaRPr lang="pl-PL" sz="3200" i="1" dirty="0"/>
          </a:p>
        </p:txBody>
      </p:sp>
      <p:sp>
        <p:nvSpPr>
          <p:cNvPr id="14" name="Tytuł 1">
            <a:extLst>
              <a:ext uri="{FF2B5EF4-FFF2-40B4-BE49-F238E27FC236}">
                <a16:creationId xmlns:a16="http://schemas.microsoft.com/office/drawing/2014/main" id="{793BF6BD-56E3-4327-B651-014C0C5C8A3C}"/>
              </a:ext>
            </a:extLst>
          </p:cNvPr>
          <p:cNvSpPr txBox="1">
            <a:spLocks/>
          </p:cNvSpPr>
          <p:nvPr/>
        </p:nvSpPr>
        <p:spPr>
          <a:xfrm>
            <a:off x="781050" y="1111247"/>
            <a:ext cx="7886700" cy="93345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pl-PL" sz="3200" i="1"/>
            </a:br>
            <a:endParaRPr lang="pl-PL" sz="3200" i="1" dirty="0"/>
          </a:p>
        </p:txBody>
      </p:sp>
      <p:sp>
        <p:nvSpPr>
          <p:cNvPr id="15" name="pole tekstowe 1">
            <a:extLst>
              <a:ext uri="{FF2B5EF4-FFF2-40B4-BE49-F238E27FC236}">
                <a16:creationId xmlns:a16="http://schemas.microsoft.com/office/drawing/2014/main" id="{52E21C1D-092B-4E34-8C02-F12C912C0CAE}"/>
              </a:ext>
            </a:extLst>
          </p:cNvPr>
          <p:cNvSpPr txBox="1">
            <a:spLocks noChangeArrowheads="1"/>
          </p:cNvSpPr>
          <p:nvPr/>
        </p:nvSpPr>
        <p:spPr bwMode="auto">
          <a:xfrm>
            <a:off x="0" y="958847"/>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pl-PL" altLang="pl-PL" sz="2400" b="1" i="0" dirty="0"/>
              <a:t>Sprawa przedsiębiorstwa telekomunikacyjnego France Telecom:</a:t>
            </a:r>
          </a:p>
        </p:txBody>
      </p:sp>
      <p:sp>
        <p:nvSpPr>
          <p:cNvPr id="16" name="Prostokąt 15">
            <a:extLst>
              <a:ext uri="{FF2B5EF4-FFF2-40B4-BE49-F238E27FC236}">
                <a16:creationId xmlns:a16="http://schemas.microsoft.com/office/drawing/2014/main" id="{7E07E76F-780B-4F85-BAC7-33FA9229DC7B}"/>
              </a:ext>
            </a:extLst>
          </p:cNvPr>
          <p:cNvSpPr>
            <a:spLocks noChangeArrowheads="1"/>
          </p:cNvSpPr>
          <p:nvPr/>
        </p:nvSpPr>
        <p:spPr bwMode="auto">
          <a:xfrm>
            <a:off x="0" y="142081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pl-PL" altLang="pl-PL" sz="2000" i="0" dirty="0">
                <a:solidFill>
                  <a:srgbClr val="000000"/>
                </a:solidFill>
              </a:rPr>
              <a:t>W grudniu 2001 r. France Telecom był w dużych kłopotach finansowych (bardzo niskie ceny akcji i rating).</a:t>
            </a:r>
          </a:p>
        </p:txBody>
      </p:sp>
      <p:sp>
        <p:nvSpPr>
          <p:cNvPr id="17" name="Prostokąt 16">
            <a:extLst>
              <a:ext uri="{FF2B5EF4-FFF2-40B4-BE49-F238E27FC236}">
                <a16:creationId xmlns:a16="http://schemas.microsoft.com/office/drawing/2014/main" id="{6230D124-F4CD-4198-B33B-0BC398697749}"/>
              </a:ext>
            </a:extLst>
          </p:cNvPr>
          <p:cNvSpPr>
            <a:spLocks noChangeArrowheads="1"/>
          </p:cNvSpPr>
          <p:nvPr/>
        </p:nvSpPr>
        <p:spPr bwMode="auto">
          <a:xfrm>
            <a:off x="0" y="2086797"/>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pl-PL" altLang="pl-PL" sz="2000" i="0" dirty="0">
                <a:solidFill>
                  <a:srgbClr val="000000"/>
                </a:solidFill>
              </a:rPr>
              <a:t>Francuski minister ds. gospodarki oświadczył, że państwo, działając jako akcjonariusz, podjęłoby wszelkie odpowiednie kroki, gdyby France Telecom był w trudnej sytuacji ekonomicznej.</a:t>
            </a:r>
          </a:p>
        </p:txBody>
      </p:sp>
      <p:sp>
        <p:nvSpPr>
          <p:cNvPr id="18" name="Prostokąt 17">
            <a:extLst>
              <a:ext uri="{FF2B5EF4-FFF2-40B4-BE49-F238E27FC236}">
                <a16:creationId xmlns:a16="http://schemas.microsoft.com/office/drawing/2014/main" id="{60713A9F-6332-4FF4-A1D4-FCAB5FFCF5B5}"/>
              </a:ext>
            </a:extLst>
          </p:cNvPr>
          <p:cNvSpPr>
            <a:spLocks noChangeArrowheads="1"/>
          </p:cNvSpPr>
          <p:nvPr/>
        </p:nvSpPr>
        <p:spPr bwMode="auto">
          <a:xfrm>
            <a:off x="0" y="3075057"/>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pl-PL" altLang="pl-PL" sz="2000" i="0" dirty="0">
                <a:solidFill>
                  <a:srgbClr val="000000"/>
                </a:solidFill>
              </a:rPr>
              <a:t>Dzięki temu rating FT nie spadł do poziomu śmieciowego (agencje ratingowe cytowały ministra), a ceny akcji rosły.</a:t>
            </a:r>
          </a:p>
        </p:txBody>
      </p:sp>
      <p:sp>
        <p:nvSpPr>
          <p:cNvPr id="19" name="Prostokąt 18">
            <a:extLst>
              <a:ext uri="{FF2B5EF4-FFF2-40B4-BE49-F238E27FC236}">
                <a16:creationId xmlns:a16="http://schemas.microsoft.com/office/drawing/2014/main" id="{8F9FE6FA-5AEB-47E6-96EF-F76B2A82976F}"/>
              </a:ext>
            </a:extLst>
          </p:cNvPr>
          <p:cNvSpPr>
            <a:spLocks noChangeArrowheads="1"/>
          </p:cNvSpPr>
          <p:nvPr/>
        </p:nvSpPr>
        <p:spPr bwMode="auto">
          <a:xfrm>
            <a:off x="-36512" y="3782943"/>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pPr>
            <a:r>
              <a:rPr lang="pl-PL" altLang="pl-PL" sz="2000" i="0" dirty="0">
                <a:solidFill>
                  <a:srgbClr val="000000"/>
                </a:solidFill>
              </a:rPr>
              <a:t>Państwo francuskie przesłało umowę pożyczki (9 mld EUR) do France Telecom, której jednak FT nie zaakceptował.</a:t>
            </a:r>
          </a:p>
        </p:txBody>
      </p:sp>
      <p:sp>
        <p:nvSpPr>
          <p:cNvPr id="20" name="Prostokąt 19">
            <a:extLst>
              <a:ext uri="{FF2B5EF4-FFF2-40B4-BE49-F238E27FC236}">
                <a16:creationId xmlns:a16="http://schemas.microsoft.com/office/drawing/2014/main" id="{EF66AABE-B1C4-4A0A-B139-6F05913AC633}"/>
              </a:ext>
            </a:extLst>
          </p:cNvPr>
          <p:cNvSpPr/>
          <p:nvPr/>
        </p:nvSpPr>
        <p:spPr>
          <a:xfrm>
            <a:off x="36512" y="4406833"/>
            <a:ext cx="9144000" cy="1631216"/>
          </a:xfrm>
          <a:prstGeom prst="rect">
            <a:avLst/>
          </a:prstGeom>
        </p:spPr>
        <p:txBody>
          <a:bodyPr>
            <a:spAutoFit/>
          </a:bodyPr>
          <a:lstStyle/>
          <a:p>
            <a:pPr marL="342900" indent="-342900" algn="just" eaLnBrk="1" fontAlgn="auto" hangingPunct="1">
              <a:spcBef>
                <a:spcPts val="0"/>
              </a:spcBef>
              <a:spcAft>
                <a:spcPts val="0"/>
              </a:spcAft>
              <a:buFont typeface="Arial"/>
              <a:buChar char="•"/>
              <a:defRPr/>
            </a:pPr>
            <a:r>
              <a:rPr lang="pl-PL" sz="2000" b="1" i="0" dirty="0">
                <a:solidFill>
                  <a:prstClr val="black"/>
                </a:solidFill>
                <a:latin typeface="Calibri"/>
              </a:rPr>
              <a:t>Trybunał uznał, że choć FT nie zaakceptował pożyczki, to jednak uzyskał przysporzenie ze źródeł państwowych, które potencjalnie stanowiłoby obciążenie dla budżetu państwa.</a:t>
            </a:r>
            <a:endParaRPr lang="pl-PL" sz="2000" i="0" dirty="0"/>
          </a:p>
          <a:p>
            <a:pPr marL="361950" algn="just" eaLnBrk="1" fontAlgn="auto" hangingPunct="1">
              <a:spcBef>
                <a:spcPts val="0"/>
              </a:spcBef>
              <a:spcAft>
                <a:spcPts val="0"/>
              </a:spcAft>
              <a:defRPr/>
            </a:pPr>
            <a:r>
              <a:rPr lang="pl-PL" sz="2000" i="0" dirty="0">
                <a:latin typeface="+mn-lt"/>
              </a:rPr>
              <a:t>Wyrok TSUE z dnia 19 marca 2013 r. w sprawach połączonych C‑399/10 P i C‑401/10 P </a:t>
            </a:r>
            <a:r>
              <a:rPr lang="pl-PL" sz="2000" i="0" dirty="0" err="1">
                <a:latin typeface="+mn-lt"/>
              </a:rPr>
              <a:t>Bouygues</a:t>
            </a:r>
            <a:r>
              <a:rPr lang="pl-PL" sz="2000" i="0" dirty="0">
                <a:latin typeface="+mn-lt"/>
              </a:rPr>
              <a:t> </a:t>
            </a:r>
            <a:r>
              <a:rPr lang="pl-PL" sz="2000" i="0" dirty="0" err="1">
                <a:latin typeface="+mn-lt"/>
              </a:rPr>
              <a:t>Télécom</a:t>
            </a:r>
            <a:r>
              <a:rPr lang="pl-PL" sz="2000" i="0" dirty="0">
                <a:latin typeface="+mn-lt"/>
              </a:rPr>
              <a:t> SA v. KE</a:t>
            </a:r>
            <a:endParaRPr lang="pl-PL" sz="2000" i="0" dirty="0">
              <a:solidFill>
                <a:prstClr val="black"/>
              </a:solidFill>
              <a:latin typeface="+mn-lt"/>
            </a:endParaRPr>
          </a:p>
        </p:txBody>
      </p:sp>
    </p:spTree>
    <p:extLst>
      <p:ext uri="{BB962C8B-B14F-4D97-AF65-F5344CB8AC3E}">
        <p14:creationId xmlns:p14="http://schemas.microsoft.com/office/powerpoint/2010/main" val="47076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38</a:t>
            </a:fld>
            <a:endParaRPr lang="pl-PL" altLang="pl-PL" sz="1200">
              <a:solidFill>
                <a:srgbClr val="898989"/>
              </a:solidFill>
              <a:latin typeface="Arial" panose="020B0604020202020204" pitchFamily="34" charset="0"/>
            </a:endParaRPr>
          </a:p>
        </p:txBody>
      </p:sp>
      <p:sp>
        <p:nvSpPr>
          <p:cNvPr id="2" name="pole tekstowe 1">
            <a:extLst>
              <a:ext uri="{FF2B5EF4-FFF2-40B4-BE49-F238E27FC236}">
                <a16:creationId xmlns:a16="http://schemas.microsoft.com/office/drawing/2014/main" id="{506F2B06-E179-4147-895B-4823554CD0B5}"/>
              </a:ext>
            </a:extLst>
          </p:cNvPr>
          <p:cNvSpPr txBox="1"/>
          <p:nvPr/>
        </p:nvSpPr>
        <p:spPr>
          <a:xfrm>
            <a:off x="0" y="1052736"/>
            <a:ext cx="9144000" cy="369332"/>
          </a:xfrm>
          <a:prstGeom prst="rect">
            <a:avLst/>
          </a:prstGeom>
          <a:noFill/>
        </p:spPr>
        <p:txBody>
          <a:bodyPr wrap="square" rtlCol="0">
            <a:spAutoFit/>
          </a:bodyPr>
          <a:lstStyle/>
          <a:p>
            <a:r>
              <a:rPr lang="pl-PL" b="1" i="0" dirty="0">
                <a:latin typeface="+mn-lt"/>
              </a:rPr>
              <a:t>Przykład 1:</a:t>
            </a:r>
          </a:p>
        </p:txBody>
      </p:sp>
      <p:sp>
        <p:nvSpPr>
          <p:cNvPr id="3" name="pole tekstowe 2">
            <a:extLst>
              <a:ext uri="{FF2B5EF4-FFF2-40B4-BE49-F238E27FC236}">
                <a16:creationId xmlns:a16="http://schemas.microsoft.com/office/drawing/2014/main" id="{189D5AA6-9653-4EFB-94F3-A51F4754C265}"/>
              </a:ext>
            </a:extLst>
          </p:cNvPr>
          <p:cNvSpPr txBox="1"/>
          <p:nvPr/>
        </p:nvSpPr>
        <p:spPr>
          <a:xfrm>
            <a:off x="0" y="1422068"/>
            <a:ext cx="9144000" cy="646331"/>
          </a:xfrm>
          <a:prstGeom prst="rect">
            <a:avLst/>
          </a:prstGeom>
          <a:noFill/>
        </p:spPr>
        <p:txBody>
          <a:bodyPr wrap="square" rtlCol="0">
            <a:spAutoFit/>
          </a:bodyPr>
          <a:lstStyle/>
          <a:p>
            <a:pPr algn="just"/>
            <a:r>
              <a:rPr lang="pl-PL" i="0" dirty="0">
                <a:latin typeface="+mn-lt"/>
              </a:rPr>
              <a:t>Gmina Pochopna Wielka złożyła wniosek o dofinansowanie z RPO projektu polegającego na utworzeniu Parku Gminnego Figle i Psotki Małego </a:t>
            </a:r>
            <a:r>
              <a:rPr lang="pl-PL" i="0" dirty="0" err="1">
                <a:latin typeface="+mn-lt"/>
              </a:rPr>
              <a:t>Pochopki</a:t>
            </a:r>
            <a:r>
              <a:rPr lang="pl-PL" i="0" dirty="0">
                <a:latin typeface="+mn-lt"/>
              </a:rPr>
              <a:t>.    </a:t>
            </a:r>
          </a:p>
        </p:txBody>
      </p:sp>
      <p:sp>
        <p:nvSpPr>
          <p:cNvPr id="21" name="pole tekstowe 20">
            <a:extLst>
              <a:ext uri="{FF2B5EF4-FFF2-40B4-BE49-F238E27FC236}">
                <a16:creationId xmlns:a16="http://schemas.microsoft.com/office/drawing/2014/main" id="{9A6DAC79-8692-4247-B12C-A717F7F4970D}"/>
              </a:ext>
            </a:extLst>
          </p:cNvPr>
          <p:cNvSpPr txBox="1"/>
          <p:nvPr/>
        </p:nvSpPr>
        <p:spPr>
          <a:xfrm>
            <a:off x="-36512" y="2114565"/>
            <a:ext cx="9144000" cy="646331"/>
          </a:xfrm>
          <a:prstGeom prst="rect">
            <a:avLst/>
          </a:prstGeom>
          <a:noFill/>
        </p:spPr>
        <p:txBody>
          <a:bodyPr wrap="square" rtlCol="0">
            <a:spAutoFit/>
          </a:bodyPr>
          <a:lstStyle/>
          <a:p>
            <a:pPr algn="just"/>
            <a:r>
              <a:rPr lang="pl-PL" i="0" dirty="0">
                <a:latin typeface="+mn-lt"/>
              </a:rPr>
              <a:t>We wniosku o dofinansowanie Gmina wskazała, że dofinansowanie nie będzie stanowić pomocy publicznej.</a:t>
            </a:r>
          </a:p>
        </p:txBody>
      </p:sp>
      <p:sp>
        <p:nvSpPr>
          <p:cNvPr id="22" name="pole tekstowe 21">
            <a:extLst>
              <a:ext uri="{FF2B5EF4-FFF2-40B4-BE49-F238E27FC236}">
                <a16:creationId xmlns:a16="http://schemas.microsoft.com/office/drawing/2014/main" id="{B3162246-2C61-4BCC-B493-68281482718D}"/>
              </a:ext>
            </a:extLst>
          </p:cNvPr>
          <p:cNvSpPr txBox="1"/>
          <p:nvPr/>
        </p:nvSpPr>
        <p:spPr>
          <a:xfrm>
            <a:off x="0" y="2874567"/>
            <a:ext cx="9144000" cy="923330"/>
          </a:xfrm>
          <a:prstGeom prst="rect">
            <a:avLst/>
          </a:prstGeom>
          <a:noFill/>
        </p:spPr>
        <p:txBody>
          <a:bodyPr wrap="square" rtlCol="0">
            <a:spAutoFit/>
          </a:bodyPr>
          <a:lstStyle/>
          <a:p>
            <a:pPr algn="just"/>
            <a:r>
              <a:rPr lang="pl-PL" i="0" dirty="0">
                <a:latin typeface="+mn-lt"/>
              </a:rPr>
              <a:t>W studium wykonalności projektu zostało wskazane, że brak pomocy publicznej wynika z tego, że nie jest spełniona przesłanka polegająca na tym, że tylko wsparcie przyznawane przedsiębiorstwom stanowi pomoc publiczną.</a:t>
            </a:r>
          </a:p>
        </p:txBody>
      </p:sp>
      <p:sp>
        <p:nvSpPr>
          <p:cNvPr id="23" name="pole tekstowe 22">
            <a:extLst>
              <a:ext uri="{FF2B5EF4-FFF2-40B4-BE49-F238E27FC236}">
                <a16:creationId xmlns:a16="http://schemas.microsoft.com/office/drawing/2014/main" id="{5973BFB5-B2AF-4CF4-99C8-E0CA61CC31E1}"/>
              </a:ext>
            </a:extLst>
          </p:cNvPr>
          <p:cNvSpPr txBox="1"/>
          <p:nvPr/>
        </p:nvSpPr>
        <p:spPr>
          <a:xfrm>
            <a:off x="0" y="3980521"/>
            <a:ext cx="9144000" cy="1477328"/>
          </a:xfrm>
          <a:prstGeom prst="rect">
            <a:avLst/>
          </a:prstGeom>
          <a:noFill/>
        </p:spPr>
        <p:txBody>
          <a:bodyPr wrap="square" rtlCol="0">
            <a:spAutoFit/>
          </a:bodyPr>
          <a:lstStyle/>
          <a:p>
            <a:pPr algn="just"/>
            <a:r>
              <a:rPr lang="pl-PL" i="0" dirty="0">
                <a:latin typeface="+mn-lt"/>
              </a:rPr>
              <a:t>Uzasadnienie: infrastruktura nie będzie wykorzystywana do prowadzenia działalności gospodarczej, ponieważ w Polsce publiczne parki są </a:t>
            </a:r>
            <a:r>
              <a:rPr lang="pl-PL" i="0" dirty="0">
                <a:solidFill>
                  <a:prstClr val="black"/>
                </a:solidFill>
                <a:latin typeface="+mn-lt"/>
              </a:rPr>
              <a:t>finansowane wyłącznie ze środków publicznych i zarządzane przez państwo jako wykonywanie podstawowych zadań władz publicznych, a Park </a:t>
            </a:r>
            <a:r>
              <a:rPr lang="pl-PL" i="0" dirty="0">
                <a:latin typeface="+mn-lt"/>
              </a:rPr>
              <a:t>Figle i Psotki Małego </a:t>
            </a:r>
            <a:r>
              <a:rPr lang="pl-PL" i="0" dirty="0" err="1">
                <a:latin typeface="+mn-lt"/>
              </a:rPr>
              <a:t>Pochopki</a:t>
            </a:r>
            <a:r>
              <a:rPr lang="pl-PL" i="0" dirty="0">
                <a:latin typeface="+mn-lt"/>
              </a:rPr>
              <a:t> będzie służył całemu społeczeństwu, zaś Gmina nie będzie pobierała opłat od użytkowników.</a:t>
            </a:r>
          </a:p>
        </p:txBody>
      </p:sp>
    </p:spTree>
    <p:extLst>
      <p:ext uri="{BB962C8B-B14F-4D97-AF65-F5344CB8AC3E}">
        <p14:creationId xmlns:p14="http://schemas.microsoft.com/office/powerpoint/2010/main" val="135015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p:bldP spid="22" grpId="0"/>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39</a:t>
            </a:fld>
            <a:endParaRPr lang="pl-PL" altLang="pl-PL" sz="1200">
              <a:solidFill>
                <a:srgbClr val="898989"/>
              </a:solidFill>
              <a:latin typeface="Arial" panose="020B0604020202020204" pitchFamily="34" charset="0"/>
            </a:endParaRPr>
          </a:p>
        </p:txBody>
      </p:sp>
      <p:sp>
        <p:nvSpPr>
          <p:cNvPr id="2" name="pole tekstowe 1">
            <a:extLst>
              <a:ext uri="{FF2B5EF4-FFF2-40B4-BE49-F238E27FC236}">
                <a16:creationId xmlns:a16="http://schemas.microsoft.com/office/drawing/2014/main" id="{9A411877-60E3-4FC5-BA6A-B9C1A7271917}"/>
              </a:ext>
            </a:extLst>
          </p:cNvPr>
          <p:cNvSpPr txBox="1"/>
          <p:nvPr/>
        </p:nvSpPr>
        <p:spPr>
          <a:xfrm>
            <a:off x="0" y="1052736"/>
            <a:ext cx="9144000" cy="461665"/>
          </a:xfrm>
          <a:prstGeom prst="rect">
            <a:avLst/>
          </a:prstGeom>
          <a:noFill/>
        </p:spPr>
        <p:txBody>
          <a:bodyPr wrap="square" rtlCol="0">
            <a:spAutoFit/>
          </a:bodyPr>
          <a:lstStyle/>
          <a:p>
            <a:pPr algn="just"/>
            <a:r>
              <a:rPr lang="pl-PL" sz="2400" b="1" i="0" dirty="0">
                <a:latin typeface="+mn-lt"/>
              </a:rPr>
              <a:t>Sytuacja 1:</a:t>
            </a:r>
          </a:p>
        </p:txBody>
      </p:sp>
      <p:sp>
        <p:nvSpPr>
          <p:cNvPr id="4" name="pole tekstowe 3">
            <a:extLst>
              <a:ext uri="{FF2B5EF4-FFF2-40B4-BE49-F238E27FC236}">
                <a16:creationId xmlns:a16="http://schemas.microsoft.com/office/drawing/2014/main" id="{5E628E71-BF0B-4085-A37A-346D23A2F041}"/>
              </a:ext>
            </a:extLst>
          </p:cNvPr>
          <p:cNvSpPr txBox="1"/>
          <p:nvPr/>
        </p:nvSpPr>
        <p:spPr>
          <a:xfrm>
            <a:off x="1" y="1610037"/>
            <a:ext cx="9143999" cy="923330"/>
          </a:xfrm>
          <a:prstGeom prst="rect">
            <a:avLst/>
          </a:prstGeom>
          <a:noFill/>
        </p:spPr>
        <p:txBody>
          <a:bodyPr wrap="square" rtlCol="0">
            <a:spAutoFit/>
          </a:bodyPr>
          <a:lstStyle/>
          <a:p>
            <a:pPr algn="just"/>
            <a:r>
              <a:rPr lang="pl-PL" i="0" dirty="0">
                <a:latin typeface="+mn-lt"/>
              </a:rPr>
              <a:t>Gmina Pochopna Wielka zwraca się do IZ RPO z prośbą o wyrażenie zgody na chce zacząć wynajmować po rynkowych stawkach czynszu część Parku Figle i Psotki Małego </a:t>
            </a:r>
            <a:r>
              <a:rPr lang="pl-PL" i="0" dirty="0" err="1">
                <a:latin typeface="+mn-lt"/>
              </a:rPr>
              <a:t>Pochopki</a:t>
            </a:r>
            <a:r>
              <a:rPr lang="pl-PL" i="0" dirty="0">
                <a:latin typeface="+mn-lt"/>
              </a:rPr>
              <a:t> na ogródek piwny.</a:t>
            </a:r>
          </a:p>
        </p:txBody>
      </p:sp>
      <p:sp>
        <p:nvSpPr>
          <p:cNvPr id="5" name="pole tekstowe 4">
            <a:extLst>
              <a:ext uri="{FF2B5EF4-FFF2-40B4-BE49-F238E27FC236}">
                <a16:creationId xmlns:a16="http://schemas.microsoft.com/office/drawing/2014/main" id="{4CE7206C-6130-4049-B868-A7AB75425FD5}"/>
              </a:ext>
            </a:extLst>
          </p:cNvPr>
          <p:cNvSpPr txBox="1"/>
          <p:nvPr/>
        </p:nvSpPr>
        <p:spPr>
          <a:xfrm>
            <a:off x="0" y="2634900"/>
            <a:ext cx="9143999" cy="1200329"/>
          </a:xfrm>
          <a:prstGeom prst="rect">
            <a:avLst/>
          </a:prstGeom>
          <a:noFill/>
        </p:spPr>
        <p:txBody>
          <a:bodyPr wrap="square" rtlCol="0">
            <a:spAutoFit/>
          </a:bodyPr>
          <a:lstStyle/>
          <a:p>
            <a:pPr algn="just"/>
            <a:r>
              <a:rPr lang="pl-PL" i="0" dirty="0">
                <a:latin typeface="+mn-lt"/>
              </a:rPr>
              <a:t>Prośba jest umotywowana tym, że „poprawi to atrakcyjność Parku wśród mieszkańców, którzy zamiast li tylko siedzieć i biernie przyglądać się zabawom dzieci, będą mogli siedzieć i dyskutować w małych grupkach na aktualne tematy społeczne, kulturalne czy światopoglądowe. Tym samym zyskają dodatkową motywację do odwiedzenia Parku razem ze swoimi dziećmi”.</a:t>
            </a:r>
          </a:p>
        </p:txBody>
      </p:sp>
      <p:sp>
        <p:nvSpPr>
          <p:cNvPr id="6" name="pole tekstowe 5">
            <a:extLst>
              <a:ext uri="{FF2B5EF4-FFF2-40B4-BE49-F238E27FC236}">
                <a16:creationId xmlns:a16="http://schemas.microsoft.com/office/drawing/2014/main" id="{25D61802-006B-4BF8-B647-548BAB1DEF26}"/>
              </a:ext>
            </a:extLst>
          </p:cNvPr>
          <p:cNvSpPr txBox="1"/>
          <p:nvPr/>
        </p:nvSpPr>
        <p:spPr>
          <a:xfrm>
            <a:off x="-7989" y="3936762"/>
            <a:ext cx="9143999" cy="369332"/>
          </a:xfrm>
          <a:prstGeom prst="rect">
            <a:avLst/>
          </a:prstGeom>
          <a:noFill/>
        </p:spPr>
        <p:txBody>
          <a:bodyPr wrap="square" rtlCol="0">
            <a:spAutoFit/>
          </a:bodyPr>
          <a:lstStyle/>
          <a:p>
            <a:pPr algn="just"/>
            <a:r>
              <a:rPr lang="pl-PL" b="1" i="0" dirty="0">
                <a:latin typeface="+mn-lt"/>
              </a:rPr>
              <a:t>Pytanie 1: </a:t>
            </a:r>
            <a:r>
              <a:rPr lang="pl-PL" i="0" dirty="0">
                <a:latin typeface="+mn-lt"/>
              </a:rPr>
              <a:t>Czy IZ RPO ma podstawę do wyrażenia zgody?</a:t>
            </a:r>
          </a:p>
        </p:txBody>
      </p:sp>
      <p:sp>
        <p:nvSpPr>
          <p:cNvPr id="7" name="pole tekstowe 6">
            <a:extLst>
              <a:ext uri="{FF2B5EF4-FFF2-40B4-BE49-F238E27FC236}">
                <a16:creationId xmlns:a16="http://schemas.microsoft.com/office/drawing/2014/main" id="{9BB8BEE4-5F99-4437-B04F-C5A510844197}"/>
              </a:ext>
            </a:extLst>
          </p:cNvPr>
          <p:cNvSpPr txBox="1"/>
          <p:nvPr/>
        </p:nvSpPr>
        <p:spPr>
          <a:xfrm>
            <a:off x="-7990" y="4367087"/>
            <a:ext cx="9143999" cy="646331"/>
          </a:xfrm>
          <a:prstGeom prst="rect">
            <a:avLst/>
          </a:prstGeom>
          <a:noFill/>
        </p:spPr>
        <p:txBody>
          <a:bodyPr wrap="square" rtlCol="0">
            <a:spAutoFit/>
          </a:bodyPr>
          <a:lstStyle/>
          <a:p>
            <a:pPr algn="just"/>
            <a:r>
              <a:rPr lang="pl-PL" b="1" i="0" dirty="0">
                <a:latin typeface="+mn-lt"/>
              </a:rPr>
              <a:t>Pytanie 2: </a:t>
            </a:r>
            <a:r>
              <a:rPr lang="pl-PL" i="0" dirty="0">
                <a:latin typeface="+mn-lt"/>
              </a:rPr>
              <a:t>Czy sytuacja była, gdyby czynsz kształtował się poniżej stawek rynkowych i obejmował tylko pokrycie niezbędnych kosztów utrzymania, przypadających na wynajmującego (Gminę)?</a:t>
            </a:r>
          </a:p>
        </p:txBody>
      </p:sp>
      <p:sp>
        <p:nvSpPr>
          <p:cNvPr id="8" name="pole tekstowe 7">
            <a:extLst>
              <a:ext uri="{FF2B5EF4-FFF2-40B4-BE49-F238E27FC236}">
                <a16:creationId xmlns:a16="http://schemas.microsoft.com/office/drawing/2014/main" id="{7E756E1B-E305-487C-A3CB-E2AC020F0F5F}"/>
              </a:ext>
            </a:extLst>
          </p:cNvPr>
          <p:cNvSpPr txBox="1"/>
          <p:nvPr/>
        </p:nvSpPr>
        <p:spPr>
          <a:xfrm>
            <a:off x="1" y="5089445"/>
            <a:ext cx="9143999" cy="923330"/>
          </a:xfrm>
          <a:prstGeom prst="rect">
            <a:avLst/>
          </a:prstGeom>
          <a:noFill/>
        </p:spPr>
        <p:txBody>
          <a:bodyPr wrap="square" rtlCol="0">
            <a:spAutoFit/>
          </a:bodyPr>
          <a:lstStyle/>
          <a:p>
            <a:pPr algn="just"/>
            <a:r>
              <a:rPr lang="pl-PL" b="1" i="0" dirty="0">
                <a:latin typeface="+mn-lt"/>
              </a:rPr>
              <a:t>Pytanie 3: </a:t>
            </a:r>
            <a:r>
              <a:rPr lang="pl-PL" i="0" dirty="0">
                <a:latin typeface="+mn-lt"/>
              </a:rPr>
              <a:t>Czy odpowiedź na pytanie 2 byłaby inna, gdyby budowa Parku Figle i Psotki Małego </a:t>
            </a:r>
            <a:r>
              <a:rPr lang="pl-PL" i="0" dirty="0" err="1">
                <a:latin typeface="+mn-lt"/>
              </a:rPr>
              <a:t>Pochopki</a:t>
            </a:r>
            <a:r>
              <a:rPr lang="pl-PL" i="0" dirty="0">
                <a:latin typeface="+mn-lt"/>
              </a:rPr>
              <a:t> była sfinansowana nie ze środków RPO, a ze środków własnych Gminy Pochopna Wielka?</a:t>
            </a:r>
          </a:p>
        </p:txBody>
      </p:sp>
    </p:spTree>
    <p:extLst>
      <p:ext uri="{BB962C8B-B14F-4D97-AF65-F5344CB8AC3E}">
        <p14:creationId xmlns:p14="http://schemas.microsoft.com/office/powerpoint/2010/main" val="347150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Prostokąt 4">
            <a:extLst>
              <a:ext uri="{FF2B5EF4-FFF2-40B4-BE49-F238E27FC236}">
                <a16:creationId xmlns:a16="http://schemas.microsoft.com/office/drawing/2014/main" id="{5A65F3CF-400E-4DF4-B52A-119B283F604C}"/>
              </a:ext>
            </a:extLst>
          </p:cNvPr>
          <p:cNvSpPr/>
          <p:nvPr/>
        </p:nvSpPr>
        <p:spPr>
          <a:xfrm>
            <a:off x="0" y="1125538"/>
            <a:ext cx="9144000" cy="4619854"/>
          </a:xfrm>
          <a:prstGeom prst="rect">
            <a:avLst/>
          </a:prstGeom>
        </p:spPr>
        <p:txBody>
          <a:bodyPr>
            <a:spAutoFit/>
          </a:bodyPr>
          <a:lstStyle/>
          <a:p>
            <a:pPr marL="342900" indent="-342900" algn="just" eaLnBrk="1" fontAlgn="auto" hangingPunct="1">
              <a:lnSpc>
                <a:spcPct val="150000"/>
              </a:lnSpc>
              <a:spcBef>
                <a:spcPts val="0"/>
              </a:spcBef>
              <a:spcAft>
                <a:spcPts val="0"/>
              </a:spcAft>
              <a:buFont typeface="+mj-lt"/>
              <a:buAutoNum type="arabicParenR"/>
              <a:defRPr/>
            </a:pPr>
            <a:r>
              <a:rPr lang="pl-PL" kern="0" dirty="0">
                <a:solidFill>
                  <a:prstClr val="black"/>
                </a:solidFill>
                <a:latin typeface="Calibri"/>
              </a:rPr>
              <a:t>udzielane jest przedsiębiorstwu (tj. w ramach działalności gospodarczej beneficjenta), </a:t>
            </a:r>
          </a:p>
          <a:p>
            <a:pPr marL="342900" indent="-342900" algn="just" eaLnBrk="1" fontAlgn="auto" hangingPunct="1">
              <a:lnSpc>
                <a:spcPct val="150000"/>
              </a:lnSpc>
              <a:spcBef>
                <a:spcPts val="0"/>
              </a:spcBef>
              <a:spcAft>
                <a:spcPts val="0"/>
              </a:spcAft>
              <a:buFont typeface="+mj-lt"/>
              <a:buAutoNum type="arabicParenR"/>
              <a:defRPr/>
            </a:pPr>
            <a:r>
              <a:rPr lang="pl-PL" kern="0" dirty="0">
                <a:solidFill>
                  <a:prstClr val="black"/>
                </a:solidFill>
                <a:latin typeface="Calibri"/>
              </a:rPr>
              <a:t>udzielane jest przez państwo lub ze źródeł państwowych,</a:t>
            </a:r>
          </a:p>
          <a:p>
            <a:pPr marL="342900" indent="-342900" algn="just" eaLnBrk="1" fontAlgn="auto" hangingPunct="1">
              <a:lnSpc>
                <a:spcPct val="150000"/>
              </a:lnSpc>
              <a:spcBef>
                <a:spcPts val="0"/>
              </a:spcBef>
              <a:spcAft>
                <a:spcPts val="0"/>
              </a:spcAft>
              <a:buFont typeface="+mj-lt"/>
              <a:buAutoNum type="arabicParenR"/>
              <a:defRPr/>
            </a:pPr>
            <a:r>
              <a:rPr lang="pl-PL" kern="0" dirty="0">
                <a:solidFill>
                  <a:prstClr val="black"/>
                </a:solidFill>
                <a:latin typeface="Calibri"/>
              </a:rPr>
              <a:t>powoduje uzyskanie przez przedsiębiorstwo przysporzenia na warunkach korzystniejszych od rynkowych,</a:t>
            </a:r>
          </a:p>
          <a:p>
            <a:pPr marL="342900" indent="-342900" algn="just" eaLnBrk="1" fontAlgn="auto" hangingPunct="1">
              <a:lnSpc>
                <a:spcPct val="150000"/>
              </a:lnSpc>
              <a:spcBef>
                <a:spcPts val="0"/>
              </a:spcBef>
              <a:spcAft>
                <a:spcPts val="0"/>
              </a:spcAft>
              <a:buFont typeface="+mj-lt"/>
              <a:buAutoNum type="arabicParenR"/>
              <a:defRPr/>
            </a:pPr>
            <a:r>
              <a:rPr lang="pl-PL" kern="0" dirty="0">
                <a:solidFill>
                  <a:prstClr val="black"/>
                </a:solidFill>
                <a:latin typeface="Calibri"/>
              </a:rPr>
              <a:t>ma charakter selektywny (uprzywilejowuje określone przedsiębiorstwa albo produkcję określonych towarów),</a:t>
            </a:r>
          </a:p>
          <a:p>
            <a:pPr marL="342900" indent="-342900" algn="just" eaLnBrk="1" fontAlgn="auto" hangingPunct="1">
              <a:lnSpc>
                <a:spcPct val="150000"/>
              </a:lnSpc>
              <a:spcBef>
                <a:spcPts val="0"/>
              </a:spcBef>
              <a:spcAft>
                <a:spcPts val="0"/>
              </a:spcAft>
              <a:buFont typeface="+mj-lt"/>
              <a:buAutoNum type="arabicParenR"/>
              <a:defRPr/>
            </a:pPr>
            <a:r>
              <a:rPr lang="pl-PL" kern="0" dirty="0">
                <a:solidFill>
                  <a:prstClr val="black"/>
                </a:solidFill>
                <a:latin typeface="Calibri"/>
              </a:rPr>
              <a:t>grozi zakłóceniem lub zakłóca konkurencję </a:t>
            </a:r>
          </a:p>
          <a:p>
            <a:pPr marL="342900" indent="-342900" algn="just" eaLnBrk="1" fontAlgn="auto" hangingPunct="1">
              <a:lnSpc>
                <a:spcPct val="150000"/>
              </a:lnSpc>
              <a:spcBef>
                <a:spcPts val="0"/>
              </a:spcBef>
              <a:spcAft>
                <a:spcPts val="0"/>
              </a:spcAft>
              <a:buFont typeface="+mj-lt"/>
              <a:buAutoNum type="arabicParenR"/>
              <a:defRPr/>
            </a:pPr>
            <a:r>
              <a:rPr lang="pl-PL" kern="0" dirty="0">
                <a:solidFill>
                  <a:prstClr val="black"/>
                </a:solidFill>
                <a:latin typeface="Calibri"/>
              </a:rPr>
              <a:t>wpływa (co najmniej potencjalnie) na wymianę handlową między państwami członkowskimi UE.</a:t>
            </a:r>
          </a:p>
          <a:p>
            <a:pPr marL="342900" indent="-342900" algn="just" eaLnBrk="1" fontAlgn="auto" hangingPunct="1">
              <a:lnSpc>
                <a:spcPct val="150000"/>
              </a:lnSpc>
              <a:spcBef>
                <a:spcPts val="0"/>
              </a:spcBef>
              <a:spcAft>
                <a:spcPts val="0"/>
              </a:spcAft>
              <a:buFont typeface="+mj-lt"/>
              <a:buAutoNum type="arabicParenR"/>
              <a:defRPr/>
            </a:pPr>
            <a:endParaRPr lang="pl-PL" kern="0" dirty="0">
              <a:solidFill>
                <a:prstClr val="black"/>
              </a:solidFill>
              <a:latin typeface="Calibri"/>
            </a:endParaRPr>
          </a:p>
          <a:p>
            <a:pPr algn="ctr" eaLnBrk="1" fontAlgn="auto" hangingPunct="1">
              <a:lnSpc>
                <a:spcPct val="150000"/>
              </a:lnSpc>
              <a:spcBef>
                <a:spcPts val="0"/>
              </a:spcBef>
              <a:spcAft>
                <a:spcPts val="0"/>
              </a:spcAft>
              <a:defRPr/>
            </a:pPr>
            <a:r>
              <a:rPr lang="pl-PL" b="1" kern="0" dirty="0">
                <a:solidFill>
                  <a:prstClr val="black"/>
                </a:solidFill>
                <a:latin typeface="Calibri"/>
              </a:rPr>
              <a:t>Aby zaistniała pomoc publiczna, wszystkie te przesłanki muszą być spełnione łącznie.</a:t>
            </a:r>
          </a:p>
        </p:txBody>
      </p:sp>
    </p:spTree>
    <p:extLst>
      <p:ext uri="{BB962C8B-B14F-4D97-AF65-F5344CB8AC3E}">
        <p14:creationId xmlns:p14="http://schemas.microsoft.com/office/powerpoint/2010/main" val="14168957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40</a:t>
            </a:fld>
            <a:endParaRPr lang="pl-PL" altLang="pl-PL" sz="1200">
              <a:solidFill>
                <a:srgbClr val="898989"/>
              </a:solidFill>
              <a:latin typeface="Arial" panose="020B0604020202020204" pitchFamily="34" charset="0"/>
            </a:endParaRPr>
          </a:p>
        </p:txBody>
      </p:sp>
      <p:sp>
        <p:nvSpPr>
          <p:cNvPr id="2" name="pole tekstowe 1">
            <a:extLst>
              <a:ext uri="{FF2B5EF4-FFF2-40B4-BE49-F238E27FC236}">
                <a16:creationId xmlns:a16="http://schemas.microsoft.com/office/drawing/2014/main" id="{9A411877-60E3-4FC5-BA6A-B9C1A7271917}"/>
              </a:ext>
            </a:extLst>
          </p:cNvPr>
          <p:cNvSpPr txBox="1"/>
          <p:nvPr/>
        </p:nvSpPr>
        <p:spPr>
          <a:xfrm>
            <a:off x="-3588" y="1988840"/>
            <a:ext cx="9144000" cy="1754326"/>
          </a:xfrm>
          <a:prstGeom prst="rect">
            <a:avLst/>
          </a:prstGeom>
          <a:noFill/>
        </p:spPr>
        <p:txBody>
          <a:bodyPr wrap="square" rtlCol="0">
            <a:spAutoFit/>
          </a:bodyPr>
          <a:lstStyle/>
          <a:p>
            <a:pPr algn="just"/>
            <a:r>
              <a:rPr lang="pl-PL" i="0" dirty="0">
                <a:latin typeface="+mn-lt"/>
              </a:rPr>
              <a:t>Pod koniec realizacji projektu Gmina Pochopna Wielka występuje do IZ RPO z prośbą o zgodę na powierzenie funkcji operatora infrastruktury wytworzonej w ramach projektu spółce z o.o., w której Gmina jest jedynym udziałowcem, a która „ma duże doświadczenie w zarządzaniu publiczną infrastrukturą, w zatem zoptymalizuje to koszty związane z zarządzeniem Parkiem Miejskim Figle i Psotki Małego </a:t>
            </a:r>
            <a:r>
              <a:rPr lang="pl-PL" i="0" dirty="0" err="1">
                <a:latin typeface="+mn-lt"/>
              </a:rPr>
              <a:t>Pochopki</a:t>
            </a:r>
            <a:r>
              <a:rPr lang="pl-PL" i="0" dirty="0">
                <a:latin typeface="+mn-lt"/>
              </a:rPr>
              <a:t> itd. Operator będzie udostępniał infrastrukturę użytkownikom bezpłatnie”. </a:t>
            </a:r>
          </a:p>
        </p:txBody>
      </p:sp>
      <p:sp>
        <p:nvSpPr>
          <p:cNvPr id="3" name="pole tekstowe 2">
            <a:extLst>
              <a:ext uri="{FF2B5EF4-FFF2-40B4-BE49-F238E27FC236}">
                <a16:creationId xmlns:a16="http://schemas.microsoft.com/office/drawing/2014/main" id="{0E40C8D1-CF6C-42B5-98A6-5D1E3E07B42E}"/>
              </a:ext>
            </a:extLst>
          </p:cNvPr>
          <p:cNvSpPr txBox="1"/>
          <p:nvPr/>
        </p:nvSpPr>
        <p:spPr>
          <a:xfrm>
            <a:off x="2915816" y="3824477"/>
            <a:ext cx="3312368" cy="1569660"/>
          </a:xfrm>
          <a:prstGeom prst="rect">
            <a:avLst/>
          </a:prstGeom>
          <a:noFill/>
        </p:spPr>
        <p:txBody>
          <a:bodyPr wrap="square" rtlCol="0">
            <a:spAutoFit/>
          </a:bodyPr>
          <a:lstStyle/>
          <a:p>
            <a:pPr algn="ctr"/>
            <a:r>
              <a:rPr lang="pl-PL" sz="9600" i="0" dirty="0">
                <a:solidFill>
                  <a:srgbClr val="FF0000"/>
                </a:solidFill>
              </a:rPr>
              <a:t>?</a:t>
            </a:r>
          </a:p>
        </p:txBody>
      </p:sp>
      <p:sp>
        <p:nvSpPr>
          <p:cNvPr id="5" name="pole tekstowe 4">
            <a:extLst>
              <a:ext uri="{FF2B5EF4-FFF2-40B4-BE49-F238E27FC236}">
                <a16:creationId xmlns:a16="http://schemas.microsoft.com/office/drawing/2014/main" id="{2F5D3EFF-F141-4DF5-8336-A63121A0DFC2}"/>
              </a:ext>
            </a:extLst>
          </p:cNvPr>
          <p:cNvSpPr txBox="1"/>
          <p:nvPr/>
        </p:nvSpPr>
        <p:spPr>
          <a:xfrm>
            <a:off x="0" y="1052736"/>
            <a:ext cx="9144000" cy="461665"/>
          </a:xfrm>
          <a:prstGeom prst="rect">
            <a:avLst/>
          </a:prstGeom>
          <a:noFill/>
        </p:spPr>
        <p:txBody>
          <a:bodyPr wrap="square" rtlCol="0">
            <a:spAutoFit/>
          </a:bodyPr>
          <a:lstStyle/>
          <a:p>
            <a:pPr algn="just"/>
            <a:r>
              <a:rPr lang="pl-PL" sz="2400" b="1" i="0" dirty="0">
                <a:latin typeface="+mn-lt"/>
              </a:rPr>
              <a:t>Sytuacja 2:</a:t>
            </a:r>
          </a:p>
        </p:txBody>
      </p:sp>
    </p:spTree>
    <p:extLst>
      <p:ext uri="{BB962C8B-B14F-4D97-AF65-F5344CB8AC3E}">
        <p14:creationId xmlns:p14="http://schemas.microsoft.com/office/powerpoint/2010/main" val="249310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41</a:t>
            </a:fld>
            <a:endParaRPr lang="pl-PL" altLang="pl-PL" sz="1200">
              <a:solidFill>
                <a:srgbClr val="898989"/>
              </a:solidFill>
              <a:latin typeface="Arial" panose="020B0604020202020204" pitchFamily="34" charset="0"/>
            </a:endParaRPr>
          </a:p>
        </p:txBody>
      </p:sp>
      <p:sp>
        <p:nvSpPr>
          <p:cNvPr id="2" name="pole tekstowe 1">
            <a:extLst>
              <a:ext uri="{FF2B5EF4-FFF2-40B4-BE49-F238E27FC236}">
                <a16:creationId xmlns:a16="http://schemas.microsoft.com/office/drawing/2014/main" id="{44209583-1658-4A88-8BA0-1F8136589D77}"/>
              </a:ext>
            </a:extLst>
          </p:cNvPr>
          <p:cNvSpPr txBox="1"/>
          <p:nvPr/>
        </p:nvSpPr>
        <p:spPr>
          <a:xfrm>
            <a:off x="0" y="1052736"/>
            <a:ext cx="9144000" cy="369332"/>
          </a:xfrm>
          <a:prstGeom prst="rect">
            <a:avLst/>
          </a:prstGeom>
          <a:noFill/>
        </p:spPr>
        <p:txBody>
          <a:bodyPr wrap="square" rtlCol="0">
            <a:spAutoFit/>
          </a:bodyPr>
          <a:lstStyle/>
          <a:p>
            <a:r>
              <a:rPr lang="pl-PL" b="1" i="0" dirty="0">
                <a:latin typeface="+mn-lt"/>
              </a:rPr>
              <a:t>Przykłady możliwych scenariuszy:</a:t>
            </a:r>
          </a:p>
        </p:txBody>
      </p:sp>
      <p:sp>
        <p:nvSpPr>
          <p:cNvPr id="4" name="pole tekstowe 3">
            <a:extLst>
              <a:ext uri="{FF2B5EF4-FFF2-40B4-BE49-F238E27FC236}">
                <a16:creationId xmlns:a16="http://schemas.microsoft.com/office/drawing/2014/main" id="{73F84A9E-6466-4D2D-A212-60EB443516BE}"/>
              </a:ext>
            </a:extLst>
          </p:cNvPr>
          <p:cNvSpPr txBox="1"/>
          <p:nvPr/>
        </p:nvSpPr>
        <p:spPr>
          <a:xfrm>
            <a:off x="107504" y="1700808"/>
            <a:ext cx="1800200" cy="523220"/>
          </a:xfrm>
          <a:prstGeom prst="rect">
            <a:avLst/>
          </a:prstGeom>
          <a:solidFill>
            <a:schemeClr val="accent3"/>
          </a:solidFill>
        </p:spPr>
        <p:txBody>
          <a:bodyPr wrap="square" rtlCol="0">
            <a:spAutoFit/>
          </a:bodyPr>
          <a:lstStyle/>
          <a:p>
            <a:pPr algn="ctr"/>
            <a:r>
              <a:rPr lang="pl-PL" sz="2800" b="1" i="0" dirty="0">
                <a:latin typeface="+mn-lt"/>
              </a:rPr>
              <a:t>GMINA</a:t>
            </a:r>
            <a:endParaRPr lang="pl-PL" sz="2000" b="1" i="0" dirty="0">
              <a:latin typeface="+mn-lt"/>
            </a:endParaRPr>
          </a:p>
        </p:txBody>
      </p:sp>
      <p:sp>
        <p:nvSpPr>
          <p:cNvPr id="8" name="pole tekstowe 7">
            <a:extLst>
              <a:ext uri="{FF2B5EF4-FFF2-40B4-BE49-F238E27FC236}">
                <a16:creationId xmlns:a16="http://schemas.microsoft.com/office/drawing/2014/main" id="{0D385583-556B-4F5F-8D38-81679EB5E717}"/>
              </a:ext>
            </a:extLst>
          </p:cNvPr>
          <p:cNvSpPr txBox="1"/>
          <p:nvPr/>
        </p:nvSpPr>
        <p:spPr>
          <a:xfrm>
            <a:off x="6431868" y="1641064"/>
            <a:ext cx="2376264" cy="523220"/>
          </a:xfrm>
          <a:prstGeom prst="rect">
            <a:avLst/>
          </a:prstGeom>
          <a:solidFill>
            <a:srgbClr val="0000FF"/>
          </a:solidFill>
        </p:spPr>
        <p:txBody>
          <a:bodyPr wrap="square" rtlCol="0">
            <a:spAutoFit/>
          </a:bodyPr>
          <a:lstStyle/>
          <a:p>
            <a:pPr algn="ctr"/>
            <a:r>
              <a:rPr lang="pl-PL" sz="2800" b="1" i="0" dirty="0">
                <a:latin typeface="+mn-lt"/>
              </a:rPr>
              <a:t>OPERATOR</a:t>
            </a:r>
            <a:endParaRPr lang="pl-PL" sz="2000" b="1" i="0" dirty="0">
              <a:latin typeface="+mn-lt"/>
            </a:endParaRPr>
          </a:p>
        </p:txBody>
      </p:sp>
      <p:sp>
        <p:nvSpPr>
          <p:cNvPr id="7" name="Strzałka: w prawo 6">
            <a:extLst>
              <a:ext uri="{FF2B5EF4-FFF2-40B4-BE49-F238E27FC236}">
                <a16:creationId xmlns:a16="http://schemas.microsoft.com/office/drawing/2014/main" id="{D7A54467-11E1-420A-BA3D-085226DA3455}"/>
              </a:ext>
            </a:extLst>
          </p:cNvPr>
          <p:cNvSpPr/>
          <p:nvPr/>
        </p:nvSpPr>
        <p:spPr>
          <a:xfrm>
            <a:off x="1955769" y="1619508"/>
            <a:ext cx="4392488" cy="23518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trzałka: w lewo 8">
            <a:extLst>
              <a:ext uri="{FF2B5EF4-FFF2-40B4-BE49-F238E27FC236}">
                <a16:creationId xmlns:a16="http://schemas.microsoft.com/office/drawing/2014/main" id="{E02C54EA-5E2A-4C4C-8F7B-EABCB03ED9DC}"/>
              </a:ext>
            </a:extLst>
          </p:cNvPr>
          <p:cNvSpPr/>
          <p:nvPr/>
        </p:nvSpPr>
        <p:spPr>
          <a:xfrm>
            <a:off x="1967372" y="1988840"/>
            <a:ext cx="4380885" cy="235188"/>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dół 9">
            <a:extLst>
              <a:ext uri="{FF2B5EF4-FFF2-40B4-BE49-F238E27FC236}">
                <a16:creationId xmlns:a16="http://schemas.microsoft.com/office/drawing/2014/main" id="{EA32F60E-8047-45FA-A353-51B05DEED959}"/>
              </a:ext>
            </a:extLst>
          </p:cNvPr>
          <p:cNvSpPr/>
          <p:nvPr/>
        </p:nvSpPr>
        <p:spPr>
          <a:xfrm rot="3887472">
            <a:off x="2230097" y="1821300"/>
            <a:ext cx="360040" cy="1705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287699BB-52BA-4AC1-987E-A997F226CFAA}"/>
              </a:ext>
            </a:extLst>
          </p:cNvPr>
          <p:cNvSpPr txBox="1"/>
          <p:nvPr/>
        </p:nvSpPr>
        <p:spPr>
          <a:xfrm>
            <a:off x="-26462" y="3057895"/>
            <a:ext cx="3528392" cy="1200329"/>
          </a:xfrm>
          <a:prstGeom prst="rect">
            <a:avLst/>
          </a:prstGeom>
          <a:noFill/>
        </p:spPr>
        <p:txBody>
          <a:bodyPr wrap="square" rtlCol="0">
            <a:spAutoFit/>
          </a:bodyPr>
          <a:lstStyle/>
          <a:p>
            <a:pPr algn="just"/>
            <a:r>
              <a:rPr lang="pl-PL" i="0" dirty="0">
                <a:latin typeface="+mn-lt"/>
              </a:rPr>
              <a:t>Gmina wybiera operatora w przetargu, więc operator płaci rynkowy czynsz za dzierżawę infrastruktury.</a:t>
            </a:r>
          </a:p>
        </p:txBody>
      </p:sp>
      <p:sp>
        <p:nvSpPr>
          <p:cNvPr id="12" name="Strzałka: w dół 11">
            <a:extLst>
              <a:ext uri="{FF2B5EF4-FFF2-40B4-BE49-F238E27FC236}">
                <a16:creationId xmlns:a16="http://schemas.microsoft.com/office/drawing/2014/main" id="{A803EC15-91D1-4ACF-8CE0-6254AB56FDC1}"/>
              </a:ext>
            </a:extLst>
          </p:cNvPr>
          <p:cNvSpPr/>
          <p:nvPr/>
        </p:nvSpPr>
        <p:spPr>
          <a:xfrm>
            <a:off x="1403648" y="4258224"/>
            <a:ext cx="360040" cy="39491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ole tekstowe 13">
            <a:extLst>
              <a:ext uri="{FF2B5EF4-FFF2-40B4-BE49-F238E27FC236}">
                <a16:creationId xmlns:a16="http://schemas.microsoft.com/office/drawing/2014/main" id="{89805102-46AE-4F93-AB46-6E28479AA94F}"/>
              </a:ext>
            </a:extLst>
          </p:cNvPr>
          <p:cNvSpPr txBox="1"/>
          <p:nvPr/>
        </p:nvSpPr>
        <p:spPr>
          <a:xfrm>
            <a:off x="0" y="4653136"/>
            <a:ext cx="3501930" cy="369332"/>
          </a:xfrm>
          <a:prstGeom prst="rect">
            <a:avLst/>
          </a:prstGeom>
          <a:noFill/>
        </p:spPr>
        <p:txBody>
          <a:bodyPr wrap="square" rtlCol="0">
            <a:spAutoFit/>
          </a:bodyPr>
          <a:lstStyle/>
          <a:p>
            <a:pPr algn="ctr"/>
            <a:r>
              <a:rPr lang="pl-PL" b="1" i="0" dirty="0">
                <a:solidFill>
                  <a:srgbClr val="FF0000"/>
                </a:solidFill>
                <a:latin typeface="+mn-lt"/>
              </a:rPr>
              <a:t>Niezgodne z SW!!!</a:t>
            </a:r>
          </a:p>
        </p:txBody>
      </p:sp>
      <p:sp>
        <p:nvSpPr>
          <p:cNvPr id="15" name="pole tekstowe 14">
            <a:extLst>
              <a:ext uri="{FF2B5EF4-FFF2-40B4-BE49-F238E27FC236}">
                <a16:creationId xmlns:a16="http://schemas.microsoft.com/office/drawing/2014/main" id="{1B93B2AA-03BB-446B-9407-4B4EE186D6AC}"/>
              </a:ext>
            </a:extLst>
          </p:cNvPr>
          <p:cNvSpPr txBox="1"/>
          <p:nvPr/>
        </p:nvSpPr>
        <p:spPr>
          <a:xfrm>
            <a:off x="-26462" y="5022468"/>
            <a:ext cx="4499992" cy="830997"/>
          </a:xfrm>
          <a:prstGeom prst="rect">
            <a:avLst/>
          </a:prstGeom>
          <a:noFill/>
        </p:spPr>
        <p:txBody>
          <a:bodyPr wrap="square" rtlCol="0">
            <a:spAutoFit/>
          </a:bodyPr>
          <a:lstStyle/>
          <a:p>
            <a:pPr algn="just"/>
            <a:r>
              <a:rPr lang="pl-PL" sz="1600" b="1" i="0" dirty="0">
                <a:latin typeface="+mn-lt"/>
              </a:rPr>
              <a:t>Gmina zaczyna prowadzić działalność gospodarczą w postaci oferowania usługi dzierżawy w zamian za wynagrodzenie pobierane od operatora.</a:t>
            </a:r>
          </a:p>
        </p:txBody>
      </p:sp>
      <p:sp>
        <p:nvSpPr>
          <p:cNvPr id="17" name="Strzałka: w dół 16">
            <a:extLst>
              <a:ext uri="{FF2B5EF4-FFF2-40B4-BE49-F238E27FC236}">
                <a16:creationId xmlns:a16="http://schemas.microsoft.com/office/drawing/2014/main" id="{32995891-9819-4E7A-9EEA-14C0331EE7CE}"/>
              </a:ext>
            </a:extLst>
          </p:cNvPr>
          <p:cNvSpPr/>
          <p:nvPr/>
        </p:nvSpPr>
        <p:spPr>
          <a:xfrm rot="17101689">
            <a:off x="5400178" y="1733031"/>
            <a:ext cx="360040" cy="1705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ole tekstowe 17">
            <a:extLst>
              <a:ext uri="{FF2B5EF4-FFF2-40B4-BE49-F238E27FC236}">
                <a16:creationId xmlns:a16="http://schemas.microsoft.com/office/drawing/2014/main" id="{92AD6880-5C26-4E8E-A8D2-D74707A5DF45}"/>
              </a:ext>
            </a:extLst>
          </p:cNvPr>
          <p:cNvSpPr txBox="1"/>
          <p:nvPr/>
        </p:nvSpPr>
        <p:spPr>
          <a:xfrm>
            <a:off x="4953783" y="2978484"/>
            <a:ext cx="4154721" cy="1200329"/>
          </a:xfrm>
          <a:prstGeom prst="rect">
            <a:avLst/>
          </a:prstGeom>
          <a:noFill/>
        </p:spPr>
        <p:txBody>
          <a:bodyPr wrap="square" rtlCol="0">
            <a:spAutoFit/>
          </a:bodyPr>
          <a:lstStyle/>
          <a:p>
            <a:pPr algn="just"/>
            <a:r>
              <a:rPr lang="pl-PL" i="0" dirty="0">
                <a:latin typeface="+mn-lt"/>
              </a:rPr>
              <a:t>Gmina przekazuje infrastrukturę operatorowi bezpłatnie i będzie pokrywać niezbędne koszty utrzymania tej infrastruktury.</a:t>
            </a:r>
          </a:p>
        </p:txBody>
      </p:sp>
      <p:sp>
        <p:nvSpPr>
          <p:cNvPr id="19" name="Strzałka: w dół 18">
            <a:extLst>
              <a:ext uri="{FF2B5EF4-FFF2-40B4-BE49-F238E27FC236}">
                <a16:creationId xmlns:a16="http://schemas.microsoft.com/office/drawing/2014/main" id="{BB924E44-A218-4BAA-AED5-1026145C4E76}"/>
              </a:ext>
            </a:extLst>
          </p:cNvPr>
          <p:cNvSpPr/>
          <p:nvPr/>
        </p:nvSpPr>
        <p:spPr>
          <a:xfrm>
            <a:off x="7031143" y="4144365"/>
            <a:ext cx="360040" cy="394912"/>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pole tekstowe 19">
            <a:extLst>
              <a:ext uri="{FF2B5EF4-FFF2-40B4-BE49-F238E27FC236}">
                <a16:creationId xmlns:a16="http://schemas.microsoft.com/office/drawing/2014/main" id="{BD223CAB-3436-4AC8-84B5-1AF8001AEF77}"/>
              </a:ext>
            </a:extLst>
          </p:cNvPr>
          <p:cNvSpPr txBox="1"/>
          <p:nvPr/>
        </p:nvSpPr>
        <p:spPr>
          <a:xfrm>
            <a:off x="4302975" y="4548145"/>
            <a:ext cx="4824536" cy="369332"/>
          </a:xfrm>
          <a:prstGeom prst="rect">
            <a:avLst/>
          </a:prstGeom>
          <a:noFill/>
        </p:spPr>
        <p:txBody>
          <a:bodyPr wrap="square" rtlCol="0">
            <a:spAutoFit/>
          </a:bodyPr>
          <a:lstStyle/>
          <a:p>
            <a:pPr algn="ctr"/>
            <a:r>
              <a:rPr lang="pl-PL" b="1" i="0" dirty="0">
                <a:solidFill>
                  <a:srgbClr val="FF0000"/>
                </a:solidFill>
                <a:latin typeface="+mn-lt"/>
              </a:rPr>
              <a:t>Możliwa pomoc publiczna dla operatora!!!</a:t>
            </a:r>
          </a:p>
        </p:txBody>
      </p:sp>
      <p:sp>
        <p:nvSpPr>
          <p:cNvPr id="21" name="Strzałka: w dół 20">
            <a:extLst>
              <a:ext uri="{FF2B5EF4-FFF2-40B4-BE49-F238E27FC236}">
                <a16:creationId xmlns:a16="http://schemas.microsoft.com/office/drawing/2014/main" id="{6709A5B3-225D-4657-80AF-1EB35CF78AD8}"/>
              </a:ext>
            </a:extLst>
          </p:cNvPr>
          <p:cNvSpPr/>
          <p:nvPr/>
        </p:nvSpPr>
        <p:spPr>
          <a:xfrm rot="3887472">
            <a:off x="5361879" y="4763805"/>
            <a:ext cx="360040" cy="505119"/>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Strzałka: w dół 21">
            <a:extLst>
              <a:ext uri="{FF2B5EF4-FFF2-40B4-BE49-F238E27FC236}">
                <a16:creationId xmlns:a16="http://schemas.microsoft.com/office/drawing/2014/main" id="{7EDA95DE-1E90-4820-853E-53624A6E7008}"/>
              </a:ext>
            </a:extLst>
          </p:cNvPr>
          <p:cNvSpPr/>
          <p:nvPr/>
        </p:nvSpPr>
        <p:spPr>
          <a:xfrm rot="18831577">
            <a:off x="7718983" y="4708550"/>
            <a:ext cx="360040" cy="1048706"/>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pole tekstowe 15">
            <a:extLst>
              <a:ext uri="{FF2B5EF4-FFF2-40B4-BE49-F238E27FC236}">
                <a16:creationId xmlns:a16="http://schemas.microsoft.com/office/drawing/2014/main" id="{22941B98-56EE-436F-9B6B-E0AD832FD762}"/>
              </a:ext>
            </a:extLst>
          </p:cNvPr>
          <p:cNvSpPr txBox="1"/>
          <p:nvPr/>
        </p:nvSpPr>
        <p:spPr>
          <a:xfrm>
            <a:off x="4585768" y="5151215"/>
            <a:ext cx="2304256" cy="369332"/>
          </a:xfrm>
          <a:prstGeom prst="rect">
            <a:avLst/>
          </a:prstGeom>
          <a:noFill/>
        </p:spPr>
        <p:txBody>
          <a:bodyPr wrap="square" rtlCol="0">
            <a:spAutoFit/>
          </a:bodyPr>
          <a:lstStyle/>
          <a:p>
            <a:r>
              <a:rPr lang="pl-PL" i="0" dirty="0">
                <a:latin typeface="+mn-lt"/>
              </a:rPr>
              <a:t>Pomoc</a:t>
            </a:r>
            <a:r>
              <a:rPr lang="pl-PL" dirty="0">
                <a:latin typeface="+mn-lt"/>
              </a:rPr>
              <a:t> de </a:t>
            </a:r>
            <a:r>
              <a:rPr lang="pl-PL" dirty="0" err="1">
                <a:latin typeface="+mn-lt"/>
              </a:rPr>
              <a:t>minimis</a:t>
            </a:r>
            <a:endParaRPr lang="pl-PL" dirty="0">
              <a:latin typeface="+mn-lt"/>
            </a:endParaRPr>
          </a:p>
        </p:txBody>
      </p:sp>
      <p:sp>
        <p:nvSpPr>
          <p:cNvPr id="24" name="pole tekstowe 23">
            <a:extLst>
              <a:ext uri="{FF2B5EF4-FFF2-40B4-BE49-F238E27FC236}">
                <a16:creationId xmlns:a16="http://schemas.microsoft.com/office/drawing/2014/main" id="{C64251E8-77D9-4BC4-B80A-501BE8D6AF66}"/>
              </a:ext>
            </a:extLst>
          </p:cNvPr>
          <p:cNvSpPr txBox="1"/>
          <p:nvPr/>
        </p:nvSpPr>
        <p:spPr>
          <a:xfrm>
            <a:off x="6674867" y="5568614"/>
            <a:ext cx="2448272" cy="369332"/>
          </a:xfrm>
          <a:prstGeom prst="rect">
            <a:avLst/>
          </a:prstGeom>
          <a:noFill/>
        </p:spPr>
        <p:txBody>
          <a:bodyPr wrap="square" rtlCol="0">
            <a:spAutoFit/>
          </a:bodyPr>
          <a:lstStyle/>
          <a:p>
            <a:pPr algn="ctr"/>
            <a:r>
              <a:rPr lang="pl-PL" i="0" dirty="0">
                <a:latin typeface="+mn-lt"/>
              </a:rPr>
              <a:t>Rekompensata UOIG</a:t>
            </a:r>
            <a:endParaRPr lang="pl-PL" dirty="0">
              <a:latin typeface="+mn-lt"/>
            </a:endParaRPr>
          </a:p>
        </p:txBody>
      </p:sp>
    </p:spTree>
    <p:extLst>
      <p:ext uri="{BB962C8B-B14F-4D97-AF65-F5344CB8AC3E}">
        <p14:creationId xmlns:p14="http://schemas.microsoft.com/office/powerpoint/2010/main" val="292800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additive="base">
                                        <p:cTn id="79" dur="500" fill="hold"/>
                                        <p:tgtEl>
                                          <p:spTgt spid="24"/>
                                        </p:tgtEl>
                                        <p:attrNameLst>
                                          <p:attrName>ppt_x</p:attrName>
                                        </p:attrNameLst>
                                      </p:cBhvr>
                                      <p:tavLst>
                                        <p:tav tm="0">
                                          <p:val>
                                            <p:strVal val="#ppt_x"/>
                                          </p:val>
                                        </p:tav>
                                        <p:tav tm="100000">
                                          <p:val>
                                            <p:strVal val="#ppt_x"/>
                                          </p:val>
                                        </p:tav>
                                      </p:tavLst>
                                    </p:anim>
                                    <p:anim calcmode="lin" valueType="num">
                                      <p:cBhvr additive="base">
                                        <p:cTn id="8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4" grpId="0"/>
      <p:bldP spid="15" grpId="0"/>
      <p:bldP spid="17" grpId="0" animBg="1"/>
      <p:bldP spid="18" grpId="0"/>
      <p:bldP spid="19" grpId="0" animBg="1"/>
      <p:bldP spid="20" grpId="0"/>
      <p:bldP spid="21" grpId="0" animBg="1"/>
      <p:bldP spid="22" grpId="0" animBg="1"/>
      <p:bldP spid="16" grpId="0"/>
      <p:bldP spid="2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42</a:t>
            </a:fld>
            <a:endParaRPr lang="pl-PL" altLang="pl-PL" sz="1200">
              <a:solidFill>
                <a:srgbClr val="898989"/>
              </a:solidFill>
              <a:latin typeface="Arial" panose="020B0604020202020204" pitchFamily="34" charset="0"/>
            </a:endParaRPr>
          </a:p>
        </p:txBody>
      </p:sp>
      <p:sp>
        <p:nvSpPr>
          <p:cNvPr id="3" name="pole tekstowe 2">
            <a:extLst>
              <a:ext uri="{FF2B5EF4-FFF2-40B4-BE49-F238E27FC236}">
                <a16:creationId xmlns:a16="http://schemas.microsoft.com/office/drawing/2014/main" id="{952791CD-639F-4C89-993D-A9C81543202D}"/>
              </a:ext>
            </a:extLst>
          </p:cNvPr>
          <p:cNvSpPr txBox="1"/>
          <p:nvPr/>
        </p:nvSpPr>
        <p:spPr>
          <a:xfrm>
            <a:off x="17023" y="1085983"/>
            <a:ext cx="9156188" cy="2308324"/>
          </a:xfrm>
          <a:prstGeom prst="rect">
            <a:avLst/>
          </a:prstGeom>
          <a:noFill/>
        </p:spPr>
        <p:txBody>
          <a:bodyPr wrap="square" rtlCol="0">
            <a:spAutoFit/>
          </a:bodyPr>
          <a:lstStyle/>
          <a:p>
            <a:r>
              <a:rPr lang="pl-PL" sz="2400" b="1" i="0" dirty="0">
                <a:latin typeface="+mn-lt"/>
              </a:rPr>
              <a:t>Pytanie 1:</a:t>
            </a:r>
          </a:p>
          <a:p>
            <a:pPr algn="just"/>
            <a:r>
              <a:rPr lang="pl-PL" sz="2400" i="0" dirty="0">
                <a:latin typeface="+mn-lt"/>
              </a:rPr>
              <a:t>Czy w powyższych przypadkach sytuacja byłaby inna, gdyby podczas aplikowania o dofinansowanie pomoc publiczna została wykluczona z powodu niespełnienia przesłanek wpływu na konkurencję i  wymianę handlową między państwami członkowskimi UE?</a:t>
            </a:r>
            <a:endParaRPr lang="pl-PL" sz="2400" dirty="0">
              <a:latin typeface="+mn-lt"/>
            </a:endParaRPr>
          </a:p>
          <a:p>
            <a:endParaRPr lang="pl-PL" sz="2400" b="1" i="0" dirty="0">
              <a:latin typeface="+mn-lt"/>
            </a:endParaRPr>
          </a:p>
        </p:txBody>
      </p:sp>
      <p:sp>
        <p:nvSpPr>
          <p:cNvPr id="4" name="Prostokąt 3">
            <a:extLst>
              <a:ext uri="{FF2B5EF4-FFF2-40B4-BE49-F238E27FC236}">
                <a16:creationId xmlns:a16="http://schemas.microsoft.com/office/drawing/2014/main" id="{F67D74AE-8C52-425D-97A5-E5564937A598}"/>
              </a:ext>
            </a:extLst>
          </p:cNvPr>
          <p:cNvSpPr/>
          <p:nvPr/>
        </p:nvSpPr>
        <p:spPr>
          <a:xfrm>
            <a:off x="31017" y="3212976"/>
            <a:ext cx="9156188" cy="2308324"/>
          </a:xfrm>
          <a:prstGeom prst="rect">
            <a:avLst/>
          </a:prstGeom>
        </p:spPr>
        <p:txBody>
          <a:bodyPr wrap="square">
            <a:spAutoFit/>
          </a:bodyPr>
          <a:lstStyle/>
          <a:p>
            <a:r>
              <a:rPr lang="pl-PL" sz="2400" b="1" i="0" dirty="0">
                <a:latin typeface="+mn-lt"/>
              </a:rPr>
              <a:t>Pytanie 2:</a:t>
            </a:r>
          </a:p>
          <a:p>
            <a:pPr algn="just"/>
            <a:r>
              <a:rPr lang="pl-PL" sz="2400" i="0" dirty="0">
                <a:latin typeface="+mn-lt"/>
              </a:rPr>
              <a:t>Czy w sytuacji, w której Gmina przekazuje infrastrukturę operatorowi bezpłatnie i będzie pokrywać niezbędne koszty utrzymanie tej infrastruktury sytuacja byłaby inna, gdyby budowa Parku Figle i Psotki Małego </a:t>
            </a:r>
            <a:r>
              <a:rPr lang="pl-PL" sz="2400" i="0" dirty="0" err="1">
                <a:latin typeface="+mn-lt"/>
              </a:rPr>
              <a:t>Pochopki</a:t>
            </a:r>
            <a:r>
              <a:rPr lang="pl-PL" sz="2400" i="0" dirty="0">
                <a:latin typeface="+mn-lt"/>
              </a:rPr>
              <a:t> była sfinansowana nie ze środków RPO, a ze środków własnych Gminy Pochopna Wielka?</a:t>
            </a:r>
            <a:endParaRPr lang="pl-PL" sz="2400" dirty="0">
              <a:latin typeface="+mn-lt"/>
            </a:endParaRPr>
          </a:p>
        </p:txBody>
      </p:sp>
    </p:spTree>
    <p:extLst>
      <p:ext uri="{BB962C8B-B14F-4D97-AF65-F5344CB8AC3E}">
        <p14:creationId xmlns:p14="http://schemas.microsoft.com/office/powerpoint/2010/main" val="93005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43</a:t>
            </a:fld>
            <a:endParaRPr lang="pl-PL" altLang="pl-PL" sz="1200">
              <a:solidFill>
                <a:srgbClr val="898989"/>
              </a:solidFill>
              <a:latin typeface="Arial" panose="020B0604020202020204" pitchFamily="34" charset="0"/>
            </a:endParaRPr>
          </a:p>
        </p:txBody>
      </p:sp>
      <p:sp>
        <p:nvSpPr>
          <p:cNvPr id="3" name="pole tekstowe 2">
            <a:extLst>
              <a:ext uri="{FF2B5EF4-FFF2-40B4-BE49-F238E27FC236}">
                <a16:creationId xmlns:a16="http://schemas.microsoft.com/office/drawing/2014/main" id="{5BAB1643-465E-4AEC-B680-A0FE6280C0D2}"/>
              </a:ext>
            </a:extLst>
          </p:cNvPr>
          <p:cNvSpPr txBox="1"/>
          <p:nvPr/>
        </p:nvSpPr>
        <p:spPr>
          <a:xfrm>
            <a:off x="0" y="1052736"/>
            <a:ext cx="9144000" cy="461665"/>
          </a:xfrm>
          <a:prstGeom prst="rect">
            <a:avLst/>
          </a:prstGeom>
          <a:noFill/>
        </p:spPr>
        <p:txBody>
          <a:bodyPr wrap="square" rtlCol="0">
            <a:spAutoFit/>
          </a:bodyPr>
          <a:lstStyle/>
          <a:p>
            <a:pPr algn="just"/>
            <a:r>
              <a:rPr lang="pl-PL" sz="2400" b="1" i="0" dirty="0">
                <a:latin typeface="+mn-lt"/>
              </a:rPr>
              <a:t>Sytuacja 3:</a:t>
            </a:r>
          </a:p>
        </p:txBody>
      </p:sp>
      <p:sp>
        <p:nvSpPr>
          <p:cNvPr id="2" name="pole tekstowe 1">
            <a:extLst>
              <a:ext uri="{FF2B5EF4-FFF2-40B4-BE49-F238E27FC236}">
                <a16:creationId xmlns:a16="http://schemas.microsoft.com/office/drawing/2014/main" id="{341EEAF4-80C1-4D2E-B8AB-3014E5D6C134}"/>
              </a:ext>
            </a:extLst>
          </p:cNvPr>
          <p:cNvSpPr txBox="1"/>
          <p:nvPr/>
        </p:nvSpPr>
        <p:spPr>
          <a:xfrm>
            <a:off x="0" y="1700808"/>
            <a:ext cx="9144000" cy="369332"/>
          </a:xfrm>
          <a:prstGeom prst="rect">
            <a:avLst/>
          </a:prstGeom>
          <a:noFill/>
        </p:spPr>
        <p:txBody>
          <a:bodyPr wrap="square" rtlCol="0">
            <a:spAutoFit/>
          </a:bodyPr>
          <a:lstStyle/>
          <a:p>
            <a:r>
              <a:rPr lang="pl-PL" i="0" dirty="0">
                <a:latin typeface="+mn-lt"/>
              </a:rPr>
              <a:t>W Parku Figle i Psotki Małego </a:t>
            </a:r>
            <a:r>
              <a:rPr lang="pl-PL" i="0" dirty="0" err="1">
                <a:latin typeface="+mn-lt"/>
              </a:rPr>
              <a:t>Pochopki</a:t>
            </a:r>
            <a:r>
              <a:rPr lang="pl-PL" i="0" dirty="0">
                <a:latin typeface="+mn-lt"/>
              </a:rPr>
              <a:t> znajduje się szalet publiczny.</a:t>
            </a:r>
          </a:p>
        </p:txBody>
      </p:sp>
      <p:sp>
        <p:nvSpPr>
          <p:cNvPr id="5" name="pole tekstowe 4">
            <a:extLst>
              <a:ext uri="{FF2B5EF4-FFF2-40B4-BE49-F238E27FC236}">
                <a16:creationId xmlns:a16="http://schemas.microsoft.com/office/drawing/2014/main" id="{DEE888E7-E65F-45D2-AD51-0730744F08B7}"/>
              </a:ext>
            </a:extLst>
          </p:cNvPr>
          <p:cNvSpPr txBox="1"/>
          <p:nvPr/>
        </p:nvSpPr>
        <p:spPr>
          <a:xfrm>
            <a:off x="16132" y="2287130"/>
            <a:ext cx="9144000" cy="646331"/>
          </a:xfrm>
          <a:prstGeom prst="rect">
            <a:avLst/>
          </a:prstGeom>
          <a:noFill/>
        </p:spPr>
        <p:txBody>
          <a:bodyPr wrap="square" rtlCol="0">
            <a:spAutoFit/>
          </a:bodyPr>
          <a:lstStyle/>
          <a:p>
            <a:r>
              <a:rPr lang="pl-PL" i="0" dirty="0">
                <a:latin typeface="+mn-lt"/>
              </a:rPr>
              <a:t>W SW zostało zadeklarowane, że – tak samo jak pozostałe składniki tej infrastruktury – Gmina nie będzie pobierać opłat za korzystanie z szaletu. </a:t>
            </a:r>
          </a:p>
        </p:txBody>
      </p:sp>
      <p:sp>
        <p:nvSpPr>
          <p:cNvPr id="6" name="pole tekstowe 5">
            <a:extLst>
              <a:ext uri="{FF2B5EF4-FFF2-40B4-BE49-F238E27FC236}">
                <a16:creationId xmlns:a16="http://schemas.microsoft.com/office/drawing/2014/main" id="{D73F80BB-CEC4-4CF7-A478-F808BB74A25F}"/>
              </a:ext>
            </a:extLst>
          </p:cNvPr>
          <p:cNvSpPr txBox="1"/>
          <p:nvPr/>
        </p:nvSpPr>
        <p:spPr>
          <a:xfrm>
            <a:off x="16132" y="3227586"/>
            <a:ext cx="9144000" cy="923330"/>
          </a:xfrm>
          <a:prstGeom prst="rect">
            <a:avLst/>
          </a:prstGeom>
          <a:noFill/>
        </p:spPr>
        <p:txBody>
          <a:bodyPr wrap="square" rtlCol="0">
            <a:spAutoFit/>
          </a:bodyPr>
          <a:lstStyle/>
          <a:p>
            <a:pPr algn="just"/>
            <a:r>
              <a:rPr lang="pl-PL" i="0" dirty="0">
                <a:latin typeface="+mn-lt"/>
              </a:rPr>
              <a:t>Obecnie, ze względu na „potrzebę zapewnienia większego porządku, przedłużenia trwałości i funkcjonalności oraz zapobiegania dewastacji ze strony użytkowników” Gmina chciałaby pobierać opłaty za skorzystanie z WC. </a:t>
            </a:r>
          </a:p>
        </p:txBody>
      </p:sp>
      <p:sp>
        <p:nvSpPr>
          <p:cNvPr id="7" name="pole tekstowe 6">
            <a:extLst>
              <a:ext uri="{FF2B5EF4-FFF2-40B4-BE49-F238E27FC236}">
                <a16:creationId xmlns:a16="http://schemas.microsoft.com/office/drawing/2014/main" id="{BC0BFDBD-87DF-4E38-AAF1-57AB52E064FC}"/>
              </a:ext>
            </a:extLst>
          </p:cNvPr>
          <p:cNvSpPr txBox="1"/>
          <p:nvPr/>
        </p:nvSpPr>
        <p:spPr>
          <a:xfrm>
            <a:off x="-4045" y="4509120"/>
            <a:ext cx="9144000" cy="369332"/>
          </a:xfrm>
          <a:prstGeom prst="rect">
            <a:avLst/>
          </a:prstGeom>
          <a:noFill/>
        </p:spPr>
        <p:txBody>
          <a:bodyPr wrap="square" rtlCol="0">
            <a:spAutoFit/>
          </a:bodyPr>
          <a:lstStyle/>
          <a:p>
            <a:r>
              <a:rPr lang="pl-PL" i="0" dirty="0">
                <a:latin typeface="+mn-lt"/>
              </a:rPr>
              <a:t>Czy IZ RPO ma potencjalnie podstawę do wyrażenia zgody? </a:t>
            </a:r>
          </a:p>
        </p:txBody>
      </p:sp>
    </p:spTree>
    <p:extLst>
      <p:ext uri="{BB962C8B-B14F-4D97-AF65-F5344CB8AC3E}">
        <p14:creationId xmlns:p14="http://schemas.microsoft.com/office/powerpoint/2010/main" val="130555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44</a:t>
            </a:fld>
            <a:endParaRPr lang="pl-PL" altLang="pl-PL" sz="1200">
              <a:solidFill>
                <a:srgbClr val="898989"/>
              </a:solidFill>
              <a:latin typeface="Arial" panose="020B0604020202020204" pitchFamily="34" charset="0"/>
            </a:endParaRPr>
          </a:p>
        </p:txBody>
      </p:sp>
      <p:sp>
        <p:nvSpPr>
          <p:cNvPr id="3" name="pole tekstowe 2">
            <a:extLst>
              <a:ext uri="{FF2B5EF4-FFF2-40B4-BE49-F238E27FC236}">
                <a16:creationId xmlns:a16="http://schemas.microsoft.com/office/drawing/2014/main" id="{5BAB1643-465E-4AEC-B680-A0FE6280C0D2}"/>
              </a:ext>
            </a:extLst>
          </p:cNvPr>
          <p:cNvSpPr txBox="1"/>
          <p:nvPr/>
        </p:nvSpPr>
        <p:spPr>
          <a:xfrm>
            <a:off x="0" y="1052736"/>
            <a:ext cx="9144000" cy="461665"/>
          </a:xfrm>
          <a:prstGeom prst="rect">
            <a:avLst/>
          </a:prstGeom>
          <a:noFill/>
        </p:spPr>
        <p:txBody>
          <a:bodyPr wrap="square" rtlCol="0">
            <a:spAutoFit/>
          </a:bodyPr>
          <a:lstStyle/>
          <a:p>
            <a:pPr algn="just"/>
            <a:r>
              <a:rPr lang="pl-PL" sz="2400" b="1" i="0" dirty="0">
                <a:latin typeface="+mn-lt"/>
              </a:rPr>
              <a:t>Sytuacja 4:</a:t>
            </a:r>
          </a:p>
        </p:txBody>
      </p:sp>
      <p:sp>
        <p:nvSpPr>
          <p:cNvPr id="2" name="pole tekstowe 1">
            <a:extLst>
              <a:ext uri="{FF2B5EF4-FFF2-40B4-BE49-F238E27FC236}">
                <a16:creationId xmlns:a16="http://schemas.microsoft.com/office/drawing/2014/main" id="{341EEAF4-80C1-4D2E-B8AB-3014E5D6C134}"/>
              </a:ext>
            </a:extLst>
          </p:cNvPr>
          <p:cNvSpPr txBox="1"/>
          <p:nvPr/>
        </p:nvSpPr>
        <p:spPr>
          <a:xfrm>
            <a:off x="-4580" y="1441712"/>
            <a:ext cx="9144000" cy="646331"/>
          </a:xfrm>
          <a:prstGeom prst="rect">
            <a:avLst/>
          </a:prstGeom>
          <a:noFill/>
        </p:spPr>
        <p:txBody>
          <a:bodyPr wrap="square" rtlCol="0">
            <a:spAutoFit/>
          </a:bodyPr>
          <a:lstStyle/>
          <a:p>
            <a:pPr algn="just"/>
            <a:r>
              <a:rPr lang="pl-PL" i="0" dirty="0">
                <a:latin typeface="+mn-lt"/>
              </a:rPr>
              <a:t>Beneficjentem projektu budowy Parku Figle i Psotki Małego </a:t>
            </a:r>
            <a:r>
              <a:rPr lang="pl-PL" i="0" dirty="0" err="1">
                <a:latin typeface="+mn-lt"/>
              </a:rPr>
              <a:t>Pochopki</a:t>
            </a:r>
            <a:r>
              <a:rPr lang="pl-PL" i="0" dirty="0">
                <a:latin typeface="+mn-lt"/>
              </a:rPr>
              <a:t> jest nie Gmina, a jej spółka komunalna (Gmina jest jedynym udziałowcem) – Pochopna Gospodarka Komunalna Sp. z o.o.</a:t>
            </a:r>
          </a:p>
        </p:txBody>
      </p:sp>
      <p:sp>
        <p:nvSpPr>
          <p:cNvPr id="5" name="pole tekstowe 4">
            <a:extLst>
              <a:ext uri="{FF2B5EF4-FFF2-40B4-BE49-F238E27FC236}">
                <a16:creationId xmlns:a16="http://schemas.microsoft.com/office/drawing/2014/main" id="{DEE888E7-E65F-45D2-AD51-0730744F08B7}"/>
              </a:ext>
            </a:extLst>
          </p:cNvPr>
          <p:cNvSpPr txBox="1"/>
          <p:nvPr/>
        </p:nvSpPr>
        <p:spPr>
          <a:xfrm>
            <a:off x="-19388" y="2170305"/>
            <a:ext cx="9144000" cy="369332"/>
          </a:xfrm>
          <a:prstGeom prst="rect">
            <a:avLst/>
          </a:prstGeom>
          <a:noFill/>
        </p:spPr>
        <p:txBody>
          <a:bodyPr wrap="square" rtlCol="0">
            <a:spAutoFit/>
          </a:bodyPr>
          <a:lstStyle/>
          <a:p>
            <a:r>
              <a:rPr lang="pl-PL" i="0" dirty="0">
                <a:latin typeface="+mn-lt"/>
              </a:rPr>
              <a:t>Dofinansowanie dla projektu zostało udzielone jako pomoc </a:t>
            </a:r>
            <a:r>
              <a:rPr lang="pl-PL" dirty="0">
                <a:latin typeface="+mn-lt"/>
              </a:rPr>
              <a:t>de </a:t>
            </a:r>
            <a:r>
              <a:rPr lang="pl-PL" dirty="0" err="1">
                <a:latin typeface="+mn-lt"/>
              </a:rPr>
              <a:t>minimis</a:t>
            </a:r>
            <a:r>
              <a:rPr lang="pl-PL" i="0" dirty="0">
                <a:latin typeface="+mn-lt"/>
              </a:rPr>
              <a:t>.</a:t>
            </a:r>
          </a:p>
        </p:txBody>
      </p:sp>
      <p:sp>
        <p:nvSpPr>
          <p:cNvPr id="6" name="pole tekstowe 5">
            <a:extLst>
              <a:ext uri="{FF2B5EF4-FFF2-40B4-BE49-F238E27FC236}">
                <a16:creationId xmlns:a16="http://schemas.microsoft.com/office/drawing/2014/main" id="{D73F80BB-CEC4-4CF7-A478-F808BB74A25F}"/>
              </a:ext>
            </a:extLst>
          </p:cNvPr>
          <p:cNvSpPr txBox="1"/>
          <p:nvPr/>
        </p:nvSpPr>
        <p:spPr>
          <a:xfrm>
            <a:off x="-4580" y="2620650"/>
            <a:ext cx="9144000" cy="646331"/>
          </a:xfrm>
          <a:prstGeom prst="rect">
            <a:avLst/>
          </a:prstGeom>
          <a:noFill/>
        </p:spPr>
        <p:txBody>
          <a:bodyPr wrap="square" rtlCol="0">
            <a:spAutoFit/>
          </a:bodyPr>
          <a:lstStyle/>
          <a:p>
            <a:r>
              <a:rPr lang="pl-PL" b="1" i="0" dirty="0">
                <a:latin typeface="+mn-lt"/>
              </a:rPr>
              <a:t>Pytanie 1: </a:t>
            </a:r>
            <a:r>
              <a:rPr lang="pl-PL" i="0" dirty="0">
                <a:latin typeface="+mn-lt"/>
              </a:rPr>
              <a:t>czy IZ RPO ma potencjalnie podstawę do wyrażenia zgody na wynajem części Parku na ogródek piwny oraz na pobieranie opłat za korzystanie z WC?  </a:t>
            </a:r>
          </a:p>
        </p:txBody>
      </p:sp>
      <p:sp>
        <p:nvSpPr>
          <p:cNvPr id="7" name="pole tekstowe 6">
            <a:extLst>
              <a:ext uri="{FF2B5EF4-FFF2-40B4-BE49-F238E27FC236}">
                <a16:creationId xmlns:a16="http://schemas.microsoft.com/office/drawing/2014/main" id="{BC0BFDBD-87DF-4E38-AAF1-57AB52E064FC}"/>
              </a:ext>
            </a:extLst>
          </p:cNvPr>
          <p:cNvSpPr txBox="1"/>
          <p:nvPr/>
        </p:nvSpPr>
        <p:spPr>
          <a:xfrm>
            <a:off x="-19388" y="3310629"/>
            <a:ext cx="9144000" cy="1754326"/>
          </a:xfrm>
          <a:prstGeom prst="rect">
            <a:avLst/>
          </a:prstGeom>
          <a:noFill/>
        </p:spPr>
        <p:txBody>
          <a:bodyPr wrap="square" rtlCol="0">
            <a:spAutoFit/>
          </a:bodyPr>
          <a:lstStyle/>
          <a:p>
            <a:pPr algn="just"/>
            <a:r>
              <a:rPr lang="pl-PL" b="1" i="0" dirty="0">
                <a:latin typeface="+mn-lt"/>
              </a:rPr>
              <a:t>Pytanie 2: </a:t>
            </a:r>
            <a:r>
              <a:rPr lang="pl-PL" i="0" dirty="0">
                <a:latin typeface="+mn-lt"/>
              </a:rPr>
              <a:t>PGK Sp. z o.o. chciałaby bezpłatnie użyczyć znajdujący się w Parku plac zabaw innej spółce komunalnej Gminy Pochopna Wielka – Wielce Pochopna Gospodarka Komunalna Sp. z o.o. na zorganizowanie imprezy integracyjnej. Regulamin PGK Sp. z o.o. przewiduje możliwość wynajmu „na rzecz Gminy i jej gminnych jednostek organizacyjnych, w tym gminnych osób prawnych – za 0 PLN/dzień” oraz „na rzecz innych osób prawnych – za 1 000 PLN/dzień”. Co na to prawo pomocy publicznej?      </a:t>
            </a:r>
          </a:p>
        </p:txBody>
      </p:sp>
      <p:sp>
        <p:nvSpPr>
          <p:cNvPr id="8" name="pole tekstowe 7">
            <a:extLst>
              <a:ext uri="{FF2B5EF4-FFF2-40B4-BE49-F238E27FC236}">
                <a16:creationId xmlns:a16="http://schemas.microsoft.com/office/drawing/2014/main" id="{A69BCD5C-8D6F-4258-8111-C4DC933E83BB}"/>
              </a:ext>
            </a:extLst>
          </p:cNvPr>
          <p:cNvSpPr txBox="1"/>
          <p:nvPr/>
        </p:nvSpPr>
        <p:spPr>
          <a:xfrm>
            <a:off x="0" y="5146969"/>
            <a:ext cx="9144000" cy="646331"/>
          </a:xfrm>
          <a:prstGeom prst="rect">
            <a:avLst/>
          </a:prstGeom>
          <a:noFill/>
        </p:spPr>
        <p:txBody>
          <a:bodyPr wrap="square" rtlCol="0">
            <a:spAutoFit/>
          </a:bodyPr>
          <a:lstStyle/>
          <a:p>
            <a:pPr algn="just"/>
            <a:r>
              <a:rPr lang="pl-PL" b="1" i="0" dirty="0">
                <a:latin typeface="+mn-lt"/>
              </a:rPr>
              <a:t>Pytanie 3: </a:t>
            </a:r>
            <a:r>
              <a:rPr lang="pl-PL" i="0" dirty="0">
                <a:latin typeface="+mn-lt"/>
              </a:rPr>
              <a:t>Czy sytuacja byłaby inna, gdyby budowa Parku Figle i Psotki Małego </a:t>
            </a:r>
            <a:r>
              <a:rPr lang="pl-PL" i="0" dirty="0" err="1">
                <a:latin typeface="+mn-lt"/>
              </a:rPr>
              <a:t>Pochopki</a:t>
            </a:r>
            <a:r>
              <a:rPr lang="pl-PL" i="0" dirty="0">
                <a:latin typeface="+mn-lt"/>
              </a:rPr>
              <a:t> była sfinansowana nie ze środków RPO, a ze środków własnych PGK SP. z o.o.?  </a:t>
            </a:r>
          </a:p>
        </p:txBody>
      </p:sp>
    </p:spTree>
    <p:extLst>
      <p:ext uri="{BB962C8B-B14F-4D97-AF65-F5344CB8AC3E}">
        <p14:creationId xmlns:p14="http://schemas.microsoft.com/office/powerpoint/2010/main" val="424171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45</a:t>
            </a:fld>
            <a:endParaRPr lang="pl-PL" altLang="pl-PL" sz="1200">
              <a:solidFill>
                <a:srgbClr val="898989"/>
              </a:solidFill>
              <a:latin typeface="Arial" panose="020B0604020202020204" pitchFamily="34" charset="0"/>
            </a:endParaRPr>
          </a:p>
        </p:txBody>
      </p:sp>
      <p:sp>
        <p:nvSpPr>
          <p:cNvPr id="2" name="Prostokąt 1">
            <a:extLst>
              <a:ext uri="{FF2B5EF4-FFF2-40B4-BE49-F238E27FC236}">
                <a16:creationId xmlns:a16="http://schemas.microsoft.com/office/drawing/2014/main" id="{FFE7DC95-BAA2-4431-B9EA-AF682FA38EBE}"/>
              </a:ext>
            </a:extLst>
          </p:cNvPr>
          <p:cNvSpPr/>
          <p:nvPr/>
        </p:nvSpPr>
        <p:spPr>
          <a:xfrm>
            <a:off x="3053" y="2132856"/>
            <a:ext cx="9144000" cy="461665"/>
          </a:xfrm>
          <a:prstGeom prst="rect">
            <a:avLst/>
          </a:prstGeom>
        </p:spPr>
        <p:txBody>
          <a:bodyPr wrap="square">
            <a:spAutoFit/>
          </a:bodyPr>
          <a:lstStyle/>
          <a:p>
            <a:pPr algn="ctr"/>
            <a:r>
              <a:rPr lang="pl-PL" sz="2400" b="1" i="0" dirty="0">
                <a:latin typeface="+mn-lt"/>
              </a:rPr>
              <a:t>Pytania?</a:t>
            </a:r>
            <a:endParaRPr lang="pl-PL" sz="2400" b="1" dirty="0">
              <a:latin typeface="+mn-lt"/>
            </a:endParaRPr>
          </a:p>
        </p:txBody>
      </p:sp>
      <p:sp>
        <p:nvSpPr>
          <p:cNvPr id="4" name="Prostokąt 3">
            <a:extLst>
              <a:ext uri="{FF2B5EF4-FFF2-40B4-BE49-F238E27FC236}">
                <a16:creationId xmlns:a16="http://schemas.microsoft.com/office/drawing/2014/main" id="{3E3FF95D-9F62-407E-B9A2-C1FB59C3FD11}"/>
              </a:ext>
            </a:extLst>
          </p:cNvPr>
          <p:cNvSpPr/>
          <p:nvPr/>
        </p:nvSpPr>
        <p:spPr>
          <a:xfrm>
            <a:off x="0" y="3198167"/>
            <a:ext cx="9144000" cy="461665"/>
          </a:xfrm>
          <a:prstGeom prst="rect">
            <a:avLst/>
          </a:prstGeom>
        </p:spPr>
        <p:txBody>
          <a:bodyPr wrap="square">
            <a:spAutoFit/>
          </a:bodyPr>
          <a:lstStyle/>
          <a:p>
            <a:pPr algn="ctr"/>
            <a:r>
              <a:rPr lang="pl-PL" sz="2400" b="1" i="0" dirty="0">
                <a:latin typeface="+mn-lt"/>
              </a:rPr>
              <a:t>Serdecznie dziękuję za uwagę!</a:t>
            </a:r>
            <a:endParaRPr lang="pl-PL" sz="2400" b="1" dirty="0">
              <a:latin typeface="+mn-lt"/>
            </a:endParaRPr>
          </a:p>
        </p:txBody>
      </p:sp>
    </p:spTree>
    <p:extLst>
      <p:ext uri="{BB962C8B-B14F-4D97-AF65-F5344CB8AC3E}">
        <p14:creationId xmlns:p14="http://schemas.microsoft.com/office/powerpoint/2010/main" val="329031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5</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pole tekstowe 5">
            <a:extLst>
              <a:ext uri="{FF2B5EF4-FFF2-40B4-BE49-F238E27FC236}">
                <a16:creationId xmlns:a16="http://schemas.microsoft.com/office/drawing/2014/main" id="{41A3AF42-AB8B-4102-8260-10EC12A78E07}"/>
              </a:ext>
            </a:extLst>
          </p:cNvPr>
          <p:cNvSpPr txBox="1">
            <a:spLocks noChangeArrowheads="1"/>
          </p:cNvSpPr>
          <p:nvPr/>
        </p:nvSpPr>
        <p:spPr bwMode="auto">
          <a:xfrm>
            <a:off x="0" y="1028700"/>
            <a:ext cx="91440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spcAft>
                <a:spcPts val="600"/>
              </a:spcAft>
              <a:buFontTx/>
              <a:buNone/>
            </a:pPr>
            <a:r>
              <a:rPr lang="pl-PL" altLang="pl-PL" sz="1800" u="sng" dirty="0">
                <a:solidFill>
                  <a:srgbClr val="000000"/>
                </a:solidFill>
              </a:rPr>
              <a:t>Kto może być beneficjentem pomocy publicznej?</a:t>
            </a:r>
          </a:p>
          <a:p>
            <a:pPr algn="just" eaLnBrk="1" hangingPunct="1">
              <a:lnSpc>
                <a:spcPct val="100000"/>
              </a:lnSpc>
              <a:spcBef>
                <a:spcPct val="0"/>
              </a:spcBef>
              <a:spcAft>
                <a:spcPts val="600"/>
              </a:spcAft>
              <a:buFontTx/>
              <a:buNone/>
            </a:pPr>
            <a:endParaRPr lang="pl-PL" altLang="pl-PL" sz="1800" dirty="0">
              <a:solidFill>
                <a:srgbClr val="000000"/>
              </a:solidFill>
              <a:ea typeface="Calibri" panose="020F0502020204030204" pitchFamily="34" charset="0"/>
              <a:cs typeface="Times New Roman" panose="02020603050405020304" pitchFamily="18" charset="0"/>
            </a:endParaRPr>
          </a:p>
          <a:p>
            <a:pPr algn="just" eaLnBrk="1" hangingPunct="1">
              <a:lnSpc>
                <a:spcPct val="100000"/>
              </a:lnSpc>
              <a:spcBef>
                <a:spcPct val="0"/>
              </a:spcBef>
              <a:spcAft>
                <a:spcPts val="600"/>
              </a:spcAft>
            </a:pPr>
            <a:r>
              <a:rPr lang="pl-PL" altLang="pl-PL" sz="1800" dirty="0">
                <a:solidFill>
                  <a:srgbClr val="000000"/>
                </a:solidFill>
                <a:ea typeface="Calibri" panose="020F0502020204030204" pitchFamily="34" charset="0"/>
                <a:cs typeface="Times New Roman" panose="02020603050405020304" pitchFamily="18" charset="0"/>
              </a:rPr>
              <a:t>Przedsiębiorstwo – każdy podmiot prowadzący działalność gospodarczą, </a:t>
            </a:r>
            <a:br>
              <a:rPr lang="pl-PL" altLang="pl-PL" sz="1800" dirty="0">
                <a:solidFill>
                  <a:srgbClr val="000000"/>
                </a:solidFill>
                <a:ea typeface="Calibri" panose="020F0502020204030204" pitchFamily="34" charset="0"/>
                <a:cs typeface="Times New Roman" panose="02020603050405020304" pitchFamily="18" charset="0"/>
              </a:rPr>
            </a:br>
            <a:r>
              <a:rPr lang="pl-PL" altLang="pl-PL" sz="1800" dirty="0">
                <a:solidFill>
                  <a:srgbClr val="000000"/>
                </a:solidFill>
                <a:ea typeface="Calibri" panose="020F0502020204030204" pitchFamily="34" charset="0"/>
                <a:cs typeface="Times New Roman" panose="02020603050405020304" pitchFamily="18" charset="0"/>
              </a:rPr>
              <a:t>bez względu na jego status i sposób finansowania.</a:t>
            </a:r>
          </a:p>
          <a:p>
            <a:pPr algn="just" eaLnBrk="1" hangingPunct="1">
              <a:lnSpc>
                <a:spcPct val="100000"/>
              </a:lnSpc>
              <a:spcBef>
                <a:spcPct val="0"/>
              </a:spcBef>
              <a:spcAft>
                <a:spcPts val="600"/>
              </a:spcAft>
            </a:pPr>
            <a:endParaRPr lang="pl-PL" altLang="pl-PL" sz="1800" dirty="0">
              <a:solidFill>
                <a:srgbClr val="000000"/>
              </a:solidFill>
              <a:ea typeface="Calibri" panose="020F0502020204030204" pitchFamily="34" charset="0"/>
              <a:cs typeface="Times New Roman" panose="02020603050405020304" pitchFamily="18" charset="0"/>
            </a:endParaRPr>
          </a:p>
          <a:p>
            <a:pPr algn="just" eaLnBrk="1" hangingPunct="1">
              <a:lnSpc>
                <a:spcPct val="100000"/>
              </a:lnSpc>
              <a:spcBef>
                <a:spcPct val="0"/>
              </a:spcBef>
              <a:spcAft>
                <a:spcPts val="600"/>
              </a:spcAft>
            </a:pPr>
            <a:r>
              <a:rPr lang="pl-PL" altLang="pl-PL" sz="1800" dirty="0">
                <a:solidFill>
                  <a:srgbClr val="000000"/>
                </a:solidFill>
                <a:ea typeface="Calibri" panose="020F0502020204030204" pitchFamily="34" charset="0"/>
                <a:cs typeface="Times New Roman" panose="02020603050405020304" pitchFamily="18" charset="0"/>
              </a:rPr>
              <a:t>Działalność gospodarcza – każda działalność polegająca na oferowaniu towarów </a:t>
            </a:r>
            <a:br>
              <a:rPr lang="pl-PL" altLang="pl-PL" sz="1800" dirty="0">
                <a:solidFill>
                  <a:srgbClr val="000000"/>
                </a:solidFill>
                <a:ea typeface="Calibri" panose="020F0502020204030204" pitchFamily="34" charset="0"/>
                <a:cs typeface="Times New Roman" panose="02020603050405020304" pitchFamily="18" charset="0"/>
              </a:rPr>
            </a:br>
            <a:r>
              <a:rPr lang="pl-PL" altLang="pl-PL" sz="1800" dirty="0">
                <a:solidFill>
                  <a:srgbClr val="000000"/>
                </a:solidFill>
                <a:ea typeface="Calibri" panose="020F0502020204030204" pitchFamily="34" charset="0"/>
                <a:cs typeface="Times New Roman" panose="02020603050405020304" pitchFamily="18" charset="0"/>
              </a:rPr>
              <a:t>lub usług na rynku, a więc zasadniczo za odpłatnością (= świadczenie wzajemne za usługę).</a:t>
            </a:r>
          </a:p>
          <a:p>
            <a:pPr algn="just" eaLnBrk="1" hangingPunct="1">
              <a:lnSpc>
                <a:spcPct val="100000"/>
              </a:lnSpc>
              <a:spcBef>
                <a:spcPct val="0"/>
              </a:spcBef>
              <a:spcAft>
                <a:spcPts val="600"/>
              </a:spcAft>
            </a:pPr>
            <a:endParaRPr lang="pl-PL" altLang="pl-PL" sz="1800" dirty="0">
              <a:solidFill>
                <a:srgbClr val="000000"/>
              </a:solidFill>
              <a:ea typeface="Calibri" panose="020F0502020204030204" pitchFamily="34" charset="0"/>
              <a:cs typeface="Times New Roman" panose="02020603050405020304" pitchFamily="18" charset="0"/>
            </a:endParaRPr>
          </a:p>
          <a:p>
            <a:pPr algn="just" eaLnBrk="1" hangingPunct="1">
              <a:lnSpc>
                <a:spcPct val="100000"/>
              </a:lnSpc>
              <a:spcBef>
                <a:spcPct val="0"/>
              </a:spcBef>
              <a:spcAft>
                <a:spcPts val="600"/>
              </a:spcAft>
            </a:pPr>
            <a:r>
              <a:rPr lang="pl-PL" altLang="pl-PL" sz="1800" dirty="0">
                <a:solidFill>
                  <a:srgbClr val="000000"/>
                </a:solidFill>
              </a:rPr>
              <a:t>Ujęcie funkcjonalne, a nie podmiotowe – w każdym przypadku badanie statusu przedsiębiorcy trzeba odnosić do konkretnej działalności danego podmiotu. Ma to także takie konsekwencje, że dany podmiot w pewnych sferach swojej działalności może być uznawany za przedsiębiorstwo, natomiast w innych za podmiot nieprowadzący działalności gospodarczej.</a:t>
            </a:r>
          </a:p>
          <a:p>
            <a:pPr algn="just" eaLnBrk="1" hangingPunct="1">
              <a:lnSpc>
                <a:spcPct val="100000"/>
              </a:lnSpc>
              <a:spcBef>
                <a:spcPct val="0"/>
              </a:spcBef>
              <a:spcAft>
                <a:spcPts val="600"/>
              </a:spcAft>
            </a:pPr>
            <a:endParaRPr lang="pl-PL" altLang="pl-PL" sz="1800" dirty="0">
              <a:solidFill>
                <a:srgbClr val="000000"/>
              </a:solidFill>
            </a:endParaRPr>
          </a:p>
          <a:p>
            <a:pPr algn="just" eaLnBrk="1" hangingPunct="1">
              <a:lnSpc>
                <a:spcPct val="100000"/>
              </a:lnSpc>
              <a:spcBef>
                <a:spcPct val="0"/>
              </a:spcBef>
              <a:spcAft>
                <a:spcPts val="600"/>
              </a:spcAft>
            </a:pPr>
            <a:r>
              <a:rPr lang="pl-PL" altLang="pl-PL" sz="1800" b="1" dirty="0">
                <a:cs typeface="Calibri" panose="020F0502020204030204" pitchFamily="34" charset="0"/>
              </a:rPr>
              <a:t>Nie ma znaczenia klasyfikacja danego podmiotu ani jego działalności w prawie krajowym!</a:t>
            </a:r>
          </a:p>
          <a:p>
            <a:pPr algn="just" eaLnBrk="1" hangingPunct="1">
              <a:lnSpc>
                <a:spcPct val="100000"/>
              </a:lnSpc>
              <a:spcBef>
                <a:spcPct val="0"/>
              </a:spcBef>
              <a:spcAft>
                <a:spcPts val="600"/>
              </a:spcAft>
            </a:pPr>
            <a:endParaRPr lang="pl-PL" altLang="pl-PL" sz="1800" dirty="0">
              <a:solidFill>
                <a:srgbClr val="000000"/>
              </a:solidFill>
            </a:endParaRPr>
          </a:p>
          <a:p>
            <a:pPr algn="just" eaLnBrk="1" hangingPunct="1">
              <a:lnSpc>
                <a:spcPct val="100000"/>
              </a:lnSpc>
              <a:spcBef>
                <a:spcPct val="0"/>
              </a:spcBef>
              <a:spcAft>
                <a:spcPts val="600"/>
              </a:spcAft>
              <a:buFontTx/>
              <a:buNone/>
            </a:pPr>
            <a:endParaRPr lang="pl-PL" altLang="pl-PL" sz="1800" dirty="0">
              <a:solidFill>
                <a:srgbClr val="000000"/>
              </a:solidFill>
              <a:cs typeface="Calibri" panose="020F0502020204030204" pitchFamily="34" charset="0"/>
            </a:endParaRPr>
          </a:p>
        </p:txBody>
      </p:sp>
    </p:spTree>
    <p:extLst>
      <p:ext uri="{BB962C8B-B14F-4D97-AF65-F5344CB8AC3E}">
        <p14:creationId xmlns:p14="http://schemas.microsoft.com/office/powerpoint/2010/main" val="398469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6</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Symbol zastępczy zawartości 2">
            <a:extLst>
              <a:ext uri="{FF2B5EF4-FFF2-40B4-BE49-F238E27FC236}">
                <a16:creationId xmlns:a16="http://schemas.microsoft.com/office/drawing/2014/main" id="{0FC39C62-4407-4BD2-83D0-CD2065986869}"/>
              </a:ext>
            </a:extLst>
          </p:cNvPr>
          <p:cNvSpPr txBox="1">
            <a:spLocks/>
          </p:cNvSpPr>
          <p:nvPr/>
        </p:nvSpPr>
        <p:spPr bwMode="auto">
          <a:xfrm>
            <a:off x="0" y="1081088"/>
            <a:ext cx="9144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20000"/>
              </a:spcBef>
              <a:buFontTx/>
              <a:buNone/>
            </a:pPr>
            <a:endParaRPr lang="pl-PL" altLang="pl-PL" sz="1800" dirty="0">
              <a:solidFill>
                <a:srgbClr val="000000"/>
              </a:solidFill>
              <a:cs typeface="Arial" panose="020B0604020202020204" pitchFamily="34" charset="0"/>
            </a:endParaRPr>
          </a:p>
          <a:p>
            <a:pPr algn="just" eaLnBrk="1" hangingPunct="1">
              <a:lnSpc>
                <a:spcPct val="100000"/>
              </a:lnSpc>
              <a:spcBef>
                <a:spcPct val="20000"/>
              </a:spcBef>
            </a:pPr>
            <a:r>
              <a:rPr lang="pl-PL" altLang="pl-PL" sz="1800" dirty="0">
                <a:solidFill>
                  <a:srgbClr val="000000"/>
                </a:solidFill>
                <a:cs typeface="Arial" panose="020B0604020202020204" pitchFamily="34" charset="0"/>
              </a:rPr>
              <a:t>Także podmioty non-profit oraz non-for-profit mogą być uznawane za prowadzące działalność gospodarczą – nie ma znaczenia, czy podmiot jest nastawiony na zysk.</a:t>
            </a:r>
          </a:p>
          <a:p>
            <a:pPr algn="just" eaLnBrk="1" hangingPunct="1">
              <a:lnSpc>
                <a:spcPct val="100000"/>
              </a:lnSpc>
              <a:spcBef>
                <a:spcPct val="20000"/>
              </a:spcBef>
            </a:pPr>
            <a:endParaRPr lang="pl-PL" altLang="pl-PL" sz="1800" dirty="0">
              <a:solidFill>
                <a:srgbClr val="000000"/>
              </a:solidFill>
              <a:cs typeface="Arial" panose="020B0604020202020204" pitchFamily="34" charset="0"/>
            </a:endParaRPr>
          </a:p>
          <a:p>
            <a:pPr algn="just" eaLnBrk="1" hangingPunct="1">
              <a:lnSpc>
                <a:spcPct val="100000"/>
              </a:lnSpc>
              <a:spcBef>
                <a:spcPct val="20000"/>
              </a:spcBef>
              <a:buFont typeface="Arial" panose="020B0604020202020204" pitchFamily="34" charset="0"/>
              <a:buNone/>
            </a:pPr>
            <a:r>
              <a:rPr lang="pl-PL" altLang="pl-PL" sz="1800" dirty="0">
                <a:solidFill>
                  <a:srgbClr val="000000"/>
                </a:solidFill>
                <a:cs typeface="Arial" panose="020B0604020202020204" pitchFamily="34" charset="0"/>
              </a:rPr>
              <a:t>Por. wyrok TSUE w połączonych sprawach 209/78 i 215/78 Van </a:t>
            </a:r>
            <a:r>
              <a:rPr lang="pl-PL" altLang="pl-PL" sz="1800" dirty="0" err="1">
                <a:solidFill>
                  <a:srgbClr val="000000"/>
                </a:solidFill>
                <a:cs typeface="Arial" panose="020B0604020202020204" pitchFamily="34" charset="0"/>
              </a:rPr>
              <a:t>Landewyck</a:t>
            </a:r>
            <a:r>
              <a:rPr lang="pl-PL" altLang="pl-PL" sz="1800" dirty="0">
                <a:solidFill>
                  <a:srgbClr val="000000"/>
                </a:solidFill>
                <a:cs typeface="Arial" panose="020B0604020202020204" pitchFamily="34" charset="0"/>
              </a:rPr>
              <a:t>; wyrok w sprawie C-244/94 FFSA; wyrok w sprawie C-49/07 MOTOE.  </a:t>
            </a:r>
          </a:p>
          <a:p>
            <a:pPr algn="just" eaLnBrk="1" hangingPunct="1">
              <a:lnSpc>
                <a:spcPct val="100000"/>
              </a:lnSpc>
              <a:spcBef>
                <a:spcPct val="20000"/>
              </a:spcBef>
              <a:buFont typeface="Arial" panose="020B0604020202020204" pitchFamily="34" charset="0"/>
              <a:buNone/>
            </a:pPr>
            <a:endParaRPr lang="pl-PL" altLang="pl-PL" sz="1800" dirty="0">
              <a:solidFill>
                <a:srgbClr val="000000"/>
              </a:solidFill>
              <a:cs typeface="Arial" panose="020B0604020202020204" pitchFamily="34" charset="0"/>
            </a:endParaRPr>
          </a:p>
          <a:p>
            <a:pPr algn="just" eaLnBrk="1" hangingPunct="1">
              <a:lnSpc>
                <a:spcPct val="100000"/>
              </a:lnSpc>
              <a:spcBef>
                <a:spcPct val="20000"/>
              </a:spcBef>
              <a:buFont typeface="Arial" panose="020B0604020202020204" pitchFamily="34" charset="0"/>
              <a:buNone/>
            </a:pPr>
            <a:endParaRPr lang="pl-PL" altLang="pl-PL" sz="1800" dirty="0">
              <a:solidFill>
                <a:srgbClr val="000000"/>
              </a:solidFill>
              <a:cs typeface="Arial" panose="020B0604020202020204" pitchFamily="34" charset="0"/>
            </a:endParaRPr>
          </a:p>
          <a:p>
            <a:pPr algn="just" eaLnBrk="1" hangingPunct="1">
              <a:lnSpc>
                <a:spcPct val="100000"/>
              </a:lnSpc>
              <a:spcBef>
                <a:spcPct val="20000"/>
              </a:spcBef>
            </a:pPr>
            <a:r>
              <a:rPr lang="pl-PL" altLang="pl-PL" sz="1800" dirty="0">
                <a:solidFill>
                  <a:srgbClr val="000000"/>
                </a:solidFill>
                <a:cs typeface="Arial" panose="020B0604020202020204" pitchFamily="34" charset="0"/>
              </a:rPr>
              <a:t>Także działalność wykonywana </a:t>
            </a:r>
            <a:r>
              <a:rPr lang="pl-PL" altLang="pl-PL" sz="1800" b="1" u="sng" dirty="0">
                <a:solidFill>
                  <a:srgbClr val="000000"/>
                </a:solidFill>
                <a:cs typeface="Arial" panose="020B0604020202020204" pitchFamily="34" charset="0"/>
              </a:rPr>
              <a:t>nieodpłatnie</a:t>
            </a:r>
            <a:r>
              <a:rPr lang="pl-PL" altLang="pl-PL" sz="1800" dirty="0">
                <a:solidFill>
                  <a:srgbClr val="000000"/>
                </a:solidFill>
                <a:cs typeface="Arial" panose="020B0604020202020204" pitchFamily="34" charset="0"/>
              </a:rPr>
              <a:t> może być działalnością gospodarczą, jeżeli istnieje przedsiębiorca, który byłby zainteresowany wykonywaniem jej odpłatnie.</a:t>
            </a:r>
          </a:p>
          <a:p>
            <a:pPr algn="just" eaLnBrk="1" hangingPunct="1">
              <a:lnSpc>
                <a:spcPct val="100000"/>
              </a:lnSpc>
              <a:spcBef>
                <a:spcPct val="20000"/>
              </a:spcBef>
            </a:pPr>
            <a:endParaRPr lang="pl-PL" altLang="pl-PL" sz="1800" dirty="0">
              <a:solidFill>
                <a:srgbClr val="000000"/>
              </a:solidFill>
              <a:cs typeface="Arial" panose="020B0604020202020204" pitchFamily="34" charset="0"/>
            </a:endParaRPr>
          </a:p>
          <a:p>
            <a:pPr algn="just" eaLnBrk="1" hangingPunct="1">
              <a:lnSpc>
                <a:spcPct val="100000"/>
              </a:lnSpc>
              <a:spcBef>
                <a:spcPct val="20000"/>
              </a:spcBef>
              <a:buFont typeface="Arial" panose="020B0604020202020204" pitchFamily="34" charset="0"/>
              <a:buNone/>
            </a:pPr>
            <a:r>
              <a:rPr lang="pl-PL" altLang="pl-PL" sz="1800" dirty="0">
                <a:solidFill>
                  <a:srgbClr val="000000"/>
                </a:solidFill>
                <a:cs typeface="Arial" panose="020B0604020202020204" pitchFamily="34" charset="0"/>
              </a:rPr>
              <a:t>Por. wyrok Sądu UE w sprawie T-461/13 Hiszpania v. Komisja.</a:t>
            </a:r>
          </a:p>
        </p:txBody>
      </p:sp>
    </p:spTree>
    <p:extLst>
      <p:ext uri="{BB962C8B-B14F-4D97-AF65-F5344CB8AC3E}">
        <p14:creationId xmlns:p14="http://schemas.microsoft.com/office/powerpoint/2010/main" val="14977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7</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pole tekstowe 5">
            <a:extLst>
              <a:ext uri="{FF2B5EF4-FFF2-40B4-BE49-F238E27FC236}">
                <a16:creationId xmlns:a16="http://schemas.microsoft.com/office/drawing/2014/main" id="{211838FA-E0C7-4701-9733-0F0EB87E34DD}"/>
              </a:ext>
            </a:extLst>
          </p:cNvPr>
          <p:cNvSpPr txBox="1"/>
          <p:nvPr/>
        </p:nvSpPr>
        <p:spPr>
          <a:xfrm>
            <a:off x="0" y="1003300"/>
            <a:ext cx="9144000" cy="5170646"/>
          </a:xfrm>
          <a:prstGeom prst="rect">
            <a:avLst/>
          </a:prstGeom>
          <a:noFill/>
        </p:spPr>
        <p:txBody>
          <a:bodyPr>
            <a:spAutoFit/>
          </a:bodyPr>
          <a:lstStyle/>
          <a:p>
            <a:pPr algn="just" eaLnBrk="1" fontAlgn="auto" hangingPunct="1">
              <a:lnSpc>
                <a:spcPct val="120000"/>
              </a:lnSpc>
              <a:spcBef>
                <a:spcPts val="0"/>
              </a:spcBef>
              <a:spcAft>
                <a:spcPts val="0"/>
              </a:spcAft>
              <a:defRPr/>
            </a:pPr>
            <a:r>
              <a:rPr lang="pl-PL" sz="2000" kern="0" dirty="0">
                <a:solidFill>
                  <a:prstClr val="black"/>
                </a:solidFill>
                <a:latin typeface="Calibri"/>
              </a:rPr>
              <a:t>Kto może być przedsiębiorstwem - przykłady: </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Podmioty nienastawione na zysk (w tym podmioty </a:t>
            </a:r>
            <a:r>
              <a:rPr lang="pl-PL" sz="2000" i="1" kern="0" dirty="0">
                <a:solidFill>
                  <a:prstClr val="black"/>
                </a:solidFill>
                <a:latin typeface="Calibri"/>
              </a:rPr>
              <a:t>non-for-profit</a:t>
            </a:r>
            <a:r>
              <a:rPr lang="pl-PL" sz="2000" kern="0" dirty="0">
                <a:solidFill>
                  <a:prstClr val="black"/>
                </a:solidFill>
                <a:latin typeface="Calibri"/>
              </a:rPr>
              <a:t> oraz </a:t>
            </a:r>
            <a:r>
              <a:rPr lang="pl-PL" sz="2000" i="1" kern="0" dirty="0">
                <a:solidFill>
                  <a:prstClr val="black"/>
                </a:solidFill>
                <a:latin typeface="Calibri"/>
              </a:rPr>
              <a:t>non-profit</a:t>
            </a:r>
            <a:r>
              <a:rPr lang="pl-PL" sz="2000" kern="0" dirty="0">
                <a:solidFill>
                  <a:prstClr val="black"/>
                </a:solidFill>
                <a:latin typeface="Calibri"/>
              </a:rPr>
              <a:t>) mogą także oferować na rynku towary i usługi (np. </a:t>
            </a:r>
            <a:r>
              <a:rPr lang="pl-PL" sz="2000" i="1" kern="0" dirty="0">
                <a:solidFill>
                  <a:prstClr val="black"/>
                </a:solidFill>
                <a:latin typeface="Calibri"/>
              </a:rPr>
              <a:t>wyrok TSUE w sprawie C-244/94 FFSA i in.</a:t>
            </a:r>
            <a:r>
              <a:rPr lang="pl-PL" sz="2000" kern="0" dirty="0">
                <a:solidFill>
                  <a:prstClr val="black"/>
                </a:solidFill>
                <a:latin typeface="Calibri"/>
              </a:rPr>
              <a:t>).</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Podmiot, który jest częścią administracji państwowej i nie ma wyodrębnionej od niej osobowości prawnej (</a:t>
            </a:r>
            <a:r>
              <a:rPr lang="pl-PL" sz="2000" i="1" kern="0" dirty="0">
                <a:solidFill>
                  <a:prstClr val="black"/>
                </a:solidFill>
                <a:latin typeface="Calibri"/>
              </a:rPr>
              <a:t>wyrok TSUE w sprawie 118/85 Komisja vs. Włochy</a:t>
            </a:r>
            <a:r>
              <a:rPr lang="pl-PL" sz="2000" kern="0" dirty="0">
                <a:solidFill>
                  <a:prstClr val="black"/>
                </a:solidFill>
                <a:latin typeface="Calibri"/>
              </a:rPr>
              <a:t>).</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Jednostka samorządu terytorialnego.</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Fundacja. </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Stowarzyszenie.</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Prosument (?).</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Publiczne i niepubliczne uczelnie wyższe.</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Spółdzielnia mieszkaniowa.</a:t>
            </a:r>
          </a:p>
          <a:p>
            <a:pPr marL="571500" indent="-571500" algn="just" eaLnBrk="1" fontAlgn="auto" hangingPunct="1">
              <a:lnSpc>
                <a:spcPct val="120000"/>
              </a:lnSpc>
              <a:spcBef>
                <a:spcPts val="0"/>
              </a:spcBef>
              <a:spcAft>
                <a:spcPts val="0"/>
              </a:spcAft>
              <a:buFont typeface="Arial" panose="020B0604020202020204" pitchFamily="34" charset="0"/>
              <a:buChar char="•"/>
              <a:defRPr/>
            </a:pPr>
            <a:r>
              <a:rPr lang="pl-PL" sz="2000" kern="0" dirty="0">
                <a:solidFill>
                  <a:prstClr val="black"/>
                </a:solidFill>
                <a:latin typeface="Calibri"/>
              </a:rPr>
              <a:t>Kościoły (parafie), związki wyznaniowe.</a:t>
            </a:r>
          </a:p>
          <a:p>
            <a:pPr algn="ctr" eaLnBrk="1" fontAlgn="auto" hangingPunct="1">
              <a:spcBef>
                <a:spcPts val="0"/>
              </a:spcBef>
              <a:spcAft>
                <a:spcPts val="600"/>
              </a:spcAft>
              <a:defRPr/>
            </a:pPr>
            <a:endParaRPr lang="pl-PL" kern="0" dirty="0">
              <a:solidFill>
                <a:prstClr val="black"/>
              </a:solidFill>
              <a:latin typeface="Calibri"/>
              <a:ea typeface="Calibri"/>
              <a:cs typeface="Times New Roman"/>
            </a:endParaRPr>
          </a:p>
        </p:txBody>
      </p:sp>
    </p:spTree>
    <p:extLst>
      <p:ext uri="{BB962C8B-B14F-4D97-AF65-F5344CB8AC3E}">
        <p14:creationId xmlns:p14="http://schemas.microsoft.com/office/powerpoint/2010/main" val="207600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8</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pole tekstowe 4">
            <a:extLst>
              <a:ext uri="{FF2B5EF4-FFF2-40B4-BE49-F238E27FC236}">
                <a16:creationId xmlns:a16="http://schemas.microsoft.com/office/drawing/2014/main" id="{54783165-80EC-47E8-81BE-E19B4F34A6C4}"/>
              </a:ext>
            </a:extLst>
          </p:cNvPr>
          <p:cNvSpPr txBox="1"/>
          <p:nvPr/>
        </p:nvSpPr>
        <p:spPr>
          <a:xfrm>
            <a:off x="0" y="1031875"/>
            <a:ext cx="9144000" cy="3416300"/>
          </a:xfrm>
          <a:prstGeom prst="rect">
            <a:avLst/>
          </a:prstGeom>
          <a:noFill/>
        </p:spPr>
        <p:txBody>
          <a:bodyPr>
            <a:spAutoFit/>
          </a:bodyPr>
          <a:lstStyle/>
          <a:p>
            <a:pPr>
              <a:defRPr/>
            </a:pPr>
            <a:r>
              <a:rPr lang="pl-PL" u="sng" dirty="0"/>
              <a:t>Zasada: </a:t>
            </a:r>
          </a:p>
          <a:p>
            <a:pPr>
              <a:defRPr/>
            </a:pPr>
            <a:endParaRPr lang="pl-PL" dirty="0"/>
          </a:p>
          <a:p>
            <a:pPr marL="285750" indent="-285750" algn="just">
              <a:buFont typeface="Arial" panose="020B0604020202020204" pitchFamily="34" charset="0"/>
              <a:buChar char="•"/>
              <a:defRPr/>
            </a:pPr>
            <a:r>
              <a:rPr lang="pl-PL" dirty="0"/>
              <a:t>Usługi, które mogą zostać zakwalifikowane jako „działalność gospodarcza”, stanowią świadczenia wykonywane zwykle </a:t>
            </a:r>
            <a:r>
              <a:rPr lang="pl-PL" u="sng" dirty="0"/>
              <a:t>za wynagrodzeniem</a:t>
            </a:r>
            <a:r>
              <a:rPr lang="pl-PL" dirty="0"/>
              <a:t>,</a:t>
            </a:r>
          </a:p>
          <a:p>
            <a:pPr algn="just">
              <a:defRPr/>
            </a:pPr>
            <a:endParaRPr lang="pl-PL" dirty="0"/>
          </a:p>
          <a:p>
            <a:pPr marL="285750" indent="-285750" algn="just">
              <a:buFont typeface="Arial" panose="020B0604020202020204" pitchFamily="34" charset="0"/>
              <a:buChar char="•"/>
              <a:defRPr/>
            </a:pPr>
            <a:r>
              <a:rPr lang="pl-PL" dirty="0"/>
              <a:t>Istotną cechą wynagrodzenia jest to, że stanowi ono </a:t>
            </a:r>
            <a:r>
              <a:rPr lang="pl-PL" b="1" u="sng" dirty="0"/>
              <a:t>gospodarcze świadczenie wzajemne względem danego świadczenia.</a:t>
            </a:r>
            <a:r>
              <a:rPr lang="pl-PL" dirty="0"/>
              <a:t> </a:t>
            </a:r>
          </a:p>
          <a:p>
            <a:pPr marL="285750" indent="-285750" algn="just">
              <a:buFont typeface="Arial" panose="020B0604020202020204" pitchFamily="34" charset="0"/>
              <a:buChar char="•"/>
              <a:defRPr/>
            </a:pPr>
            <a:endParaRPr lang="pl-PL" dirty="0"/>
          </a:p>
          <a:p>
            <a:pPr algn="just">
              <a:defRPr/>
            </a:pPr>
            <a:r>
              <a:rPr lang="pl-PL" dirty="0"/>
              <a:t>(wyrok TSUE z 27.06.2017 r. w sprawie C-74/16 </a:t>
            </a:r>
            <a:r>
              <a:rPr lang="pl-PL" kern="0" dirty="0" err="1">
                <a:solidFill>
                  <a:prstClr val="black"/>
                </a:solidFill>
                <a:latin typeface="Calibri"/>
              </a:rPr>
              <a:t>Congregación</a:t>
            </a:r>
            <a:r>
              <a:rPr lang="pl-PL" kern="0" dirty="0">
                <a:solidFill>
                  <a:prstClr val="black"/>
                </a:solidFill>
                <a:latin typeface="Calibri"/>
              </a:rPr>
              <a:t> de </a:t>
            </a:r>
            <a:r>
              <a:rPr lang="pl-PL" kern="0" dirty="0" err="1">
                <a:solidFill>
                  <a:prstClr val="black"/>
                </a:solidFill>
                <a:latin typeface="Calibri"/>
              </a:rPr>
              <a:t>Escuelas</a:t>
            </a:r>
            <a:r>
              <a:rPr lang="pl-PL" kern="0" dirty="0">
                <a:solidFill>
                  <a:prstClr val="black"/>
                </a:solidFill>
                <a:latin typeface="Calibri"/>
              </a:rPr>
              <a:t> </a:t>
            </a:r>
            <a:r>
              <a:rPr lang="pl-PL" kern="0" dirty="0" err="1">
                <a:solidFill>
                  <a:prstClr val="black"/>
                </a:solidFill>
                <a:latin typeface="Calibri"/>
              </a:rPr>
              <a:t>Pías</a:t>
            </a:r>
            <a:r>
              <a:rPr lang="pl-PL" kern="0" dirty="0">
                <a:solidFill>
                  <a:prstClr val="black"/>
                </a:solidFill>
                <a:latin typeface="Calibri"/>
              </a:rPr>
              <a:t> </a:t>
            </a:r>
            <a:r>
              <a:rPr lang="pl-PL" kern="0" dirty="0" err="1">
                <a:solidFill>
                  <a:prstClr val="black"/>
                </a:solidFill>
                <a:latin typeface="Calibri"/>
              </a:rPr>
              <a:t>Provincia</a:t>
            </a:r>
            <a:r>
              <a:rPr lang="pl-PL" kern="0" dirty="0">
                <a:solidFill>
                  <a:prstClr val="black"/>
                </a:solidFill>
                <a:latin typeface="Calibri"/>
              </a:rPr>
              <a:t> Betania przeciwko </a:t>
            </a:r>
            <a:r>
              <a:rPr lang="pl-PL" kern="0" dirty="0" err="1">
                <a:solidFill>
                  <a:prstClr val="black"/>
                </a:solidFill>
                <a:latin typeface="Calibri"/>
              </a:rPr>
              <a:t>Ayuntamiento</a:t>
            </a:r>
            <a:r>
              <a:rPr lang="pl-PL" kern="0" dirty="0">
                <a:solidFill>
                  <a:prstClr val="black"/>
                </a:solidFill>
                <a:latin typeface="Calibri"/>
              </a:rPr>
              <a:t> de </a:t>
            </a:r>
            <a:r>
              <a:rPr lang="pl-PL" kern="0" dirty="0" err="1">
                <a:solidFill>
                  <a:prstClr val="black"/>
                </a:solidFill>
                <a:latin typeface="Calibri"/>
              </a:rPr>
              <a:t>Getafe</a:t>
            </a:r>
            <a:r>
              <a:rPr lang="pl-PL" kern="0" dirty="0">
                <a:solidFill>
                  <a:prstClr val="black"/>
                </a:solidFill>
                <a:latin typeface="Calibri"/>
              </a:rPr>
              <a:t>)</a:t>
            </a:r>
          </a:p>
          <a:p>
            <a:pPr>
              <a:defRPr/>
            </a:pPr>
            <a:endParaRPr lang="pl-PL" kern="0" dirty="0">
              <a:solidFill>
                <a:prstClr val="black"/>
              </a:solidFill>
              <a:latin typeface="Calibri"/>
            </a:endParaRPr>
          </a:p>
          <a:p>
            <a:pPr>
              <a:defRPr/>
            </a:pPr>
            <a:endParaRPr lang="pl-PL" dirty="0"/>
          </a:p>
        </p:txBody>
      </p:sp>
    </p:spTree>
    <p:extLst>
      <p:ext uri="{BB962C8B-B14F-4D97-AF65-F5344CB8AC3E}">
        <p14:creationId xmlns:p14="http://schemas.microsoft.com/office/powerpoint/2010/main" val="422626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numeru slajdu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3B0AD0-1E3C-48A0-AB2F-399C805EA063}" type="slidenum">
              <a:rPr lang="pl-PL" altLang="pl-PL" sz="1200" smtClean="0">
                <a:solidFill>
                  <a:srgbClr val="898989"/>
                </a:solidFill>
                <a:latin typeface="Arial" panose="020B0604020202020204" pitchFamily="34" charset="0"/>
              </a:rPr>
              <a:pPr>
                <a:spcBef>
                  <a:spcPct val="0"/>
                </a:spcBef>
                <a:buFontTx/>
                <a:buNone/>
              </a:pPr>
              <a:t>9</a:t>
            </a:fld>
            <a:endParaRPr lang="pl-PL" altLang="pl-PL" sz="1200">
              <a:solidFill>
                <a:srgbClr val="898989"/>
              </a:solidFill>
              <a:latin typeface="Arial" panose="020B0604020202020204" pitchFamily="34" charset="0"/>
            </a:endParaRPr>
          </a:p>
        </p:txBody>
      </p:sp>
      <p:sp>
        <p:nvSpPr>
          <p:cNvPr id="10243" name="Prostokąt 1"/>
          <p:cNvSpPr>
            <a:spLocks noChangeArrowheads="1"/>
          </p:cNvSpPr>
          <p:nvPr/>
        </p:nvSpPr>
        <p:spPr bwMode="auto">
          <a:xfrm>
            <a:off x="620713" y="1916113"/>
            <a:ext cx="806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2800">
                <a:latin typeface="Arial" panose="020B0604020202020204" pitchFamily="34" charset="0"/>
              </a:rPr>
              <a:t> </a:t>
            </a:r>
            <a:endParaRPr lang="pl-PL" altLang="pl-PL" sz="2800" i="0" dirty="0">
              <a:latin typeface="Arial" panose="020B0604020202020204" pitchFamily="34" charset="0"/>
            </a:endParaRPr>
          </a:p>
        </p:txBody>
      </p:sp>
      <p:sp>
        <p:nvSpPr>
          <p:cNvPr id="10244" name="Prostokąt 2"/>
          <p:cNvSpPr>
            <a:spLocks noChangeArrowheads="1"/>
          </p:cNvSpPr>
          <p:nvPr/>
        </p:nvSpPr>
        <p:spPr bwMode="auto">
          <a:xfrm>
            <a:off x="2555875" y="379730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i="0" dirty="0">
                <a:solidFill>
                  <a:srgbClr val="000000"/>
                </a:solidFill>
              </a:rPr>
              <a:t> </a:t>
            </a:r>
          </a:p>
        </p:txBody>
      </p:sp>
      <p:sp>
        <p:nvSpPr>
          <p:cNvPr id="5" name="pole tekstowe 1">
            <a:extLst>
              <a:ext uri="{FF2B5EF4-FFF2-40B4-BE49-F238E27FC236}">
                <a16:creationId xmlns:a16="http://schemas.microsoft.com/office/drawing/2014/main" id="{4B99B81D-F4A5-46B1-BFA3-8D7391BBEFEE}"/>
              </a:ext>
            </a:extLst>
          </p:cNvPr>
          <p:cNvSpPr txBox="1"/>
          <p:nvPr/>
        </p:nvSpPr>
        <p:spPr>
          <a:xfrm>
            <a:off x="0" y="1031875"/>
            <a:ext cx="9144000" cy="4713288"/>
          </a:xfrm>
          <a:prstGeom prst="rect">
            <a:avLst/>
          </a:prstGeom>
          <a:noFill/>
        </p:spPr>
        <p:txBody>
          <a:bodyPr>
            <a:spAutoFit/>
          </a:bodyPr>
          <a:lstStyle/>
          <a:p>
            <a:pPr eaLnBrk="1" fontAlgn="auto" hangingPunct="1">
              <a:spcBef>
                <a:spcPts val="0"/>
              </a:spcBef>
              <a:spcAft>
                <a:spcPts val="0"/>
              </a:spcAft>
              <a:defRPr/>
            </a:pPr>
            <a:r>
              <a:rPr lang="pl-PL" kern="0" dirty="0">
                <a:solidFill>
                  <a:prstClr val="black"/>
                </a:solidFill>
                <a:latin typeface="Calibri"/>
              </a:rPr>
              <a:t>Co nie jest działalnością gospodarczą:</a:t>
            </a:r>
          </a:p>
          <a:p>
            <a:pPr eaLnBrk="1" fontAlgn="auto" hangingPunct="1">
              <a:spcBef>
                <a:spcPts val="0"/>
              </a:spcBef>
              <a:spcAft>
                <a:spcPts val="0"/>
              </a:spcAft>
              <a:defRPr/>
            </a:pPr>
            <a:endParaRPr lang="pl-PL" kern="0" dirty="0">
              <a:solidFill>
                <a:prstClr val="black"/>
              </a:solidFill>
              <a:latin typeface="Calibri"/>
            </a:endParaRPr>
          </a:p>
          <a:p>
            <a:pPr marL="285750" indent="-285750"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Sprawowanie władzy publicznej – działalność:</a:t>
            </a:r>
          </a:p>
          <a:p>
            <a:pPr marL="742950" lvl="1" indent="-285750"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wojska lub policji;</a:t>
            </a:r>
          </a:p>
          <a:p>
            <a:pPr marL="742950" lvl="1" indent="-285750" algn="just"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bezpieczeństwa i kontroli żeglugi powietrznej; </a:t>
            </a:r>
          </a:p>
          <a:p>
            <a:pPr marL="742950" lvl="1" indent="-285750" algn="just"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kontroli i bezpieczeństwa ruchu morskiego; </a:t>
            </a:r>
          </a:p>
          <a:p>
            <a:pPr marL="742950" lvl="1" indent="-285750" algn="just"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nadzoru nad zanieczyszczeniami; </a:t>
            </a:r>
          </a:p>
          <a:p>
            <a:pPr marL="742950" lvl="1" indent="-285750" algn="just"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organizacji, finansowania i wykonywania wyroków pozbawienia wolności;</a:t>
            </a:r>
          </a:p>
          <a:p>
            <a:pPr marL="742950" lvl="1" indent="-285750" algn="just"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zbierania danych, które mają być wykorzystane do celów publicznych, na podstawie ustawowego obowiązku informacyjnego nałożonego na te przedsiębiorstwa;</a:t>
            </a:r>
          </a:p>
          <a:p>
            <a:pPr marL="715963" indent="-285750">
              <a:buFont typeface="Arial" panose="020B0604020202020204" pitchFamily="34" charset="0"/>
              <a:buChar char="•"/>
              <a:defRPr/>
            </a:pPr>
            <a:r>
              <a:rPr lang="pl-PL" dirty="0">
                <a:latin typeface="+mn-lt"/>
              </a:rPr>
              <a:t>działalność organów publicznych w zakresie rozwoju i rewitalizacji terenów publicznych.</a:t>
            </a:r>
          </a:p>
          <a:p>
            <a:pPr marL="285750" indent="-285750"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Działalność opieki zdrowotnej;</a:t>
            </a:r>
          </a:p>
          <a:p>
            <a:pPr marL="285750" indent="-285750"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Kształcenie i działalność badawcza;</a:t>
            </a:r>
          </a:p>
          <a:p>
            <a:pPr marL="285750" indent="-285750"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Ubezpieczania społeczne oparte na zasadzie solidarności;</a:t>
            </a:r>
          </a:p>
          <a:p>
            <a:pPr marL="285750" indent="-285750" eaLnBrk="1" fontAlgn="auto" hangingPunct="1">
              <a:lnSpc>
                <a:spcPct val="114000"/>
              </a:lnSpc>
              <a:spcBef>
                <a:spcPts val="0"/>
              </a:spcBef>
              <a:spcAft>
                <a:spcPts val="0"/>
              </a:spcAft>
              <a:buFont typeface="Arial" panose="020B0604020202020204" pitchFamily="34" charset="0"/>
              <a:buChar char="•"/>
              <a:defRPr/>
            </a:pPr>
            <a:r>
              <a:rPr lang="pl-PL" kern="0" dirty="0">
                <a:solidFill>
                  <a:prstClr val="black"/>
                </a:solidFill>
                <a:latin typeface="Calibri"/>
              </a:rPr>
              <a:t>Kultura i zachowanie dziedzictwa kulturowego, w tym ochrona przyrody.</a:t>
            </a:r>
          </a:p>
        </p:txBody>
      </p:sp>
    </p:spTree>
    <p:extLst>
      <p:ext uri="{BB962C8B-B14F-4D97-AF65-F5344CB8AC3E}">
        <p14:creationId xmlns:p14="http://schemas.microsoft.com/office/powerpoint/2010/main" val="2334902529"/>
      </p:ext>
    </p:extLst>
  </p:cSld>
  <p:clrMapOvr>
    <a:masterClrMapping/>
  </p:clrMapOvr>
</p:sld>
</file>

<file path=ppt/theme/theme1.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Prezentacja - 10.09.2020 r. - Zakładanie dzialalności gosp.</Template>
  <TotalTime>379</TotalTime>
  <Words>4271</Words>
  <Application>Microsoft Office PowerPoint</Application>
  <PresentationFormat>Pokaz na ekranie (4:3)</PresentationFormat>
  <Paragraphs>457</Paragraphs>
  <Slides>45</Slides>
  <Notes>45</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45</vt:i4>
      </vt:variant>
    </vt:vector>
  </HeadingPairs>
  <TitlesOfParts>
    <vt:vector size="50" baseType="lpstr">
      <vt:lpstr>Arial</vt:lpstr>
      <vt:lpstr>Calibri</vt:lpstr>
      <vt:lpstr>Times New Roman</vt:lpstr>
      <vt:lpstr>Wingdings</vt:lpstr>
      <vt:lpstr>Projekt niestandardowy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umwp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Tarwacka Katarzyna</dc:creator>
  <cp:lastModifiedBy>Ciupak Kamil</cp:lastModifiedBy>
  <cp:revision>31</cp:revision>
  <dcterms:created xsi:type="dcterms:W3CDTF">2020-10-20T08:06:52Z</dcterms:created>
  <dcterms:modified xsi:type="dcterms:W3CDTF">2020-11-16T08:35:02Z</dcterms:modified>
</cp:coreProperties>
</file>