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5"/>
  </p:notesMasterIdLst>
  <p:handoutMasterIdLst>
    <p:handoutMasterId r:id="rId16"/>
  </p:handoutMasterIdLst>
  <p:sldIdLst>
    <p:sldId id="763" r:id="rId2"/>
    <p:sldId id="768" r:id="rId3"/>
    <p:sldId id="767" r:id="rId4"/>
    <p:sldId id="836" r:id="rId5"/>
    <p:sldId id="766" r:id="rId6"/>
    <p:sldId id="830" r:id="rId7"/>
    <p:sldId id="827" r:id="rId8"/>
    <p:sldId id="831" r:id="rId9"/>
    <p:sldId id="832" r:id="rId10"/>
    <p:sldId id="833" r:id="rId11"/>
    <p:sldId id="834" r:id="rId12"/>
    <p:sldId id="835" r:id="rId13"/>
    <p:sldId id="826" r:id="rId14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DF2D5C"/>
    <a:srgbClr val="BAF319"/>
    <a:srgbClr val="F876DF"/>
    <a:srgbClr val="0000FF"/>
    <a:srgbClr val="3399FF"/>
    <a:srgbClr val="C0C0C0"/>
    <a:srgbClr val="CC6600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822" autoAdjust="0"/>
  </p:normalViewPr>
  <p:slideViewPr>
    <p:cSldViewPr>
      <p:cViewPr varScale="1">
        <p:scale>
          <a:sx n="86" d="100"/>
          <a:sy n="86" d="100"/>
        </p:scale>
        <p:origin x="13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6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4451" name="Rectangle 3">
            <a:extLst/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1F61AC36-8AEB-4CF0-9CF5-FEED8478156D}" type="datetimeFigureOut">
              <a:rPr lang="pl-PL"/>
              <a:pPr>
                <a:defRPr/>
              </a:pPr>
              <a:t>2021-01-25</a:t>
            </a:fld>
            <a:endParaRPr lang="pl-PL"/>
          </a:p>
        </p:txBody>
      </p:sp>
      <p:sp>
        <p:nvSpPr>
          <p:cNvPr id="104452" name="Rectangle 4">
            <a:extLst/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4453" name="Rectangle 5">
            <a:extLst/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B1E9B0D5-E8BD-42C1-B88B-6BBF2FFDB39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/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579" name="Rectangle 3">
            <a:extLst/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F728AF5C-EC03-4DEB-B158-EDD3AA2C0285}" type="datetimeFigureOut">
              <a:rPr lang="pl-PL"/>
              <a:pPr>
                <a:defRPr/>
              </a:pPr>
              <a:t>2021-01-25</a:t>
            </a:fld>
            <a:endParaRPr lang="pl-PL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/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24582" name="Rectangle 6">
            <a:extLst/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583" name="Rectangle 7">
            <a:extLst/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/>
            </a:lvl1pPr>
          </a:lstStyle>
          <a:p>
            <a:pPr>
              <a:defRPr/>
            </a:pPr>
            <a:fld id="{BDE2CDD8-60CF-44B6-AFD8-02628EB8066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obrazu slajdu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1ABEDF2-72D5-4230-BB05-6A7506B203BE}" type="slidenum">
              <a:rPr lang="pl-PL" altLang="pl-PL" i="0" smtClean="0"/>
              <a:pPr/>
              <a:t>1</a:t>
            </a:fld>
            <a:endParaRPr lang="pl-PL" altLang="pl-PL" i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A9046D-2218-46FE-B425-0638D20E4720}" type="slidenum">
              <a:rPr lang="pl-PL" altLang="pl-PL" i="0"/>
              <a:pPr algn="r" eaLnBrk="1" hangingPunct="1">
                <a:spcBef>
                  <a:spcPct val="0"/>
                </a:spcBef>
              </a:pPr>
              <a:t>13</a:t>
            </a:fld>
            <a:endParaRPr lang="pl-PL" altLang="pl-PL" i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A360A-0239-486B-9BFE-1A9C0508CEB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9240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twardokus\Desktop\Wizualizacja - wrzesień 2015\WIZUALIZACJA_PIFE_08.12.2015\NOGŁÓWKI DOKUMENTÓW_PIFE\Nagłówek maila_PIFE - kolorow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8741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403350" y="6092825"/>
            <a:ext cx="6264275" cy="461963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n-US" altLang="pl-PL" sz="1200" i="0">
                <a:latin typeface="Calibri" panose="020F0502020204030204" pitchFamily="34" charset="0"/>
              </a:rPr>
              <a:t>Projekt</a:t>
            </a:r>
            <a:r>
              <a:rPr lang="pl-PL" altLang="pl-PL" sz="1200" i="0">
                <a:latin typeface="Calibri" panose="020F0502020204030204" pitchFamily="34" charset="0"/>
              </a:rPr>
              <a:t> jest</a:t>
            </a:r>
            <a:r>
              <a:rPr lang="en-US" altLang="pl-PL" sz="1200" i="0">
                <a:latin typeface="Calibri" panose="020F0502020204030204" pitchFamily="34" charset="0"/>
              </a:rPr>
              <a:t> współfinansowany przez Unię Europejską z</a:t>
            </a:r>
            <a:r>
              <a:rPr lang="pl-PL" altLang="pl-PL" sz="1200" i="0">
                <a:latin typeface="Calibri" panose="020F0502020204030204" pitchFamily="34" charset="0"/>
              </a:rPr>
              <a:t> </a:t>
            </a:r>
            <a:r>
              <a:rPr lang="en-US" altLang="pl-PL" sz="1200" i="0">
                <a:latin typeface="Calibri" panose="020F0502020204030204" pitchFamily="34" charset="0"/>
              </a:rPr>
              <a:t>Funduszu Spójności </a:t>
            </a:r>
            <a:br>
              <a:rPr lang="pl-PL" altLang="pl-PL" sz="1200" i="0">
                <a:latin typeface="Calibri" panose="020F0502020204030204" pitchFamily="34" charset="0"/>
              </a:rPr>
            </a:br>
            <a:r>
              <a:rPr lang="en-US" altLang="pl-PL" sz="1200" i="0">
                <a:latin typeface="Calibri" panose="020F0502020204030204" pitchFamily="34" charset="0"/>
              </a:rPr>
              <a:t>w ramach Programu Operacyjnego Pomoc Techniczna 2014-2020</a:t>
            </a:r>
            <a:endParaRPr lang="pl-PL" altLang="pl-PL" sz="1200"/>
          </a:p>
        </p:txBody>
      </p:sp>
      <p:cxnSp>
        <p:nvCxnSpPr>
          <p:cNvPr id="6" name="Łącznik prosty 5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A2DB2-C519-4BE6-BDB5-157F58CBFEE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98802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twardokus\Desktop\Wizualizacja - wrzesień 2015\WIZUALIZACJA_PIFE_08.12.2015\NOGŁÓWKI DOKUMENTÓW_PIFE\Nagłówek maila_PIFE - kolorow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8741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403350" y="6092825"/>
            <a:ext cx="6264275" cy="461963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n-US" altLang="pl-PL" sz="1200" i="0">
                <a:latin typeface="Calibri" panose="020F0502020204030204" pitchFamily="34" charset="0"/>
              </a:rPr>
              <a:t>Projekt</a:t>
            </a:r>
            <a:r>
              <a:rPr lang="pl-PL" altLang="pl-PL" sz="1200" i="0">
                <a:latin typeface="Calibri" panose="020F0502020204030204" pitchFamily="34" charset="0"/>
              </a:rPr>
              <a:t> jest</a:t>
            </a:r>
            <a:r>
              <a:rPr lang="en-US" altLang="pl-PL" sz="1200" i="0">
                <a:latin typeface="Calibri" panose="020F0502020204030204" pitchFamily="34" charset="0"/>
              </a:rPr>
              <a:t> współfinansowany przez Unię Europejską z</a:t>
            </a:r>
            <a:r>
              <a:rPr lang="pl-PL" altLang="pl-PL" sz="1200" i="0">
                <a:latin typeface="Calibri" panose="020F0502020204030204" pitchFamily="34" charset="0"/>
              </a:rPr>
              <a:t> </a:t>
            </a:r>
            <a:r>
              <a:rPr lang="en-US" altLang="pl-PL" sz="1200" i="0">
                <a:latin typeface="Calibri" panose="020F0502020204030204" pitchFamily="34" charset="0"/>
              </a:rPr>
              <a:t>Funduszu Spójności </a:t>
            </a:r>
            <a:br>
              <a:rPr lang="pl-PL" altLang="pl-PL" sz="1200" i="0">
                <a:latin typeface="Calibri" panose="020F0502020204030204" pitchFamily="34" charset="0"/>
              </a:rPr>
            </a:br>
            <a:r>
              <a:rPr lang="en-US" altLang="pl-PL" sz="1200" i="0">
                <a:latin typeface="Calibri" panose="020F0502020204030204" pitchFamily="34" charset="0"/>
              </a:rPr>
              <a:t>w ramach Programu Operacyjnego Pomoc Techniczna 2014-2020</a:t>
            </a:r>
            <a:endParaRPr lang="pl-PL" altLang="pl-PL" sz="1200"/>
          </a:p>
        </p:txBody>
      </p:sp>
      <p:cxnSp>
        <p:nvCxnSpPr>
          <p:cNvPr id="6" name="Łącznik prosty 5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2A9A8-12AC-4027-A71C-114DDD4C35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0211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5467-4743-43BE-B105-E435CF358C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4469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44EE-142D-4B16-B368-CCDCF9CE669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84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2D0E5-475B-44B2-9523-53670EA7A1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63310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E339-4F4D-412E-BC49-75434B9C573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51154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403350" y="6092825"/>
            <a:ext cx="6264275" cy="461963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n-US" altLang="pl-PL" sz="1200" i="0">
                <a:latin typeface="Calibri" panose="020F0502020204030204" pitchFamily="34" charset="0"/>
              </a:rPr>
              <a:t>Projekt</a:t>
            </a:r>
            <a:r>
              <a:rPr lang="pl-PL" altLang="pl-PL" sz="1200" i="0">
                <a:latin typeface="Calibri" panose="020F0502020204030204" pitchFamily="34" charset="0"/>
              </a:rPr>
              <a:t> jest</a:t>
            </a:r>
            <a:r>
              <a:rPr lang="en-US" altLang="pl-PL" sz="1200" i="0">
                <a:latin typeface="Calibri" panose="020F0502020204030204" pitchFamily="34" charset="0"/>
              </a:rPr>
              <a:t> współfinansowany przez Unię Europejską z</a:t>
            </a:r>
            <a:r>
              <a:rPr lang="pl-PL" altLang="pl-PL" sz="1200" i="0">
                <a:latin typeface="Calibri" panose="020F0502020204030204" pitchFamily="34" charset="0"/>
              </a:rPr>
              <a:t> </a:t>
            </a:r>
            <a:r>
              <a:rPr lang="en-US" altLang="pl-PL" sz="1200" i="0">
                <a:latin typeface="Calibri" panose="020F0502020204030204" pitchFamily="34" charset="0"/>
              </a:rPr>
              <a:t>Funduszu Spójności </a:t>
            </a:r>
            <a:br>
              <a:rPr lang="pl-PL" altLang="pl-PL" sz="1200" i="0">
                <a:latin typeface="Calibri" panose="020F0502020204030204" pitchFamily="34" charset="0"/>
              </a:rPr>
            </a:br>
            <a:r>
              <a:rPr lang="en-US" altLang="pl-PL" sz="1200" i="0">
                <a:latin typeface="Calibri" panose="020F0502020204030204" pitchFamily="34" charset="0"/>
              </a:rPr>
              <a:t>w ramach Programu Operacyjnego Pomoc Techniczna 2014-2020</a:t>
            </a:r>
            <a:endParaRPr lang="pl-PL" altLang="pl-PL" sz="1200"/>
          </a:p>
        </p:txBody>
      </p:sp>
      <p:cxnSp>
        <p:nvCxnSpPr>
          <p:cNvPr id="4" name="Łącznik prosty 3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az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12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6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C7CF-048D-49A0-9B7D-AD51452BDED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54088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79388" y="6165850"/>
            <a:ext cx="8640762" cy="276225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pl-PL" altLang="pl-PL" sz="1200" i="0">
                <a:latin typeface="Calibri" panose="020F0502020204030204" pitchFamily="34" charset="0"/>
              </a:rPr>
              <a:t>Projekt współfinansowany z Funduszu Spójności Unii Europejskiej w ramach Programu Pomoc Techniczna 2014-2020</a:t>
            </a:r>
          </a:p>
        </p:txBody>
      </p:sp>
      <p:cxnSp>
        <p:nvCxnSpPr>
          <p:cNvPr id="3" name="Łącznik prosty 2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az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87122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numeru slajdu 3">
            <a:extLst/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5958E-B216-4D93-B711-FF8C89A894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90099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403350" y="6092825"/>
            <a:ext cx="6264275" cy="461963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n-US" altLang="pl-PL" sz="1200" i="0">
                <a:latin typeface="Calibri" panose="020F0502020204030204" pitchFamily="34" charset="0"/>
              </a:rPr>
              <a:t>Projekt</a:t>
            </a:r>
            <a:r>
              <a:rPr lang="pl-PL" altLang="pl-PL" sz="1200" i="0">
                <a:latin typeface="Calibri" panose="020F0502020204030204" pitchFamily="34" charset="0"/>
              </a:rPr>
              <a:t> jest</a:t>
            </a:r>
            <a:r>
              <a:rPr lang="en-US" altLang="pl-PL" sz="1200" i="0">
                <a:latin typeface="Calibri" panose="020F0502020204030204" pitchFamily="34" charset="0"/>
              </a:rPr>
              <a:t> współfinansowany przez Unię Europejską z</a:t>
            </a:r>
            <a:r>
              <a:rPr lang="pl-PL" altLang="pl-PL" sz="1200" i="0">
                <a:latin typeface="Calibri" panose="020F0502020204030204" pitchFamily="34" charset="0"/>
              </a:rPr>
              <a:t> </a:t>
            </a:r>
            <a:r>
              <a:rPr lang="en-US" altLang="pl-PL" sz="1200" i="0">
                <a:latin typeface="Calibri" panose="020F0502020204030204" pitchFamily="34" charset="0"/>
              </a:rPr>
              <a:t>Funduszu Spójności </a:t>
            </a:r>
            <a:br>
              <a:rPr lang="pl-PL" altLang="pl-PL" sz="1200" i="0">
                <a:latin typeface="Calibri" panose="020F0502020204030204" pitchFamily="34" charset="0"/>
              </a:rPr>
            </a:br>
            <a:r>
              <a:rPr lang="en-US" altLang="pl-PL" sz="1200" i="0">
                <a:latin typeface="Calibri" panose="020F0502020204030204" pitchFamily="34" charset="0"/>
              </a:rPr>
              <a:t>w ramach Programu Operacyjnego Pomoc Techniczna 2014-2020</a:t>
            </a:r>
            <a:endParaRPr lang="pl-PL" altLang="pl-PL" sz="1200"/>
          </a:p>
        </p:txBody>
      </p:sp>
      <p:cxnSp>
        <p:nvCxnSpPr>
          <p:cNvPr id="6" name="Łącznik prosty 5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az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00025"/>
            <a:ext cx="86741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DE3A-204B-4C5D-B41F-583650B0A4A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25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twardokus\Desktop\Wizualizacja - wrzesień 2015\WIZUALIZACJA_PIFE_08.12.2015\NOGŁÓWKI DOKUMENTÓW_PIFE\Nagłówek maila_PIFE - kolorowy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8741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>
            <a:extLst/>
          </p:cNvPr>
          <p:cNvSpPr txBox="1">
            <a:spLocks noChangeArrowheads="1"/>
          </p:cNvSpPr>
          <p:nvPr userDrawn="1"/>
        </p:nvSpPr>
        <p:spPr bwMode="auto">
          <a:xfrm>
            <a:off x="1403350" y="6092825"/>
            <a:ext cx="6264275" cy="461963"/>
          </a:xfrm>
          <a:prstGeom prst="rect">
            <a:avLst/>
          </a:prstGeom>
          <a:solidFill>
            <a:srgbClr val="FFFFFF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1000"/>
              </a:spcAft>
              <a:defRPr/>
            </a:pPr>
            <a:r>
              <a:rPr lang="en-US" altLang="pl-PL" sz="1200" i="0">
                <a:latin typeface="Calibri" panose="020F0502020204030204" pitchFamily="34" charset="0"/>
              </a:rPr>
              <a:t>Projekt</a:t>
            </a:r>
            <a:r>
              <a:rPr lang="pl-PL" altLang="pl-PL" sz="1200" i="0">
                <a:latin typeface="Calibri" panose="020F0502020204030204" pitchFamily="34" charset="0"/>
              </a:rPr>
              <a:t> jest</a:t>
            </a:r>
            <a:r>
              <a:rPr lang="en-US" altLang="pl-PL" sz="1200" i="0">
                <a:latin typeface="Calibri" panose="020F0502020204030204" pitchFamily="34" charset="0"/>
              </a:rPr>
              <a:t> współfinansowany przez Unię Europejską z</a:t>
            </a:r>
            <a:r>
              <a:rPr lang="pl-PL" altLang="pl-PL" sz="1200" i="0">
                <a:latin typeface="Calibri" panose="020F0502020204030204" pitchFamily="34" charset="0"/>
              </a:rPr>
              <a:t> </a:t>
            </a:r>
            <a:r>
              <a:rPr lang="en-US" altLang="pl-PL" sz="1200" i="0">
                <a:latin typeface="Calibri" panose="020F0502020204030204" pitchFamily="34" charset="0"/>
              </a:rPr>
              <a:t>Funduszu Spójności </a:t>
            </a:r>
            <a:br>
              <a:rPr lang="pl-PL" altLang="pl-PL" sz="1200" i="0">
                <a:latin typeface="Calibri" panose="020F0502020204030204" pitchFamily="34" charset="0"/>
              </a:rPr>
            </a:br>
            <a:r>
              <a:rPr lang="en-US" altLang="pl-PL" sz="1200" i="0">
                <a:latin typeface="Calibri" panose="020F0502020204030204" pitchFamily="34" charset="0"/>
              </a:rPr>
              <a:t>w ramach Programu Operacyjnego Pomoc Techniczna 2014-2020</a:t>
            </a:r>
            <a:endParaRPr lang="pl-PL" altLang="pl-PL" sz="1200"/>
          </a:p>
        </p:txBody>
      </p:sp>
      <p:cxnSp>
        <p:nvCxnSpPr>
          <p:cNvPr id="7" name="Łącznik prosty 6">
            <a:extLst/>
          </p:cNvPr>
          <p:cNvCxnSpPr/>
          <p:nvPr userDrawn="1"/>
        </p:nvCxnSpPr>
        <p:spPr>
          <a:xfrm>
            <a:off x="179388" y="5949950"/>
            <a:ext cx="8640762" cy="0"/>
          </a:xfrm>
          <a:prstGeom prst="line">
            <a:avLst/>
          </a:prstGeom>
          <a:ln w="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/>
              <a:t>Kliknij ikonę, aby dodać obraz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Symbol zastępczy daty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stopki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EB125-E585-4A7A-B44F-F58E9AD92A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7492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F38E11C-E335-4B5B-AA73-1146407F51E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8" r:id="rId1"/>
    <p:sldLayoutId id="2147484329" r:id="rId2"/>
    <p:sldLayoutId id="2147484330" r:id="rId3"/>
    <p:sldLayoutId id="2147484331" r:id="rId4"/>
    <p:sldLayoutId id="2147484332" r:id="rId5"/>
    <p:sldLayoutId id="2147484333" r:id="rId6"/>
    <p:sldLayoutId id="2147484334" r:id="rId7"/>
    <p:sldLayoutId id="2147484335" r:id="rId8"/>
    <p:sldLayoutId id="2147484336" r:id="rId9"/>
    <p:sldLayoutId id="2147484337" r:id="rId10"/>
    <p:sldLayoutId id="2147484338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unktinformacyjny@pomorskie.e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unktinformacyjny@pomorskie.e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rpo.pomorskie.e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dansk.pife@pomorskie.eu" TargetMode="External"/><Relationship Id="rId2" Type="http://schemas.openxmlformats.org/officeDocument/2006/relationships/hyperlink" Target="mailto:punktinformacyjny@pomorskie.e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albork.pife@pomorskie.eu" TargetMode="External"/><Relationship Id="rId5" Type="http://schemas.openxmlformats.org/officeDocument/2006/relationships/hyperlink" Target="mailto:chojnice.pife@pomorskie.eu" TargetMode="External"/><Relationship Id="rId4" Type="http://schemas.openxmlformats.org/officeDocument/2006/relationships/hyperlink" Target="mailto:slupsk.pife@pomorskie.e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B97E9-4EE9-4224-A9AD-B24E4CA81734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1412875"/>
            <a:ext cx="91440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pl-PL" altLang="pl-PL" sz="2800" b="1" i="0" dirty="0">
                <a:solidFill>
                  <a:srgbClr val="000000"/>
                </a:solidFill>
              </a:rPr>
              <a:t>Harmonogramy naborów wniosków na 2021 r.</a:t>
            </a: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pl-PL" altLang="pl-PL" sz="2000" b="1" i="0" dirty="0">
                <a:solidFill>
                  <a:srgbClr val="000000"/>
                </a:solidFill>
              </a:rPr>
              <a:t>Regionalny Program Operacyjny Województwa Pomorskiego </a:t>
            </a:r>
            <a:br>
              <a:rPr lang="pl-PL" altLang="pl-PL" sz="2000" b="1" i="0" dirty="0">
                <a:solidFill>
                  <a:srgbClr val="000000"/>
                </a:solidFill>
              </a:rPr>
            </a:br>
            <a:r>
              <a:rPr lang="pl-PL" altLang="pl-PL" sz="2000" b="1" i="0" dirty="0">
                <a:solidFill>
                  <a:srgbClr val="000000"/>
                </a:solidFill>
              </a:rPr>
              <a:t>na lata 2014-2020</a:t>
            </a:r>
          </a:p>
        </p:txBody>
      </p:sp>
      <p:sp>
        <p:nvSpPr>
          <p:cNvPr id="10244" name="Text Box 51"/>
          <p:cNvSpPr txBox="1">
            <a:spLocks noChangeArrowheads="1"/>
          </p:cNvSpPr>
          <p:nvPr/>
        </p:nvSpPr>
        <p:spPr bwMode="auto">
          <a:xfrm>
            <a:off x="827088" y="4173538"/>
            <a:ext cx="74898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400" i="0" dirty="0"/>
              <a:t>Katarzyna Tarwacka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400" i="0" dirty="0"/>
              <a:t>Departament Programów Regionalnych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 i="0" dirty="0"/>
              <a:t>Główny Punkt Informacyjny Funduszy Europejskich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400" i="0" dirty="0"/>
              <a:t>Urząd Marszałkowski Województwa Pomorskiego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400" i="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l-PL" sz="1400" i="0" dirty="0">
                <a:hlinkClick r:id="rId3"/>
              </a:rPr>
              <a:t>punktinformacyjny@pomorskie.</a:t>
            </a:r>
            <a:r>
              <a:rPr lang="pl-PL" altLang="pl-PL" sz="1400" i="0" dirty="0" err="1">
                <a:hlinkClick r:id="rId3"/>
              </a:rPr>
              <a:t>eu</a:t>
            </a:r>
            <a:r>
              <a:rPr lang="pl-PL" altLang="pl-PL" sz="1400" i="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422296"/>
              </p:ext>
            </p:extLst>
          </p:nvPr>
        </p:nvGraphicFramePr>
        <p:xfrm>
          <a:off x="107503" y="980729"/>
          <a:ext cx="8972533" cy="5240082"/>
        </p:xfrm>
        <a:graphic>
          <a:graphicData uri="http://schemas.openxmlformats.org/drawingml/2006/table">
            <a:tbl>
              <a:tblPr/>
              <a:tblGrid>
                <a:gridCol w="1368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Poddziałanie 6.2.2. Rozwój usług społecznych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6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kogo?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organizacje pozarządowe,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kościoły i związki wyznaniowe,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jednostki samorządu terytorialnego i ich jednostki organizacyjne (wyłącznie jako partnerzy),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</a:pP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0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co?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Projekty ukierunkowane na zwiększenie dostępu do </a:t>
                      </a:r>
                      <a:r>
                        <a:rPr kumimoji="0" lang="pl-PL" altLang="pl-PL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zdeinstytucjonalizowanych</a:t>
                      </a: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, spersonalizowanych i zintegrowanych usług społecznych.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pl-P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Usługi opiekuńcze i specjalistyczne opiekuńcze  (osoby potrzebujące wsparcia w codziennym funkcjonowaniu)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Usługi asystenckie (osoby z niepełnosprawnościami)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Ostatecznymi odbiorcami wsparcia są osoby zagrożone ubóstwem lub wykluczeniem społecznym oraz ich rodziny, w tym przede wszystkim: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seniorzy,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osoby z niepełnosprawnościami i chorobami przewlekłymi,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dzieci i młodzież,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opiekunowie osób potrzebujących wsparcia w codziennym funkcjonowaniu,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naboru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 2021 r.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1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Dofinansowanie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Minimalna wartość projektu - 500 000,00 zł.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Wymagany wkład własny – 5%.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777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616515"/>
              </p:ext>
            </p:extLst>
          </p:nvPr>
        </p:nvGraphicFramePr>
        <p:xfrm>
          <a:off x="107503" y="980729"/>
          <a:ext cx="8972533" cy="5036438"/>
        </p:xfrm>
        <a:graphic>
          <a:graphicData uri="http://schemas.openxmlformats.org/drawingml/2006/table">
            <a:tbl>
              <a:tblPr/>
              <a:tblGrid>
                <a:gridCol w="13681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0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Działanie </a:t>
                      </a:r>
                      <a:r>
                        <a:rPr lang="pl-PL" altLang="pl-PL" sz="1400" b="1" cap="small" dirty="0">
                          <a:solidFill>
                            <a:schemeClr val="bg1"/>
                          </a:solidFill>
                          <a:latin typeface="+mn-lt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7.3 infrastruktura społeczna</a:t>
                      </a:r>
                      <a:endParaRPr kumimoji="0" lang="pl-PL" altLang="pl-PL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0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kogo?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organizacje pozarządowe,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kościoły i związki wyznaniowe,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jednostki samorządu terytorialnego i ich jednostki organizacyjne - wyłącznie jako partnerzy podmiotów wskazanych w pkt 1) lub 2). </a:t>
                      </a:r>
                    </a:p>
                  </a:txBody>
                  <a:tcPr marL="89535" marR="895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12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co?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budowa i rozbudowa, roboty budowlane (przebudowa i remont) obiektów infrastruktury społecznej na rzecz usług opiekuńczych, miejsc opieki </a:t>
                      </a:r>
                      <a:r>
                        <a:rPr kumimoji="0" lang="pl-PL" altLang="pl-PL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wytchnieniowej</a:t>
                      </a: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 wyręczającej  nad osobami potrzebującymi wsparcia w codziennym funkcjonowaniu oraz mieszkań chronionych i wspomaganych wraz z zagospodarowaniem otoczenia,</a:t>
                      </a:r>
                    </a:p>
                    <a:p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wyposażenie obiektów infrastruktury społecznej oraz doposażenie w pozostały niezbędny  sprzęt i środki trwałe (z wyłączeniem wyrobów i produktów jednorazowego użytku) w celu podniesienia jakości świadczonych usług jako uzupełnienie 1) typu projektu jw.</a:t>
                      </a:r>
                    </a:p>
                    <a:p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6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naboru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 2021 r.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11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Dofinansowanie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Minimalna wartość projektu – 2 mln zł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Maksymalny poziom dofinansowania ze środków EFRR – 85%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 Dodatkowo, za zgodą ministra właściwego ds. rozwoju regionalnego, IZ RPO WP może przyznać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 dofinansowanie ze środków budżetu państwa na poziomie nie większym niż 10%.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dirty="0"/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291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D92CC54-1964-4A3F-A40A-1A897B813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80728"/>
            <a:ext cx="8064896" cy="506803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Owal 9">
            <a:extLst>
              <a:ext uri="{FF2B5EF4-FFF2-40B4-BE49-F238E27FC236}">
                <a16:creationId xmlns:a16="http://schemas.microsoft.com/office/drawing/2014/main" id="{0C94F18D-7FB3-4446-92CF-949CFE199A38}"/>
              </a:ext>
            </a:extLst>
          </p:cNvPr>
          <p:cNvSpPr/>
          <p:nvPr/>
        </p:nvSpPr>
        <p:spPr>
          <a:xfrm>
            <a:off x="4427984" y="3284984"/>
            <a:ext cx="1080120" cy="108012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1C892BDB-6644-4DCC-8F54-C439C04E7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1356" y="0"/>
            <a:ext cx="2481287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78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8"/>
          <p:cNvSpPr>
            <a:spLocks noGrp="1" noChangeArrowheads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297ECE-DA50-4A7F-9554-07CA433FC148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8675" name="Rectangle 8"/>
          <p:cNvSpPr txBox="1">
            <a:spLocks noGrp="1" noChangeArrowheads="1"/>
          </p:cNvSpPr>
          <p:nvPr/>
        </p:nvSpPr>
        <p:spPr bwMode="auto">
          <a:xfrm>
            <a:off x="6804025" y="6237288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pl-PL" altLang="pl-PL" sz="1400" i="0">
              <a:latin typeface="Arial" panose="020B0604020202020204" pitchFamily="34" charset="0"/>
            </a:endParaRPr>
          </a:p>
        </p:txBody>
      </p:sp>
      <p:sp>
        <p:nvSpPr>
          <p:cNvPr id="28676" name="AutoShape 16" descr="image001"/>
          <p:cNvSpPr>
            <a:spLocks noChangeAspect="1" noChangeArrowheads="1"/>
          </p:cNvSpPr>
          <p:nvPr/>
        </p:nvSpPr>
        <p:spPr bwMode="auto">
          <a:xfrm>
            <a:off x="4427538" y="3284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i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/>
          </p:cNvPr>
          <p:cNvSpPr txBox="1">
            <a:spLocks noChangeArrowheads="1"/>
          </p:cNvSpPr>
          <p:nvPr/>
        </p:nvSpPr>
        <p:spPr>
          <a:xfrm>
            <a:off x="468313" y="2636838"/>
            <a:ext cx="8208962" cy="3384550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l-PL" altLang="pl-PL" b="1" i="0" dirty="0">
                <a:latin typeface="+mn-lt"/>
              </a:rPr>
              <a:t>Główny Punkt Informacyjny </a:t>
            </a:r>
            <a:br>
              <a:rPr lang="pl-PL" altLang="pl-PL" b="1" i="0" dirty="0">
                <a:latin typeface="+mn-lt"/>
              </a:rPr>
            </a:br>
            <a:r>
              <a:rPr lang="pl-PL" altLang="pl-PL" b="1" i="0" dirty="0">
                <a:latin typeface="+mn-lt"/>
              </a:rPr>
              <a:t>Funduszy Europejskich</a:t>
            </a: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pl-PL" altLang="pl-PL" i="0" dirty="0">
              <a:latin typeface="+mn-lt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l-PL" altLang="pl-PL" i="0" dirty="0">
                <a:latin typeface="+mn-lt"/>
              </a:rPr>
              <a:t>ul. Augustyńskiego 1, 80-819 Gdańsk</a:t>
            </a: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altLang="pl-PL" i="0" dirty="0">
                <a:latin typeface="+mn-lt"/>
              </a:rPr>
              <a:t>tel. 58 326 81 </a:t>
            </a:r>
            <a:r>
              <a:rPr lang="pl-PL" altLang="pl-PL" i="0" dirty="0">
                <a:latin typeface="+mn-lt"/>
              </a:rPr>
              <a:t>47,</a:t>
            </a:r>
            <a:r>
              <a:rPr lang="pt-BR" altLang="pl-PL" i="0" dirty="0">
                <a:latin typeface="+mn-lt"/>
              </a:rPr>
              <a:t> 58 326 81 48, 58 326 81 </a:t>
            </a:r>
            <a:r>
              <a:rPr lang="pl-PL" altLang="pl-PL" i="0" dirty="0">
                <a:latin typeface="+mn-lt"/>
              </a:rPr>
              <a:t>52</a:t>
            </a:r>
            <a:endParaRPr lang="pt-BR" altLang="pl-PL" i="0" dirty="0">
              <a:latin typeface="+mn-lt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t-BR" altLang="pl-PL" i="0" dirty="0">
                <a:latin typeface="+mn-lt"/>
              </a:rPr>
              <a:t>e-mail: </a:t>
            </a:r>
            <a:r>
              <a:rPr lang="pt-BR" altLang="pl-PL" i="0" u="sng" dirty="0">
                <a:solidFill>
                  <a:srgbClr val="3399FF"/>
                </a:solidFill>
                <a:latin typeface="+mn-lt"/>
                <a:hlinkClick r:id="rId3"/>
              </a:rPr>
              <a:t>punktinformacyjny@pomorskie.</a:t>
            </a:r>
            <a:r>
              <a:rPr lang="pl-PL" altLang="pl-PL" i="0" u="sng" dirty="0" err="1">
                <a:solidFill>
                  <a:srgbClr val="3399FF"/>
                </a:solidFill>
                <a:latin typeface="+mn-lt"/>
                <a:hlinkClick r:id="rId3"/>
              </a:rPr>
              <a:t>eu</a:t>
            </a:r>
            <a:endParaRPr lang="pl-PL" altLang="pl-PL" i="0" u="sng" dirty="0">
              <a:solidFill>
                <a:srgbClr val="3399FF"/>
              </a:solidFill>
              <a:latin typeface="+mn-lt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pl-PL" altLang="pl-PL" i="0" u="sng" dirty="0">
              <a:solidFill>
                <a:srgbClr val="3399FF"/>
              </a:solidFill>
              <a:latin typeface="+mn-lt"/>
            </a:endParaRPr>
          </a:p>
          <a:p>
            <a:pPr algn="ctr" eaLnBrk="1" fontAlgn="auto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pl-PL" altLang="pl-PL" i="0" u="sng" dirty="0">
                <a:latin typeface="+mn-lt"/>
                <a:hlinkClick r:id="rId4"/>
              </a:rPr>
              <a:t>www.rpo.pomorskie.eu</a:t>
            </a:r>
            <a:r>
              <a:rPr lang="pl-PL" altLang="pl-PL" i="0" u="sng" dirty="0">
                <a:latin typeface="+mn-lt"/>
              </a:rPr>
              <a:t> </a:t>
            </a:r>
          </a:p>
        </p:txBody>
      </p:sp>
      <p:sp>
        <p:nvSpPr>
          <p:cNvPr id="7" name="Rectangle 3">
            <a:extLst/>
          </p:cNvPr>
          <p:cNvSpPr txBox="1">
            <a:spLocks noChangeArrowheads="1"/>
          </p:cNvSpPr>
          <p:nvPr/>
        </p:nvSpPr>
        <p:spPr>
          <a:xfrm>
            <a:off x="250825" y="1412875"/>
            <a:ext cx="8677275" cy="8636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altLang="pl-PL" sz="3200" b="1" i="0" dirty="0">
                <a:latin typeface="+mj-lt"/>
                <a:ea typeface="+mj-ea"/>
                <a:cs typeface="+mj-cs"/>
              </a:rPr>
              <a:t>Dziękuję za uwagę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1">
            <a:extLst>
              <a:ext uri="{FF2B5EF4-FFF2-40B4-BE49-F238E27FC236}">
                <a16:creationId xmlns:a16="http://schemas.microsoft.com/office/drawing/2014/main" id="{FC2BE96D-3D75-4959-82EB-4E674234AC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EFB1D6-2511-4E53-BD9F-4F4B9143E10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10243" name="Picture 8" descr="C:\Documents and Settings\mszumny\Pulpit\Nowy obraz.JPG">
            <a:extLst>
              <a:ext uri="{FF2B5EF4-FFF2-40B4-BE49-F238E27FC236}">
                <a16:creationId xmlns:a16="http://schemas.microsoft.com/office/drawing/2014/main" id="{91299D5D-4A64-44E5-9EEC-2D86BCCA6E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" t="4921" r="18462"/>
          <a:stretch>
            <a:fillRect/>
          </a:stretch>
        </p:blipFill>
        <p:spPr bwMode="auto">
          <a:xfrm>
            <a:off x="468313" y="1412875"/>
            <a:ext cx="4391025" cy="424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2" descr="http://wizjalokalna.pl/userfiles/zapytaj%20o%20fundusze%202(1).jpg">
            <a:extLst>
              <a:ext uri="{FF2B5EF4-FFF2-40B4-BE49-F238E27FC236}">
                <a16:creationId xmlns:a16="http://schemas.microsoft.com/office/drawing/2014/main" id="{9395CEC4-8A81-4A39-90D4-A579F8C891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268413"/>
            <a:ext cx="2808288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3">
            <a:extLst>
              <a:ext uri="{FF2B5EF4-FFF2-40B4-BE49-F238E27FC236}">
                <a16:creationId xmlns:a16="http://schemas.microsoft.com/office/drawing/2014/main" id="{765305BA-E237-4052-B0FD-014F7D4F1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37" y="3501008"/>
            <a:ext cx="2376513" cy="594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1600" b="1" i="0" dirty="0">
                <a:solidFill>
                  <a:schemeClr val="bg1"/>
                </a:solidFill>
              </a:rPr>
              <a:t>Dostęp do informacji o FE</a:t>
            </a:r>
            <a:br>
              <a:rPr lang="pl-PL" altLang="pl-PL" sz="1600" b="1" i="0" dirty="0">
                <a:solidFill>
                  <a:schemeClr val="bg1"/>
                </a:solidFill>
              </a:rPr>
            </a:br>
            <a:r>
              <a:rPr lang="pl-PL" altLang="pl-PL" sz="1600" b="1" i="0" dirty="0">
                <a:solidFill>
                  <a:schemeClr val="bg1"/>
                </a:solidFill>
              </a:rPr>
              <a:t>na terenie całego kraju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14691F66-8732-4D5C-92B0-07D5CA268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37" y="4293096"/>
            <a:ext cx="2376513" cy="594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1600" b="1" i="0" dirty="0">
                <a:solidFill>
                  <a:schemeClr val="bg1"/>
                </a:solidFill>
              </a:rPr>
              <a:t>Jednolite standardy udzielania usług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66157732-EF41-4DB9-BAF0-3AA75A940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36" y="5085184"/>
            <a:ext cx="2376513" cy="59400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l-PL" altLang="pl-PL" sz="200" b="1" i="0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l-PL" altLang="pl-PL" sz="1400" b="1" i="0" dirty="0">
                <a:solidFill>
                  <a:schemeClr val="bg1"/>
                </a:solidFill>
              </a:rPr>
              <a:t>Informacje o przygotowaniu </a:t>
            </a:r>
            <a:br>
              <a:rPr lang="pl-PL" altLang="pl-PL" sz="1400" b="1" i="0" dirty="0">
                <a:solidFill>
                  <a:schemeClr val="bg1"/>
                </a:solidFill>
              </a:rPr>
            </a:br>
            <a:r>
              <a:rPr lang="pl-PL" altLang="pl-PL" sz="1400" b="1" i="0" dirty="0">
                <a:solidFill>
                  <a:schemeClr val="bg1"/>
                </a:solidFill>
              </a:rPr>
              <a:t>i realizacji projektów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1">
            <a:extLst>
              <a:ext uri="{FF2B5EF4-FFF2-40B4-BE49-F238E27FC236}">
                <a16:creationId xmlns:a16="http://schemas.microsoft.com/office/drawing/2014/main" id="{E568439E-0FA6-436B-9579-4621AE976E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34C55E2-A16C-48D7-A07D-0355FF443570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C6C779F5-D75A-4A41-90A8-59336ED44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268413"/>
            <a:ext cx="82073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b="1" i="0" kern="0" dirty="0">
                <a:latin typeface="Calibri" panose="020F0502020204030204" pitchFamily="34" charset="0"/>
                <a:cs typeface="Arial" charset="0"/>
              </a:rPr>
              <a:t>Sieć Punktów Informacyjnych Funduszy Europejskich w województwie pomorskim</a:t>
            </a:r>
            <a:endParaRPr lang="pl-PL" i="0" kern="0" dirty="0">
              <a:latin typeface="Calibri" panose="020F050202020403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ADE4BC5-CEF0-4A0A-B862-71D4D26A3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2409825"/>
            <a:ext cx="3600450" cy="287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i="0" kern="0" dirty="0">
                <a:latin typeface="Calibri" pitchFamily="34" charset="0"/>
                <a:cs typeface="Arial" charset="0"/>
              </a:rPr>
              <a:t>Główny Punkt Informacyjny</a:t>
            </a: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i="0" kern="0" dirty="0">
                <a:latin typeface="Calibri" pitchFamily="34" charset="0"/>
                <a:cs typeface="Arial" charset="0"/>
              </a:rPr>
              <a:t>Funduszy Europejskich</a:t>
            </a:r>
          </a:p>
          <a:p>
            <a:pPr eaLnBrk="1" fontAlgn="auto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altLang="pl-PL" sz="1400" i="0" dirty="0">
                <a:latin typeface="Calibri" pitchFamily="34" charset="0"/>
              </a:rPr>
              <a:t>ul. Augustyńskiego 1, 80-819 Gdańsk</a:t>
            </a:r>
          </a:p>
          <a:p>
            <a:pPr eaLnBrk="1" fontAlgn="auto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l-PL" sz="1400" i="0" dirty="0">
                <a:latin typeface="Calibri" pitchFamily="34" charset="0"/>
              </a:rPr>
              <a:t>tel. 58 326 81 </a:t>
            </a:r>
            <a:r>
              <a:rPr lang="pl-PL" altLang="pl-PL" sz="1400" i="0" dirty="0">
                <a:latin typeface="Calibri" pitchFamily="34" charset="0"/>
              </a:rPr>
              <a:t>47,</a:t>
            </a:r>
            <a:r>
              <a:rPr lang="pt-BR" altLang="pl-PL" sz="1400" i="0" dirty="0">
                <a:latin typeface="Calibri" pitchFamily="34" charset="0"/>
              </a:rPr>
              <a:t> 58 326 81 48, 58 326 81 </a:t>
            </a:r>
            <a:r>
              <a:rPr lang="pl-PL" altLang="pl-PL" sz="1400" i="0" dirty="0">
                <a:latin typeface="Calibri" pitchFamily="34" charset="0"/>
              </a:rPr>
              <a:t>52</a:t>
            </a:r>
            <a:endParaRPr lang="pt-BR" altLang="pl-PL" sz="1400" i="0" dirty="0">
              <a:latin typeface="Calibri" pitchFamily="34" charset="0"/>
            </a:endParaRPr>
          </a:p>
          <a:p>
            <a:pPr eaLnBrk="1" fontAlgn="auto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altLang="pl-PL" sz="1400" i="0" dirty="0">
                <a:latin typeface="Calibri" pitchFamily="34" charset="0"/>
              </a:rPr>
              <a:t>e-mail: </a:t>
            </a:r>
            <a:r>
              <a:rPr lang="pt-BR" altLang="pl-PL" sz="1400" i="0" u="sng" dirty="0">
                <a:solidFill>
                  <a:srgbClr val="3399FF"/>
                </a:solidFill>
                <a:latin typeface="Calibri" pitchFamily="34" charset="0"/>
                <a:hlinkClick r:id="rId2"/>
              </a:rPr>
              <a:t>punktinformacyjny@pomorskie.</a:t>
            </a:r>
            <a:r>
              <a:rPr lang="pl-PL" altLang="pl-PL" sz="1400" i="0" u="sng" dirty="0" err="1">
                <a:solidFill>
                  <a:srgbClr val="3399FF"/>
                </a:solidFill>
                <a:latin typeface="Calibri" pitchFamily="34" charset="0"/>
                <a:hlinkClick r:id="rId2"/>
              </a:rPr>
              <a:t>eu</a:t>
            </a:r>
            <a:endParaRPr lang="pl-PL" sz="1400" i="0" kern="0" dirty="0">
              <a:latin typeface="Calibri" pitchFamily="34" charset="0"/>
              <a:cs typeface="Arial" charset="0"/>
            </a:endParaRP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1600" i="0" kern="0" dirty="0">
              <a:latin typeface="Calibri" pitchFamily="34" charset="0"/>
              <a:cs typeface="Arial" charset="0"/>
            </a:endParaRP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i="0" kern="0" dirty="0">
                <a:latin typeface="Calibri" pitchFamily="34" charset="0"/>
              </a:rPr>
              <a:t>Lokalny Punkt Informacyjny </a:t>
            </a: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b="1" i="0" kern="0" dirty="0">
                <a:latin typeface="Calibri" pitchFamily="34" charset="0"/>
              </a:rPr>
              <a:t>Funduszy Europejskich w Gdańsku</a:t>
            </a:r>
            <a:endParaRPr lang="pl-PL" sz="1400" i="0" kern="0" dirty="0">
              <a:latin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i="0" kern="0" dirty="0">
                <a:latin typeface="Calibri" pitchFamily="34" charset="0"/>
              </a:rPr>
              <a:t>al. Grunwaldzka 472 D, 80-309 Gdańsk</a:t>
            </a: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i="0" kern="0" dirty="0">
                <a:latin typeface="Calibri" pitchFamily="34" charset="0"/>
              </a:rPr>
              <a:t>tel. 58 323 31 06, 58 323 32 28</a:t>
            </a: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i="0" kern="0" dirty="0">
                <a:latin typeface="Calibri" pitchFamily="34" charset="0"/>
              </a:rPr>
              <a:t>e-mail: </a:t>
            </a:r>
            <a:r>
              <a:rPr lang="pl-PL" sz="1400" i="0" kern="0" dirty="0">
                <a:latin typeface="Calibri" pitchFamily="34" charset="0"/>
                <a:hlinkClick r:id="rId3"/>
              </a:rPr>
              <a:t>gdansk.pife@pomorskie.eu</a:t>
            </a:r>
            <a:endParaRPr lang="pl-PL" sz="1400" i="0" kern="0" dirty="0">
              <a:latin typeface="Calibri" pitchFamily="34" charset="0"/>
            </a:endParaRPr>
          </a:p>
          <a:p>
            <a:pPr eaLnBrk="1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l-PL" sz="1600" i="0" kern="0" dirty="0">
              <a:latin typeface="Calibri" pitchFamily="34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6839B6C5-C30E-4C3C-8ACA-2EADC39FF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1844675"/>
            <a:ext cx="3598863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anose="020F0502020204030204" pitchFamily="34" charset="0"/>
              </a:rPr>
              <a:t>Lokalny Punkt Informacyjny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itchFamily="34" charset="0"/>
                <a:cs typeface="Arial" charset="0"/>
              </a:rPr>
              <a:t>Funduszy Europejskich </a:t>
            </a:r>
            <a:r>
              <a:rPr lang="pl-PL" sz="1400" b="1" i="0" kern="0" dirty="0">
                <a:latin typeface="Calibri" panose="020F0502020204030204" pitchFamily="34" charset="0"/>
              </a:rPr>
              <a:t>w Słupsku</a:t>
            </a:r>
            <a:r>
              <a:rPr lang="pl-PL" sz="1400" i="0" kern="0" dirty="0">
                <a:latin typeface="Calibri" panose="020F0502020204030204" pitchFamily="34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ul. Portowa 13 B, 76-200 Słupsk 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tel. 59 714 18 44, 59 714 18 45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e-mail: </a:t>
            </a:r>
            <a:r>
              <a:rPr lang="pl-PL" sz="1400" i="0" kern="0" dirty="0">
                <a:latin typeface="Calibri" panose="020F0502020204030204" pitchFamily="34" charset="0"/>
                <a:hlinkClick r:id="rId4"/>
              </a:rPr>
              <a:t>slupsk.pife@pomorskie.eu</a:t>
            </a:r>
            <a:endParaRPr lang="pl-PL" sz="1400" i="0" kern="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endParaRPr lang="pl-PL" sz="1600" i="0" kern="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anose="020F0502020204030204" pitchFamily="34" charset="0"/>
              </a:rPr>
              <a:t>Lokalny Punkt Informacyjny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itchFamily="34" charset="0"/>
                <a:cs typeface="Arial" charset="0"/>
              </a:rPr>
              <a:t>Funduszy Europejskich </a:t>
            </a:r>
            <a:r>
              <a:rPr lang="pl-PL" sz="1400" b="1" i="0" kern="0" dirty="0">
                <a:latin typeface="Calibri" panose="020F0502020204030204" pitchFamily="34" charset="0"/>
              </a:rPr>
              <a:t>w Chojnicach</a:t>
            </a:r>
            <a:r>
              <a:rPr lang="pl-PL" sz="1400" i="0" kern="0" dirty="0">
                <a:latin typeface="Calibri" panose="020F0502020204030204" pitchFamily="34" charset="0"/>
              </a:rPr>
              <a:t> 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ul. Wysoka 3/16, 89-600 Chojnice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tel. </a:t>
            </a:r>
            <a:r>
              <a:rPr lang="pl-PL" sz="1400" i="0" dirty="0">
                <a:latin typeface="Calibri" pitchFamily="34" charset="0"/>
              </a:rPr>
              <a:t>52 334 48 47, 52 334 33 07</a:t>
            </a:r>
            <a:endParaRPr lang="pl-PL" sz="1400" i="0" kern="0" dirty="0">
              <a:latin typeface="Calibri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itchFamily="34" charset="0"/>
              </a:rPr>
              <a:t>e-mail: </a:t>
            </a:r>
            <a:r>
              <a:rPr lang="pl-PL" sz="1400" i="0" kern="0" dirty="0">
                <a:latin typeface="Calibri" pitchFamily="34" charset="0"/>
                <a:hlinkClick r:id="rId5"/>
              </a:rPr>
              <a:t>chojnice.pife@pomorskie.eu</a:t>
            </a:r>
            <a:endParaRPr lang="pl-PL" sz="1400" i="0" kern="0" dirty="0">
              <a:latin typeface="Calibri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endParaRPr lang="pl-PL" sz="1600" i="0" kern="0" dirty="0">
              <a:latin typeface="Calibri" panose="020F0502020204030204" pitchFamily="34" charset="0"/>
            </a:endParaRP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anose="020F0502020204030204" pitchFamily="34" charset="0"/>
              </a:rPr>
              <a:t>Lokalny Punkt Informacyjny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b="1" i="0" kern="0" dirty="0">
                <a:latin typeface="Calibri" pitchFamily="34" charset="0"/>
                <a:cs typeface="Arial" charset="0"/>
              </a:rPr>
              <a:t>Funduszy Europejskich </a:t>
            </a:r>
            <a:r>
              <a:rPr lang="pl-PL" sz="1400" b="1" i="0" kern="0" dirty="0">
                <a:latin typeface="Calibri" panose="020F0502020204030204" pitchFamily="34" charset="0"/>
              </a:rPr>
              <a:t>w Malborku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ul. Kościuszki 54, 82-200 Malbork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tel. 668 530 058, 728 486 436</a:t>
            </a:r>
          </a:p>
          <a:p>
            <a:pPr algn="just" eaLnBrk="1" hangingPunct="1">
              <a:lnSpc>
                <a:spcPct val="105000"/>
              </a:lnSpc>
              <a:spcBef>
                <a:spcPts val="0"/>
              </a:spcBef>
              <a:defRPr/>
            </a:pPr>
            <a:r>
              <a:rPr lang="pl-PL" sz="1400" i="0" kern="0" dirty="0">
                <a:latin typeface="Calibri" panose="020F0502020204030204" pitchFamily="34" charset="0"/>
              </a:rPr>
              <a:t>e-mail: </a:t>
            </a:r>
            <a:r>
              <a:rPr lang="pl-PL" sz="1400" i="0" kern="0" dirty="0">
                <a:latin typeface="Calibri" panose="020F0502020204030204" pitchFamily="34" charset="0"/>
                <a:hlinkClick r:id="rId6"/>
              </a:rPr>
              <a:t>malbork.pife@pomorskie.eu</a:t>
            </a:r>
            <a:endParaRPr lang="pl-PL" sz="1400" i="0" kern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5F9E19F-E545-4ED2-B270-78B723DADE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5958E-B216-4D93-B711-FF8C89A894E5}" type="slidenum">
              <a:rPr lang="pl-PL" altLang="pl-PL" smtClean="0"/>
              <a:pPr>
                <a:defRPr/>
              </a:pPr>
              <a:t>4</a:t>
            </a:fld>
            <a:endParaRPr lang="pl-PL" altLang="pl-PL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E69978D-1419-4690-9D9F-5D02718CEA89}"/>
              </a:ext>
            </a:extLst>
          </p:cNvPr>
          <p:cNvSpPr/>
          <p:nvPr/>
        </p:nvSpPr>
        <p:spPr>
          <a:xfrm>
            <a:off x="611560" y="94907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b="1" i="0" dirty="0">
                <a:solidFill>
                  <a:srgbClr val="000000"/>
                </a:solidFill>
                <a:latin typeface="Calibri" panose="020F0502020204030204" pitchFamily="34" charset="0"/>
              </a:rPr>
              <a:t>Programy Operacyjne na lata 2014-2020</a:t>
            </a:r>
          </a:p>
          <a:p>
            <a:endParaRPr lang="pl-PL" b="1" i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Schemat blokowy: proces 11">
            <a:extLst>
              <a:ext uri="{FF2B5EF4-FFF2-40B4-BE49-F238E27FC236}">
                <a16:creationId xmlns:a16="http://schemas.microsoft.com/office/drawing/2014/main" id="{8E57C49D-FEAE-4A9D-9035-DC1E36A1EEA9}"/>
              </a:ext>
            </a:extLst>
          </p:cNvPr>
          <p:cNvSpPr/>
          <p:nvPr/>
        </p:nvSpPr>
        <p:spPr>
          <a:xfrm>
            <a:off x="539552" y="1468088"/>
            <a:ext cx="3096344" cy="540930"/>
          </a:xfrm>
          <a:prstGeom prst="flowChart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0" dirty="0"/>
              <a:t>Infrastruktura i Środowisko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82B75F53-83D3-41C2-853E-32E4C42390B5}"/>
              </a:ext>
            </a:extLst>
          </p:cNvPr>
          <p:cNvSpPr/>
          <p:nvPr/>
        </p:nvSpPr>
        <p:spPr>
          <a:xfrm>
            <a:off x="1259631" y="2009018"/>
            <a:ext cx="16869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www.pois.gov.pl</a:t>
            </a:r>
          </a:p>
        </p:txBody>
      </p:sp>
      <p:sp>
        <p:nvSpPr>
          <p:cNvPr id="14" name="Schemat blokowy: proces 13">
            <a:extLst>
              <a:ext uri="{FF2B5EF4-FFF2-40B4-BE49-F238E27FC236}">
                <a16:creationId xmlns:a16="http://schemas.microsoft.com/office/drawing/2014/main" id="{1BB3AECB-4FFA-43C3-A628-D41FED1D5887}"/>
              </a:ext>
            </a:extLst>
          </p:cNvPr>
          <p:cNvSpPr/>
          <p:nvPr/>
        </p:nvSpPr>
        <p:spPr>
          <a:xfrm>
            <a:off x="539552" y="2538989"/>
            <a:ext cx="3096344" cy="540930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0" dirty="0"/>
              <a:t>Inteligentny Rozwój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B2A0B607-055F-417B-BED9-D1D8AB6CD14E}"/>
              </a:ext>
            </a:extLst>
          </p:cNvPr>
          <p:cNvSpPr/>
          <p:nvPr/>
        </p:nvSpPr>
        <p:spPr>
          <a:xfrm>
            <a:off x="1331640" y="3123764"/>
            <a:ext cx="1614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www.poir.gov.pl</a:t>
            </a:r>
          </a:p>
        </p:txBody>
      </p:sp>
      <p:sp>
        <p:nvSpPr>
          <p:cNvPr id="17" name="Schemat blokowy: proces 16">
            <a:extLst>
              <a:ext uri="{FF2B5EF4-FFF2-40B4-BE49-F238E27FC236}">
                <a16:creationId xmlns:a16="http://schemas.microsoft.com/office/drawing/2014/main" id="{B2256407-AC46-4224-90A5-AED434AEECCE}"/>
              </a:ext>
            </a:extLst>
          </p:cNvPr>
          <p:cNvSpPr/>
          <p:nvPr/>
        </p:nvSpPr>
        <p:spPr>
          <a:xfrm>
            <a:off x="539552" y="3723093"/>
            <a:ext cx="3111720" cy="540930"/>
          </a:xfrm>
          <a:prstGeom prst="flowChart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0" dirty="0"/>
              <a:t>Wiedza Edukacja Rozwój</a:t>
            </a:r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3DE4C2CA-D0F0-42C8-959B-CBACC678F72C}"/>
              </a:ext>
            </a:extLst>
          </p:cNvPr>
          <p:cNvSpPr/>
          <p:nvPr/>
        </p:nvSpPr>
        <p:spPr>
          <a:xfrm>
            <a:off x="1259632" y="4307869"/>
            <a:ext cx="1728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www.power.gov.pl</a:t>
            </a:r>
          </a:p>
        </p:txBody>
      </p:sp>
      <p:sp>
        <p:nvSpPr>
          <p:cNvPr id="19" name="Schemat blokowy: proces 18">
            <a:extLst>
              <a:ext uri="{FF2B5EF4-FFF2-40B4-BE49-F238E27FC236}">
                <a16:creationId xmlns:a16="http://schemas.microsoft.com/office/drawing/2014/main" id="{182D624B-44B3-4994-B606-9917D15A6F8C}"/>
              </a:ext>
            </a:extLst>
          </p:cNvPr>
          <p:cNvSpPr/>
          <p:nvPr/>
        </p:nvSpPr>
        <p:spPr>
          <a:xfrm>
            <a:off x="4881773" y="3705413"/>
            <a:ext cx="3065767" cy="540930"/>
          </a:xfrm>
          <a:prstGeom prst="flowChartProcess">
            <a:avLst/>
          </a:prstGeom>
          <a:solidFill>
            <a:srgbClr val="F876DF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b="1" i="0" dirty="0">
                <a:solidFill>
                  <a:schemeClr val="bg1"/>
                </a:solidFill>
              </a:rPr>
              <a:t>Polska Wschodnia</a:t>
            </a:r>
            <a:endParaRPr lang="pl-PL" b="1" i="0" dirty="0">
              <a:solidFill>
                <a:schemeClr val="bg1"/>
              </a:solidFill>
              <a:highlight>
                <a:srgbClr val="008000"/>
              </a:highlight>
            </a:endParaRP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B0AD52C5-1EDD-4C4C-85D6-AD25FC0CFA6B}"/>
              </a:ext>
            </a:extLst>
          </p:cNvPr>
          <p:cNvSpPr/>
          <p:nvPr/>
        </p:nvSpPr>
        <p:spPr>
          <a:xfrm>
            <a:off x="5076056" y="4350446"/>
            <a:ext cx="3024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www.polskawschodnia.gov.pl</a:t>
            </a:r>
          </a:p>
        </p:txBody>
      </p:sp>
      <p:sp>
        <p:nvSpPr>
          <p:cNvPr id="21" name="Schemat blokowy: proces 20">
            <a:extLst>
              <a:ext uri="{FF2B5EF4-FFF2-40B4-BE49-F238E27FC236}">
                <a16:creationId xmlns:a16="http://schemas.microsoft.com/office/drawing/2014/main" id="{2E9ACD06-3605-4BC6-AAC9-D84494521A6A}"/>
              </a:ext>
            </a:extLst>
          </p:cNvPr>
          <p:cNvSpPr/>
          <p:nvPr/>
        </p:nvSpPr>
        <p:spPr>
          <a:xfrm>
            <a:off x="4934093" y="1458632"/>
            <a:ext cx="2891174" cy="564761"/>
          </a:xfrm>
          <a:prstGeom prst="flowChartProcess">
            <a:avLst/>
          </a:prstGeom>
          <a:solidFill>
            <a:srgbClr val="BAF3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0" dirty="0"/>
              <a:t>Polska cyfrowa</a:t>
            </a:r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id="{C356E3F9-C665-46FC-8D82-850157C7E33C}"/>
              </a:ext>
            </a:extLst>
          </p:cNvPr>
          <p:cNvSpPr/>
          <p:nvPr/>
        </p:nvSpPr>
        <p:spPr>
          <a:xfrm>
            <a:off x="5572215" y="2023540"/>
            <a:ext cx="1614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i="0" dirty="0">
                <a:latin typeface="+mn-lt"/>
              </a:rPr>
              <a:t>www.popc.gov.pl</a:t>
            </a:r>
          </a:p>
        </p:txBody>
      </p:sp>
      <p:sp>
        <p:nvSpPr>
          <p:cNvPr id="24" name="Schemat blokowy: proces 23">
            <a:extLst>
              <a:ext uri="{FF2B5EF4-FFF2-40B4-BE49-F238E27FC236}">
                <a16:creationId xmlns:a16="http://schemas.microsoft.com/office/drawing/2014/main" id="{77FFB4A5-B7FF-4BD2-BC98-FFE6CB00FEC1}"/>
              </a:ext>
            </a:extLst>
          </p:cNvPr>
          <p:cNvSpPr/>
          <p:nvPr/>
        </p:nvSpPr>
        <p:spPr>
          <a:xfrm>
            <a:off x="4934093" y="2538989"/>
            <a:ext cx="2961129" cy="540930"/>
          </a:xfrm>
          <a:prstGeom prst="flowChartProcess">
            <a:avLst/>
          </a:prstGeom>
          <a:solidFill>
            <a:srgbClr val="DF2D5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i="0" dirty="0"/>
              <a:t>Europejska Współpraca Terytorialna</a:t>
            </a:r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B486575A-AB15-40D3-8A8E-A33E206E2F82}"/>
              </a:ext>
            </a:extLst>
          </p:cNvPr>
          <p:cNvSpPr/>
          <p:nvPr/>
        </p:nvSpPr>
        <p:spPr>
          <a:xfrm>
            <a:off x="5572214" y="3125983"/>
            <a:ext cx="161492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www.ewt.gov.pl</a:t>
            </a:r>
          </a:p>
        </p:txBody>
      </p:sp>
      <p:sp>
        <p:nvSpPr>
          <p:cNvPr id="26" name="Schemat blokowy: proces 25">
            <a:extLst>
              <a:ext uri="{FF2B5EF4-FFF2-40B4-BE49-F238E27FC236}">
                <a16:creationId xmlns:a16="http://schemas.microsoft.com/office/drawing/2014/main" id="{6546A2BE-DA1B-40F4-92E8-BBBA1AFD4849}"/>
              </a:ext>
            </a:extLst>
          </p:cNvPr>
          <p:cNvSpPr/>
          <p:nvPr/>
        </p:nvSpPr>
        <p:spPr>
          <a:xfrm>
            <a:off x="2699792" y="4941168"/>
            <a:ext cx="3240360" cy="646331"/>
          </a:xfrm>
          <a:prstGeom prst="flowChartProcess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i="0" dirty="0"/>
              <a:t>Regionalny Program Operacyjny Województwa Pomorskiego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F6379D21-0946-4AB4-A84E-D579755E9681}"/>
              </a:ext>
            </a:extLst>
          </p:cNvPr>
          <p:cNvSpPr/>
          <p:nvPr/>
        </p:nvSpPr>
        <p:spPr>
          <a:xfrm>
            <a:off x="3275856" y="5599821"/>
            <a:ext cx="244827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i="0" dirty="0">
                <a:latin typeface="+mn-lt"/>
              </a:rPr>
              <a:t>www.rpo.pomorskie.eu</a:t>
            </a:r>
          </a:p>
        </p:txBody>
      </p:sp>
    </p:spTree>
    <p:extLst>
      <p:ext uri="{BB962C8B-B14F-4D97-AF65-F5344CB8AC3E}">
        <p14:creationId xmlns:p14="http://schemas.microsoft.com/office/powerpoint/2010/main" val="246353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4BB65C-3E08-46C9-A452-47FEA10DEFA5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C65C228-10A1-475B-8951-3270BA93E76E}"/>
              </a:ext>
            </a:extLst>
          </p:cNvPr>
          <p:cNvSpPr/>
          <p:nvPr/>
        </p:nvSpPr>
        <p:spPr>
          <a:xfrm>
            <a:off x="755576" y="1268760"/>
            <a:ext cx="738082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spcAft>
                <a:spcPts val="2400"/>
              </a:spcAft>
              <a:buNone/>
            </a:pPr>
            <a:r>
              <a:rPr lang="pl-PL" sz="2000" b="1" i="0" dirty="0">
                <a:latin typeface="Calibri" pitchFamily="34" charset="0"/>
              </a:rPr>
              <a:t>Nabór wniosków o dofinansowanie projektów w ramach </a:t>
            </a:r>
            <a:br>
              <a:rPr lang="pl-PL" sz="2000" b="1" i="0" dirty="0">
                <a:latin typeface="Calibri" pitchFamily="34" charset="0"/>
              </a:rPr>
            </a:br>
            <a:r>
              <a:rPr lang="pl-PL" sz="2000" b="1" i="0" dirty="0">
                <a:latin typeface="Calibri" pitchFamily="34" charset="0"/>
              </a:rPr>
              <a:t>Działania 3.1. Edukacja przedszkolna RPO WP 2014-2020</a:t>
            </a:r>
          </a:p>
          <a:p>
            <a:pPr marL="0" indent="0" algn="just">
              <a:spcAft>
                <a:spcPts val="2400"/>
              </a:spcAft>
              <a:buNone/>
            </a:pPr>
            <a:endParaRPr lang="pl-PL" dirty="0">
              <a:latin typeface="Calibri" pitchFamily="34" charset="0"/>
            </a:endParaRPr>
          </a:p>
          <a:p>
            <a:pPr marL="0" indent="0" algn="just">
              <a:spcAft>
                <a:spcPts val="2400"/>
              </a:spcAft>
              <a:buNone/>
            </a:pPr>
            <a:r>
              <a:rPr lang="pl-PL" sz="2000" i="0" dirty="0">
                <a:latin typeface="Calibri" pitchFamily="34" charset="0"/>
              </a:rPr>
              <a:t>Celem konkursu jest wybór do dofinansowania projektów </a:t>
            </a:r>
            <a:br>
              <a:rPr lang="pl-PL" sz="2000" i="0" dirty="0">
                <a:latin typeface="Calibri" pitchFamily="34" charset="0"/>
              </a:rPr>
            </a:br>
            <a:r>
              <a:rPr lang="pl-PL" sz="2000" i="0" dirty="0">
                <a:latin typeface="Calibri" pitchFamily="34" charset="0"/>
              </a:rPr>
              <a:t>w największym stopniu przyczyniających się do realizacji celu szczegółowego Działania 3.1. Edukacja przedszkolna, jakim jest </a:t>
            </a:r>
            <a:r>
              <a:rPr lang="pl-PL" sz="2000" b="1" i="0" dirty="0">
                <a:latin typeface="Calibri" pitchFamily="34" charset="0"/>
              </a:rPr>
              <a:t>poprawa jakości edukacji ogólnej i przedszkolnej </a:t>
            </a:r>
            <a:r>
              <a:rPr lang="pl-PL" sz="2000" i="0" dirty="0">
                <a:latin typeface="Calibri" pitchFamily="34" charset="0"/>
              </a:rPr>
              <a:t>oraz</a:t>
            </a:r>
            <a:r>
              <a:rPr lang="pl-PL" sz="2000" b="1" i="0" dirty="0">
                <a:latin typeface="Calibri" pitchFamily="34" charset="0"/>
              </a:rPr>
              <a:t> zwiększona liczba trwałych miejsc edukacji przedszkolnej.</a:t>
            </a:r>
          </a:p>
          <a:p>
            <a:pPr marL="0" indent="0" algn="just">
              <a:spcAft>
                <a:spcPts val="2400"/>
              </a:spcAft>
              <a:buNone/>
            </a:pPr>
            <a:endParaRPr lang="pl-PL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338680"/>
              </p:ext>
            </p:extLst>
          </p:nvPr>
        </p:nvGraphicFramePr>
        <p:xfrm>
          <a:off x="0" y="1144271"/>
          <a:ext cx="9144000" cy="4807829"/>
        </p:xfrm>
        <a:graphic>
          <a:graphicData uri="http://schemas.openxmlformats.org/drawingml/2006/table">
            <a:tbl>
              <a:tblPr/>
              <a:tblGrid>
                <a:gridCol w="16196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43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Działanie 3.1. Edukacja przedszkolna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180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kogo?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Organy prowadzące ośrodki wychowania przedszkolnego </a:t>
                      </a:r>
                      <a:r>
                        <a:rPr lang="pl-PL" sz="1400" dirty="0"/>
                        <a:t>albo podmioty, które przed dniem podpisania umowy o dofinansowanie  projektu uzyskają wpis do ewidencji prowadzonej przez właściwą jednostkę samorządu terytorialnego</a:t>
                      </a:r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9535" marR="895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647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co?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1) Projekty ukierunkowane na tworzenie trwałych miejsc wychowania przedszkolnego, w tym dostosowanych do potrzeb dzieci z niepełnosprawnościami, realizowane w oparciu o diagnozę bieżących i prognozowanych potrzeb, </a:t>
                      </a:r>
                    </a:p>
                    <a:p>
                      <a:r>
                        <a:rPr lang="pl-PL" sz="1400" b="0" i="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2) Projekty ukierunkowane na podniesienie jakości usług świadczonych w ośrodkach wychowania przedszkolnego, realizowane w oparciu o diagnozę potrzeb, zgodnie z regionalnymi ramami kompleksowego wspomagania przedszkoli , wyłącznie jako uzupełnienie działań dotyczących tworzenia trwałych miejsc wychowania przedszkolnego.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072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naboru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Dofinansowanie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Od 29 grudnia 2020 roku do 8 lutego 2021 roku.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Poziom dofinansowania projektu ze środków EFS wynosi </a:t>
                      </a: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wydatków kwalifikowalnych projektu.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Wkład własny beneficjenta do projektu wynosi </a:t>
                      </a: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 </a:t>
                      </a: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wydatków kwalifikowalnych projektu.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6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Kontakt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Departament Europejskiego Funduszu Społecznego, e-mail: op3.rpo@pomorskie.eu  lub za pomocą faksu: 58 326 81 93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224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94FF7A9-302E-4B39-B87F-08F41EF88A8B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Prostokąt 2">
            <a:extLst/>
          </p:cNvPr>
          <p:cNvSpPr/>
          <p:nvPr/>
        </p:nvSpPr>
        <p:spPr>
          <a:xfrm>
            <a:off x="371475" y="1614488"/>
            <a:ext cx="847725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pl-PL" sz="800" dirty="0"/>
              <a:t> </a:t>
            </a:r>
            <a:endParaRPr lang="pl-PL" sz="2400" b="1" i="0" dirty="0">
              <a:solidFill>
                <a:srgbClr val="0033CC"/>
              </a:solidFill>
              <a:latin typeface="+mn-lt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39750" y="2136775"/>
            <a:ext cx="76327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pl-PL" i="0" dirty="0">
              <a:latin typeface="+mn-lt"/>
            </a:endParaRPr>
          </a:p>
          <a:p>
            <a:pPr>
              <a:defRPr/>
            </a:pPr>
            <a:endParaRPr lang="pl-PL" i="0" dirty="0">
              <a:latin typeface="+mn-lt"/>
            </a:endParaRPr>
          </a:p>
          <a:p>
            <a:pPr>
              <a:defRPr/>
            </a:pPr>
            <a:endParaRPr lang="pl-PL" i="0" dirty="0">
              <a:latin typeface="+mn-lt"/>
            </a:endParaRPr>
          </a:p>
          <a:p>
            <a:pPr>
              <a:defRPr/>
            </a:pPr>
            <a:endParaRPr lang="pl-PL" i="0" dirty="0">
              <a:latin typeface="+mn-lt"/>
            </a:endParaRPr>
          </a:p>
          <a:p>
            <a:pPr>
              <a:defRPr/>
            </a:pPr>
            <a:endParaRPr lang="pl-PL" i="0" dirty="0">
              <a:latin typeface="+mn-lt"/>
            </a:endParaRPr>
          </a:p>
          <a:p>
            <a:pPr>
              <a:defRPr/>
            </a:pPr>
            <a:endParaRPr lang="pl-PL" i="0" dirty="0">
              <a:latin typeface="+mn-lt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B6AD21D-5490-4456-BD33-C54B9498A13E}"/>
              </a:ext>
            </a:extLst>
          </p:cNvPr>
          <p:cNvSpPr/>
          <p:nvPr/>
        </p:nvSpPr>
        <p:spPr>
          <a:xfrm>
            <a:off x="371475" y="1412776"/>
            <a:ext cx="85687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i="0" dirty="0">
                <a:solidFill>
                  <a:srgbClr val="000000"/>
                </a:solidFill>
                <a:latin typeface="Calibri" panose="020F0502020204030204" pitchFamily="34" charset="0"/>
              </a:rPr>
              <a:t>Nabór wniosków o dofinansowanie projektów w ramach </a:t>
            </a:r>
          </a:p>
          <a:p>
            <a:pPr algn="ctr"/>
            <a:r>
              <a:rPr lang="pl-PL" sz="2000" b="1" i="0" dirty="0">
                <a:solidFill>
                  <a:srgbClr val="000000"/>
                </a:solidFill>
                <a:latin typeface="Calibri" panose="020F0502020204030204" pitchFamily="34" charset="0"/>
              </a:rPr>
              <a:t>Poddziałanie 3.2.1. Jakość edukacji ogólnej</a:t>
            </a:r>
          </a:p>
          <a:p>
            <a:pPr algn="ctr"/>
            <a:endParaRPr lang="pl-PL" sz="2000" i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pl-PL" sz="2000" i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endParaRPr lang="pl-PL" sz="2000" i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pl-PL" sz="2000" i="0" dirty="0">
                <a:solidFill>
                  <a:srgbClr val="000000"/>
                </a:solidFill>
                <a:latin typeface="Calibri" panose="020F0502020204030204" pitchFamily="34" charset="0"/>
              </a:rPr>
              <a:t>Celem konkursu jest wybór do dofinansowania ze środków EFS projektów </a:t>
            </a:r>
            <a:br>
              <a:rPr lang="pl-PL" sz="2000" i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2000" i="0" dirty="0">
                <a:solidFill>
                  <a:srgbClr val="000000"/>
                </a:solidFill>
                <a:latin typeface="Calibri" panose="020F0502020204030204" pitchFamily="34" charset="0"/>
              </a:rPr>
              <a:t>w największym stopniu przyczyniających się do realizacji celu szczegółowego Działania 3.2. Edukacja ogólna, jakim jest poprawiona jakość edukacji ogólnej </a:t>
            </a:r>
            <a:br>
              <a:rPr lang="pl-PL" sz="2000" i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pl-PL" sz="2000" i="0" dirty="0">
                <a:solidFill>
                  <a:srgbClr val="000000"/>
                </a:solidFill>
                <a:latin typeface="Calibri" panose="020F0502020204030204" pitchFamily="34" charset="0"/>
              </a:rPr>
              <a:t>i przedszkolnej.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52197"/>
              </p:ext>
            </p:extLst>
          </p:nvPr>
        </p:nvGraphicFramePr>
        <p:xfrm>
          <a:off x="12292" y="908721"/>
          <a:ext cx="9131708" cy="5181902"/>
        </p:xfrm>
        <a:graphic>
          <a:graphicData uri="http://schemas.openxmlformats.org/drawingml/2006/table">
            <a:tbl>
              <a:tblPr/>
              <a:tblGrid>
                <a:gridCol w="1575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60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Nazwa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Poddziałanie 3.2.1. Jakość edukacji ogólnej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00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Dla kogo?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organy prowadzące szkoły podstawowe, których koncepcje zostały uwzględnione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 przedsięwzięciu strategicznym pn. Kompleksowe wsparcie szkół i placówek (zgodnie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z Regionalnym Programem Strategicznym w zakresie aktywności zawodowej i społecznej „Aktywni Pomorzanie"), zatwierdzonym przez Zarząd Województwa Pomorskiego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89535" marR="8953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88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 co?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Projekty obejmujące co najmniej 1 rok szkolny ukierunkowane na podniesienie jakości edukacji ogólnej, realizowane w oparciu o diagnozę potrzeb, zgodnie z regionalnymi ramami kompleksowego wspomagania szkół;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organizację dodatkowych zajęć nastawionych na kształtowanie kompetencji kluczowych niezbędnych na rynku pracy;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dirty="0"/>
                        <a:t>doskonalenie kompetencji zawodowych nauczycieli w zakresie stosowania nowych metod nauczania w kształtowaniu kompetencji kluczowych niezbędnych na rynku pracy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wyposażenie/doposażenie bazy dydaktycznej szkół i placówek systemu oświaty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84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Termin naboru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Dofinansowanie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nabory: Od 7 stycznia 2021 roku do 25 lutego 2021 roku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współfinansowanie ze środków EFS – 85 %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krajowy wkład publiczny (budżet państwa) – 10 %.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Wkład własny beneficjenta wynosi 5 % wartości projektu.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4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Kontakt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/>
                        <a:t>Departament Europejskiego Funduszu Społecznego, e-mail: op3.rpo@pomorskie.eu  lub za pomocą faksu: 58 326 81 93 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422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64FA3E-12B4-4F6C-B987-4C396BE6A85F}" type="slidenum">
              <a:rPr lang="pl-PL" altLang="pl-PL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l-PL" altLang="pl-PL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F4BF2ED-68A9-4A2C-B8FA-51D52A9D6A22}"/>
              </a:ext>
            </a:extLst>
          </p:cNvPr>
          <p:cNvSpPr/>
          <p:nvPr/>
        </p:nvSpPr>
        <p:spPr>
          <a:xfrm>
            <a:off x="107504" y="980728"/>
            <a:ext cx="892899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400" i="0" dirty="0">
              <a:latin typeface="Calibri" panose="020F0502020204030204" pitchFamily="34" charset="0"/>
            </a:endParaRPr>
          </a:p>
          <a:p>
            <a:pPr algn="ctr"/>
            <a:r>
              <a:rPr lang="pl-PL" sz="2000" b="1" i="0" dirty="0">
                <a:latin typeface="Calibri" panose="020F0502020204030204" pitchFamily="34" charset="0"/>
              </a:rPr>
              <a:t>Nabór wniosków o dofinansowanie projektów w ramach </a:t>
            </a:r>
          </a:p>
          <a:p>
            <a:pPr algn="ctr"/>
            <a:r>
              <a:rPr lang="pl-PL" sz="2000" b="1" i="0" dirty="0">
                <a:latin typeface="Calibri" panose="020F0502020204030204" pitchFamily="34" charset="0"/>
              </a:rPr>
              <a:t>Poddziałania 6.2.2. Rozwój usług społecznych oraz </a:t>
            </a:r>
            <a:br>
              <a:rPr lang="pl-PL" sz="2000" b="1" i="0" dirty="0">
                <a:latin typeface="Calibri" panose="020F0502020204030204" pitchFamily="34" charset="0"/>
              </a:rPr>
            </a:br>
            <a:r>
              <a:rPr lang="pl-PL" sz="2000" b="1" i="0" dirty="0">
                <a:latin typeface="Calibri" panose="020F0502020204030204" pitchFamily="34" charset="0"/>
              </a:rPr>
              <a:t>Działania 7.3 Infrastruktura społeczna </a:t>
            </a:r>
          </a:p>
          <a:p>
            <a:pPr algn="ctr"/>
            <a:endParaRPr lang="pl-PL" b="1" i="0" dirty="0">
              <a:latin typeface="+mn-lt"/>
            </a:endParaRPr>
          </a:p>
          <a:p>
            <a:pPr algn="ctr"/>
            <a:endParaRPr lang="pl-PL" i="0" dirty="0">
              <a:solidFill>
                <a:srgbClr val="000000"/>
              </a:solidFill>
              <a:latin typeface="+mn-lt"/>
            </a:endParaRPr>
          </a:p>
          <a:p>
            <a:pPr algn="ctr"/>
            <a:r>
              <a:rPr lang="en-US" i="0" dirty="0">
                <a:solidFill>
                  <a:srgbClr val="000000"/>
                </a:solidFill>
                <a:latin typeface="+mn-lt"/>
              </a:rPr>
              <a:t>PROJEKTY ZINTEGROWANE 7.3 + 6.2.2 RPO WP 2014-2020</a:t>
            </a:r>
          </a:p>
          <a:p>
            <a:pPr algn="ctr"/>
            <a:endParaRPr lang="pl-PL" sz="2000" b="1" i="0" dirty="0">
              <a:latin typeface="Calibri" panose="020F0502020204030204" pitchFamily="34" charset="0"/>
            </a:endParaRPr>
          </a:p>
          <a:p>
            <a:pPr algn="ctr"/>
            <a:r>
              <a:rPr lang="pl-PL" i="0" dirty="0">
                <a:latin typeface="Calibri" panose="020F0502020204030204" pitchFamily="34" charset="0"/>
              </a:rPr>
              <a:t>Usługi opiekuńcze, usługi opieki </a:t>
            </a:r>
            <a:r>
              <a:rPr lang="pl-PL" i="0" dirty="0" err="1">
                <a:latin typeface="Calibri" panose="020F0502020204030204" pitchFamily="34" charset="0"/>
              </a:rPr>
              <a:t>wytchnieniowej</a:t>
            </a:r>
            <a:r>
              <a:rPr lang="pl-PL" i="0" dirty="0">
                <a:latin typeface="Calibri" panose="020F0502020204030204" pitchFamily="34" charset="0"/>
              </a:rPr>
              <a:t> </a:t>
            </a:r>
            <a:br>
              <a:rPr lang="pl-PL" i="0" dirty="0">
                <a:latin typeface="Calibri" panose="020F0502020204030204" pitchFamily="34" charset="0"/>
              </a:rPr>
            </a:br>
            <a:r>
              <a:rPr lang="pl-PL" i="0" dirty="0">
                <a:latin typeface="Calibri" panose="020F0502020204030204" pitchFamily="34" charset="0"/>
              </a:rPr>
              <a:t>i wyręczającej nad osobami potrzebującymi wsparcia w codziennym funkcjonowaniu oraz mieszkania chronione i wspomagane.</a:t>
            </a:r>
          </a:p>
          <a:p>
            <a:pPr algn="ctr"/>
            <a:endParaRPr lang="pl-PL" sz="2000" b="1" i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720938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harmonogramy_POIR_2021</Template>
  <TotalTime>832</TotalTime>
  <Words>1190</Words>
  <Application>Microsoft Office PowerPoint</Application>
  <PresentationFormat>Pokaz na ekranie (4:3)</PresentationFormat>
  <Paragraphs>177</Paragraphs>
  <Slides>13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Open Sans</vt:lpstr>
      <vt:lpstr>Symbol</vt:lpstr>
      <vt:lpstr>Times New Roman</vt:lpstr>
      <vt:lpstr>Projekt niestandardowy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umwp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Tarwacka Katarzyna</dc:creator>
  <cp:lastModifiedBy>Tarwacka Katarzyna</cp:lastModifiedBy>
  <cp:revision>37</cp:revision>
  <cp:lastPrinted>2020-01-27T14:52:58Z</cp:lastPrinted>
  <dcterms:created xsi:type="dcterms:W3CDTF">2021-01-21T11:45:07Z</dcterms:created>
  <dcterms:modified xsi:type="dcterms:W3CDTF">2021-01-25T13:33:40Z</dcterms:modified>
</cp:coreProperties>
</file>