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1" r:id="rId2"/>
    <p:sldId id="436" r:id="rId3"/>
    <p:sldId id="437" r:id="rId4"/>
    <p:sldId id="430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447" r:id="rId15"/>
    <p:sldId id="448" r:id="rId16"/>
    <p:sldId id="449" r:id="rId17"/>
    <p:sldId id="450" r:id="rId18"/>
    <p:sldId id="337" r:id="rId19"/>
  </p:sldIdLst>
  <p:sldSz cx="9144000" cy="6858000" type="screen4x3"/>
  <p:notesSz cx="6669088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sołowska Izabela" initials="WI" lastIdx="14" clrIdx="0"/>
  <p:cmAuthor id="1" name="Skierka Joanna" initials="SJ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33CC33"/>
    <a:srgbClr val="003399"/>
    <a:srgbClr val="006600"/>
    <a:srgbClr val="336699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8" autoAdjust="0"/>
    <p:restoredTop sz="92308" autoAdjust="0"/>
  </p:normalViewPr>
  <p:slideViewPr>
    <p:cSldViewPr>
      <p:cViewPr varScale="1">
        <p:scale>
          <a:sx n="69" d="100"/>
          <a:sy n="69" d="100"/>
        </p:scale>
        <p:origin x="-17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12291" name="Symbol zastępczy notatek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  <p:sp>
        <p:nvSpPr>
          <p:cNvPr id="12292" name="Symbol zastępczy numeru slajdu 3"/>
          <p:cNvSpPr txBox="1">
            <a:spLocks noGrp="1"/>
          </p:cNvSpPr>
          <p:nvPr/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94AEA16-F46D-4B94-A9C1-205CC3F613E1}" type="slidenum">
              <a:rPr lang="pl-PL" altLang="pl-PL" sz="1200"/>
              <a:pPr algn="r" eaLnBrk="1" hangingPunct="1"/>
              <a:t>18</a:t>
            </a:fld>
            <a:endParaRPr lang="pl-PL" altLang="pl-PL" sz="1200"/>
          </a:p>
        </p:txBody>
      </p:sp>
    </p:spTree>
    <p:extLst>
      <p:ext uri="{BB962C8B-B14F-4D97-AF65-F5344CB8AC3E}">
        <p14:creationId xmlns:p14="http://schemas.microsoft.com/office/powerpoint/2010/main" val="207920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dpr@pomorskie.eu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po.pomorskie.eu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pomorskie.eu/" TargetMode="External"/><Relationship Id="rId2" Type="http://schemas.openxmlformats.org/officeDocument/2006/relationships/hyperlink" Target="https://fileshare-dpr.pomorskie.eu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.kacprzynska@pomorskie.eu" TargetMode="External"/><Relationship Id="rId2" Type="http://schemas.openxmlformats.org/officeDocument/2006/relationships/hyperlink" Target="mailto:dpr@pomorskie.eu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2880320"/>
          </a:xfrm>
        </p:spPr>
        <p:txBody>
          <a:bodyPr/>
          <a:lstStyle/>
          <a:p>
            <a:r>
              <a:rPr lang="pl-PL" altLang="pl-PL" sz="2800" b="1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pl-PL" altLang="pl-PL" sz="2800" b="1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sz="3200" b="1" dirty="0">
                <a:solidFill>
                  <a:schemeClr val="bg1"/>
                </a:solidFill>
              </a:rPr>
              <a:t>Prawo zamówień publicznych – najczęściej popełniane błędy przy udzielaniu zamówień w ramach projektów współfinansowanych </a:t>
            </a:r>
            <a:br>
              <a:rPr lang="pl-PL" sz="3200" b="1" dirty="0">
                <a:solidFill>
                  <a:schemeClr val="bg1"/>
                </a:solidFill>
              </a:rPr>
            </a:br>
            <a:r>
              <a:rPr lang="pl-PL" sz="3200" b="1" dirty="0">
                <a:solidFill>
                  <a:schemeClr val="bg1"/>
                </a:solidFill>
              </a:rPr>
              <a:t>z Funduszy Europejskich </a:t>
            </a:r>
            <a:r>
              <a:rPr lang="pl-PL" altLang="pl-PL" sz="3200" b="1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pl-PL" altLang="pl-PL" sz="3200" b="1" dirty="0">
                <a:solidFill>
                  <a:schemeClr val="bg1"/>
                </a:solidFill>
                <a:latin typeface="Calibri" pitchFamily="34" charset="0"/>
              </a:rPr>
            </a:br>
            <a:endParaRPr lang="pl-PL" altLang="pl-PL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619250" y="5895977"/>
            <a:ext cx="590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200" b="1">
                <a:solidFill>
                  <a:schemeClr val="bg1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ytuł 1"/>
          <p:cNvSpPr txBox="1">
            <a:spLocks/>
          </p:cNvSpPr>
          <p:nvPr/>
        </p:nvSpPr>
        <p:spPr bwMode="auto">
          <a:xfrm>
            <a:off x="467544" y="5085184"/>
            <a:ext cx="8229600" cy="638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altLang="pl-PL" sz="2000" b="1" kern="0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Gdańsk, </a:t>
            </a:r>
            <a:r>
              <a:rPr lang="pl-PL" altLang="pl-PL" sz="2000" b="1" kern="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16 maja </a:t>
            </a:r>
            <a:r>
              <a:rPr lang="pl-PL" altLang="pl-PL" sz="2000" b="1" kern="0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2017 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95536" y="1639019"/>
            <a:ext cx="82809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2400" b="1" dirty="0" smtClean="0"/>
              <a:t>Warunki udziału w postępowaniu</a:t>
            </a:r>
          </a:p>
          <a:p>
            <a:pPr lvl="0" algn="ctr"/>
            <a:endParaRPr lang="pl-PL" sz="2400" b="1" dirty="0" smtClean="0"/>
          </a:p>
          <a:p>
            <a:pPr lvl="0" algn="just"/>
            <a:r>
              <a:rPr lang="pl-PL" sz="2000" dirty="0"/>
              <a:t>Brak pełnej informacji o warunkach udziału w postępowaniu oraz o podstawach wykluczenia (fakultatywnych</a:t>
            </a:r>
            <a:r>
              <a:rPr lang="pl-PL" sz="2000" dirty="0" smtClean="0"/>
              <a:t>)</a:t>
            </a:r>
          </a:p>
          <a:p>
            <a:pPr lvl="0" algn="just"/>
            <a:endParaRPr lang="pl-PL" sz="2000" dirty="0" smtClean="0"/>
          </a:p>
          <a:p>
            <a:r>
              <a:rPr lang="pl-PL" sz="2000" dirty="0" smtClean="0"/>
              <a:t>Podstawa prawna: ogłoszenie art</a:t>
            </a:r>
            <a:r>
              <a:rPr lang="pl-PL" sz="2000" dirty="0"/>
              <a:t>. 41 ust 7</a:t>
            </a:r>
            <a:r>
              <a:rPr lang="pl-PL" sz="2000" dirty="0" smtClean="0"/>
              <a:t>) </a:t>
            </a:r>
          </a:p>
          <a:p>
            <a:r>
              <a:rPr lang="pl-PL" sz="2000" dirty="0"/>
              <a:t>	 </a:t>
            </a:r>
            <a:r>
              <a:rPr lang="pl-PL" sz="2000" dirty="0" smtClean="0"/>
              <a:t>                 SIWZ </a:t>
            </a:r>
            <a:r>
              <a:rPr lang="pl-PL" sz="2000" dirty="0"/>
              <a:t>– art. 36. pkt 1 ust 5) i 5a</a:t>
            </a:r>
            <a:r>
              <a:rPr lang="pl-PL" sz="2000" dirty="0" smtClean="0"/>
              <a:t>)</a:t>
            </a:r>
          </a:p>
          <a:p>
            <a:endParaRPr lang="pl-PL" sz="2000" dirty="0"/>
          </a:p>
          <a:p>
            <a:pPr lvl="0" algn="just"/>
            <a:r>
              <a:rPr lang="pl-PL" sz="2000" b="1" dirty="0" smtClean="0"/>
              <a:t>Korekta - 25% </a:t>
            </a:r>
            <a:r>
              <a:rPr lang="pl-PL" sz="2000" dirty="0" smtClean="0"/>
              <a:t>(wysokość </a:t>
            </a:r>
            <a:r>
              <a:rPr lang="pl-PL" sz="2000" dirty="0"/>
              <a:t>stawki może zostać obniżona do wysokości 10% albo 5</a:t>
            </a:r>
            <a:r>
              <a:rPr lang="pl-PL" sz="2000" dirty="0" smtClean="0"/>
              <a:t>%)</a:t>
            </a:r>
            <a:endParaRPr lang="pl-PL" sz="2000" dirty="0"/>
          </a:p>
          <a:p>
            <a:pPr lvl="0" algn="just"/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15725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95536" y="1639019"/>
            <a:ext cx="82809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2400" b="1" dirty="0" smtClean="0"/>
              <a:t>Warunki udziału w postępowaniu</a:t>
            </a:r>
          </a:p>
          <a:p>
            <a:pPr lvl="0" algn="ctr"/>
            <a:endParaRPr lang="pl-PL" sz="2400" b="1" dirty="0" smtClean="0"/>
          </a:p>
          <a:p>
            <a:pPr lvl="0" algn="just"/>
            <a:r>
              <a:rPr lang="pl-PL" sz="2000" dirty="0"/>
              <a:t>Brak informacji o dokumentach i oświadczeniach  na potwierdzanie spełniania warunków udziału w postępowaniu oraz brak podstaw do wykluczenia w </a:t>
            </a:r>
            <a:r>
              <a:rPr lang="pl-PL" sz="2000" dirty="0" smtClean="0"/>
              <a:t>ogłoszeniu  </a:t>
            </a:r>
            <a:r>
              <a:rPr lang="pl-PL" sz="2000" dirty="0"/>
              <a:t>i </a:t>
            </a:r>
            <a:r>
              <a:rPr lang="pl-PL" sz="2000" dirty="0" smtClean="0"/>
              <a:t>SIWZ </a:t>
            </a:r>
          </a:p>
          <a:p>
            <a:pPr lvl="0" algn="just"/>
            <a:endParaRPr lang="pl-PL" sz="2000" dirty="0" smtClean="0"/>
          </a:p>
          <a:p>
            <a:r>
              <a:rPr lang="pl-PL" sz="2000" dirty="0" smtClean="0"/>
              <a:t>Podstawa prawna: </a:t>
            </a:r>
            <a:r>
              <a:rPr lang="pl-PL" sz="2000" dirty="0"/>
              <a:t>Ogłoszenie – art. 41 ust 7a)</a:t>
            </a:r>
          </a:p>
          <a:p>
            <a:r>
              <a:rPr lang="pl-PL" sz="2000" dirty="0" smtClean="0"/>
              <a:t>		     SIWZ </a:t>
            </a:r>
            <a:r>
              <a:rPr lang="pl-PL" sz="2000" dirty="0"/>
              <a:t>– art. 36. pkt 1 ust </a:t>
            </a:r>
            <a:r>
              <a:rPr lang="pl-PL" sz="2000" dirty="0" smtClean="0"/>
              <a:t>6</a:t>
            </a:r>
          </a:p>
          <a:p>
            <a:endParaRPr lang="pl-PL" sz="2000" dirty="0"/>
          </a:p>
          <a:p>
            <a:pPr lvl="0" algn="just"/>
            <a:r>
              <a:rPr lang="pl-PL" sz="2000" b="1" dirty="0" smtClean="0"/>
              <a:t>Korekta - 5% 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321402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95536" y="1639019"/>
            <a:ext cx="82809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2400" b="1" dirty="0" smtClean="0"/>
              <a:t>Warunki udziału w postępowaniu</a:t>
            </a:r>
          </a:p>
          <a:p>
            <a:pPr lvl="0" algn="ctr"/>
            <a:endParaRPr lang="pl-PL" sz="2400" b="1" dirty="0" smtClean="0"/>
          </a:p>
          <a:p>
            <a:pPr lvl="0" algn="just"/>
            <a:r>
              <a:rPr lang="pl-PL" sz="2000" dirty="0"/>
              <a:t>Żądanie dokumentów lub oświadczeń na potwierdzanie spełniania warunków udziału w postępowaniu oraz brak podstaw do wykluczenia nie wynikających z przepisów prawa </a:t>
            </a:r>
            <a:r>
              <a:rPr lang="pl-PL" sz="2000" dirty="0" smtClean="0"/>
              <a:t>(nie wymienionych w Rozporządzeniu </a:t>
            </a:r>
            <a:r>
              <a:rPr lang="pl-PL" sz="2000" dirty="0"/>
              <a:t>w sprawie dokumentów lub </a:t>
            </a:r>
            <a:r>
              <a:rPr lang="pl-PL" sz="2000" dirty="0" smtClean="0"/>
              <a:t>odwołujących się do </a:t>
            </a:r>
            <a:r>
              <a:rPr lang="pl-PL" sz="2000" dirty="0"/>
              <a:t>nieobowiązującego już Rozporządzenia) </a:t>
            </a:r>
            <a:endParaRPr lang="pl-PL" sz="2000" dirty="0" smtClean="0"/>
          </a:p>
          <a:p>
            <a:pPr lvl="0" algn="just"/>
            <a:endParaRPr lang="pl-PL" sz="2000" dirty="0" smtClean="0"/>
          </a:p>
          <a:p>
            <a:r>
              <a:rPr lang="pl-PL" sz="2000" dirty="0" smtClean="0"/>
              <a:t>Podstawa prawna: </a:t>
            </a:r>
            <a:r>
              <a:rPr lang="pl-PL" sz="2000" dirty="0"/>
              <a:t>a</a:t>
            </a:r>
            <a:r>
              <a:rPr lang="pl-PL" sz="2000" dirty="0" smtClean="0"/>
              <a:t>rt</a:t>
            </a:r>
            <a:r>
              <a:rPr lang="pl-PL" sz="2000" dirty="0"/>
              <a:t>. 25 ust  </a:t>
            </a:r>
            <a:r>
              <a:rPr lang="pl-PL" sz="2000" dirty="0" smtClean="0"/>
              <a:t>2</a:t>
            </a:r>
          </a:p>
          <a:p>
            <a:endParaRPr lang="pl-PL" sz="2000" dirty="0"/>
          </a:p>
          <a:p>
            <a:pPr lvl="0" algn="just"/>
            <a:r>
              <a:rPr lang="pl-PL" sz="2000" b="1" dirty="0" smtClean="0"/>
              <a:t>Korekta - 5% 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25063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95536" y="1639019"/>
            <a:ext cx="82809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2400" b="1" dirty="0" smtClean="0"/>
              <a:t>Warunki udziału w postępowaniu</a:t>
            </a:r>
          </a:p>
          <a:p>
            <a:pPr lvl="0" algn="ctr"/>
            <a:endParaRPr lang="pl-PL" sz="2400" b="1" dirty="0" smtClean="0"/>
          </a:p>
          <a:p>
            <a:pPr lvl="0" algn="just"/>
            <a:r>
              <a:rPr lang="pl-PL" sz="2000" dirty="0"/>
              <a:t>W procedurze unijnej: </a:t>
            </a:r>
            <a:endParaRPr lang="pl-PL" sz="2000" dirty="0" smtClean="0"/>
          </a:p>
          <a:p>
            <a:pPr lvl="0" algn="just"/>
            <a:r>
              <a:rPr lang="pl-PL" sz="2000" dirty="0" smtClean="0"/>
              <a:t>Brak </a:t>
            </a:r>
            <a:r>
              <a:rPr lang="pl-PL" sz="2000" dirty="0"/>
              <a:t>wezwania do złożenia oświadczeń i dokumentów na potwierdzanie spełniania warunków udziału w postępowaniu oraz brak podstaw do </a:t>
            </a:r>
            <a:r>
              <a:rPr lang="pl-PL" sz="2000" dirty="0" smtClean="0"/>
              <a:t>wykluczenia</a:t>
            </a:r>
          </a:p>
          <a:p>
            <a:pPr lvl="0" algn="just"/>
            <a:endParaRPr lang="pl-PL" sz="2000" dirty="0" smtClean="0"/>
          </a:p>
          <a:p>
            <a:r>
              <a:rPr lang="pl-PL" sz="2000" dirty="0" smtClean="0"/>
              <a:t>Podstawa prawna: </a:t>
            </a:r>
            <a:r>
              <a:rPr lang="pl-PL" sz="2000" dirty="0"/>
              <a:t>a</a:t>
            </a:r>
            <a:r>
              <a:rPr lang="pl-PL" sz="2000" dirty="0" smtClean="0"/>
              <a:t>rt</a:t>
            </a:r>
            <a:r>
              <a:rPr lang="pl-PL" sz="2000" dirty="0"/>
              <a:t>. 26 ust </a:t>
            </a:r>
            <a:r>
              <a:rPr lang="pl-PL" sz="2000" dirty="0" smtClean="0"/>
              <a:t>1</a:t>
            </a:r>
          </a:p>
          <a:p>
            <a:pPr lvl="0" algn="just"/>
            <a:endParaRPr lang="pl-PL" sz="2000" b="1" dirty="0"/>
          </a:p>
          <a:p>
            <a:pPr lvl="0" algn="just"/>
            <a:r>
              <a:rPr lang="pl-PL" sz="2000" b="1" dirty="0" smtClean="0"/>
              <a:t>Korekta - 5% 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271761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95536" y="1639019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Kryteria oceny </a:t>
            </a:r>
            <a:r>
              <a:rPr lang="pl-PL" sz="2400" b="1" dirty="0" smtClean="0"/>
              <a:t>ofert</a:t>
            </a:r>
            <a:endParaRPr lang="pl-PL" sz="2400" b="1" dirty="0"/>
          </a:p>
          <a:p>
            <a:pPr lvl="0" algn="ctr"/>
            <a:endParaRPr lang="pl-PL" sz="2400" b="1" dirty="0" smtClean="0"/>
          </a:p>
          <a:p>
            <a:pPr lvl="0"/>
            <a:r>
              <a:rPr lang="pl-PL" sz="2000" dirty="0" smtClean="0"/>
              <a:t>1. Zamawiający </a:t>
            </a:r>
            <a:r>
              <a:rPr lang="pl-PL" sz="2000" dirty="0"/>
              <a:t>określa kryteria oceny ofert w sposób jednoznaczny i zrozumiały, umożliwiający sprawdzenie informacji przedstawionych przez </a:t>
            </a:r>
            <a:r>
              <a:rPr lang="pl-PL" sz="2000" dirty="0" smtClean="0"/>
              <a:t>Wykonawcę.</a:t>
            </a:r>
          </a:p>
          <a:p>
            <a:pPr lvl="0"/>
            <a:r>
              <a:rPr lang="pl-PL" sz="2000" dirty="0" smtClean="0"/>
              <a:t>2. Kryteria </a:t>
            </a:r>
            <a:r>
              <a:rPr lang="pl-PL" sz="2000" dirty="0"/>
              <a:t>oceny ofert </a:t>
            </a:r>
            <a:r>
              <a:rPr lang="pl-PL" sz="2000" u="sng" dirty="0"/>
              <a:t>nie </a:t>
            </a:r>
            <a:r>
              <a:rPr lang="pl-PL" sz="2000" u="sng" dirty="0" smtClean="0"/>
              <a:t>mogą </a:t>
            </a:r>
            <a:r>
              <a:rPr lang="pl-PL" sz="2000" u="sng" dirty="0"/>
              <a:t>dotyczyć właściwości wykonawcy</a:t>
            </a:r>
            <a:r>
              <a:rPr lang="pl-PL" sz="2000" dirty="0"/>
              <a:t>, a w szczególności jego wiarygodności ekonomicznej, technicznej i finansowej;</a:t>
            </a:r>
          </a:p>
          <a:p>
            <a:pPr lvl="0" algn="just"/>
            <a:endParaRPr lang="pl-PL" sz="2000" dirty="0" smtClean="0"/>
          </a:p>
          <a:p>
            <a:r>
              <a:rPr lang="pl-PL" sz="2000" dirty="0" smtClean="0"/>
              <a:t>Podstawa prawna: art</a:t>
            </a:r>
            <a:r>
              <a:rPr lang="pl-PL" sz="2000" dirty="0"/>
              <a:t>. 7 ust. 1 w związku z art. 91 </a:t>
            </a:r>
            <a:r>
              <a:rPr lang="pl-PL" sz="2000" dirty="0" smtClean="0"/>
              <a:t>PZP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b="1" dirty="0"/>
              <a:t>Korekta </a:t>
            </a:r>
            <a:r>
              <a:rPr lang="pl-PL" sz="2000" dirty="0" smtClean="0"/>
              <a:t>– </a:t>
            </a:r>
            <a:r>
              <a:rPr lang="pl-PL" sz="2000" dirty="0"/>
              <a:t>25% (z możliwością obniżenia stawki do 10% lub 5%) </a:t>
            </a:r>
          </a:p>
          <a:p>
            <a:endParaRPr lang="pl-PL" sz="2000" b="1" dirty="0"/>
          </a:p>
          <a:p>
            <a:pPr lvl="0" algn="just"/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24661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95536" y="1639019"/>
            <a:ext cx="828092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Kryteria oceny </a:t>
            </a:r>
            <a:r>
              <a:rPr lang="pl-PL" sz="2400" b="1" dirty="0" smtClean="0"/>
              <a:t>ofert</a:t>
            </a:r>
            <a:endParaRPr lang="pl-PL" sz="2400" b="1" dirty="0"/>
          </a:p>
          <a:p>
            <a:pPr lvl="0" algn="ctr"/>
            <a:endParaRPr lang="pl-PL" sz="2400" b="1" dirty="0" smtClean="0"/>
          </a:p>
          <a:p>
            <a:pPr lvl="0"/>
            <a:r>
              <a:rPr lang="pl-PL" sz="2000" dirty="0" smtClean="0"/>
              <a:t>W przypadku, gdy kryterium </a:t>
            </a:r>
            <a:r>
              <a:rPr lang="pl-PL" sz="2000" dirty="0"/>
              <a:t>oceny ofert </a:t>
            </a:r>
            <a:r>
              <a:rPr lang="pl-PL" sz="2000" dirty="0" smtClean="0"/>
              <a:t>odnosi </a:t>
            </a:r>
            <a:r>
              <a:rPr lang="pl-PL" sz="2000" dirty="0"/>
              <a:t>się do kwalifikacji zawodowych i doświadczenia osób wyznaczonych do realizacji zamówienia a procedura przetargowa prowadzona zgodnie z art. 24aa, </a:t>
            </a:r>
            <a:r>
              <a:rPr lang="pl-PL" sz="2000" u="sng" dirty="0"/>
              <a:t>należy przeanalizować opis kryteriów w </a:t>
            </a:r>
            <a:r>
              <a:rPr lang="pl-PL" sz="2000" u="sng" dirty="0" smtClean="0"/>
              <a:t>sytuacji, </a:t>
            </a:r>
            <a:r>
              <a:rPr lang="pl-PL" sz="2000" u="sng" dirty="0"/>
              <a:t>gdy tak samo brzmi warunek udziału w postępowaniu </a:t>
            </a:r>
            <a:r>
              <a:rPr lang="pl-PL" sz="2000" u="sng" dirty="0" smtClean="0"/>
              <a:t> jak </a:t>
            </a:r>
            <a:r>
              <a:rPr lang="pl-PL" sz="2000" u="sng" dirty="0"/>
              <a:t>i </a:t>
            </a:r>
            <a:r>
              <a:rPr lang="pl-PL" sz="2000" u="sng" dirty="0" smtClean="0"/>
              <a:t>kryterium.</a:t>
            </a:r>
          </a:p>
          <a:p>
            <a:pPr lvl="0"/>
            <a:endParaRPr lang="pl-PL" sz="2000" u="sng" dirty="0" smtClean="0"/>
          </a:p>
          <a:p>
            <a:pPr lvl="0"/>
            <a:r>
              <a:rPr lang="pl-PL" sz="2000" u="sng" dirty="0" smtClean="0"/>
              <a:t>N</a:t>
            </a:r>
            <a:r>
              <a:rPr lang="pl-PL" sz="2000" dirty="0" smtClean="0"/>
              <a:t>a </a:t>
            </a:r>
            <a:r>
              <a:rPr lang="pl-PL" sz="2000" dirty="0"/>
              <a:t>etapie oceny i badania ofert może dojść do błędnego przydzielenia punktacji w ramach </a:t>
            </a:r>
            <a:r>
              <a:rPr lang="pl-PL" sz="2000" dirty="0" smtClean="0"/>
              <a:t>kryterium. Błąd może </a:t>
            </a:r>
            <a:r>
              <a:rPr lang="pl-PL" sz="2000" dirty="0"/>
              <a:t>mieć wpływ na ranking ofert i doprowadzić do błędnego wyboru najkorzystniejszej oferty.</a:t>
            </a:r>
          </a:p>
          <a:p>
            <a:endParaRPr lang="pl-PL" sz="2000" b="1" dirty="0"/>
          </a:p>
          <a:p>
            <a:pPr lvl="0" algn="just"/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405197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85842" y="1700808"/>
            <a:ext cx="828092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Zasada </a:t>
            </a:r>
            <a:r>
              <a:rPr lang="pl-PL" sz="2400" b="1" dirty="0" smtClean="0"/>
              <a:t>konkurencyjności</a:t>
            </a:r>
          </a:p>
          <a:p>
            <a:pPr algn="ctr"/>
            <a:endParaRPr lang="pl-PL" sz="2400" b="1" dirty="0" smtClean="0"/>
          </a:p>
          <a:p>
            <a:r>
              <a:rPr lang="pl-PL" sz="2000" dirty="0" smtClean="0"/>
              <a:t>1. Brak </a:t>
            </a:r>
            <a:r>
              <a:rPr lang="pl-PL" sz="2000" dirty="0"/>
              <a:t>publikacji w Bazie Konkurencyjności  przy jednoczesnej publikacji na własnej stronie </a:t>
            </a:r>
            <a:r>
              <a:rPr lang="pl-PL" sz="2000" dirty="0" smtClean="0"/>
              <a:t>internetowej.</a:t>
            </a:r>
          </a:p>
          <a:p>
            <a:endParaRPr lang="pl-PL" sz="2000" b="1" dirty="0"/>
          </a:p>
          <a:p>
            <a:r>
              <a:rPr lang="pl-PL" sz="2000" dirty="0" smtClean="0"/>
              <a:t>Wytyczne: Podrozdział </a:t>
            </a:r>
            <a:r>
              <a:rPr lang="pl-PL" sz="2000" dirty="0"/>
              <a:t>5.1. punkt </a:t>
            </a:r>
            <a:r>
              <a:rPr lang="pl-PL" sz="2000" dirty="0" smtClean="0"/>
              <a:t>10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Korekta </a:t>
            </a:r>
            <a:r>
              <a:rPr lang="pl-PL" sz="2000" b="1" dirty="0"/>
              <a:t>– 25</a:t>
            </a:r>
            <a:r>
              <a:rPr lang="pl-PL" sz="2000" b="1" dirty="0" smtClean="0"/>
              <a:t>%</a:t>
            </a:r>
          </a:p>
          <a:p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272781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95536" y="1410355"/>
            <a:ext cx="828092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Zasada </a:t>
            </a:r>
            <a:r>
              <a:rPr lang="pl-PL" sz="2400" b="1" dirty="0" smtClean="0"/>
              <a:t>konkurencyjności</a:t>
            </a:r>
          </a:p>
          <a:p>
            <a:endParaRPr lang="pl-PL" sz="2000" b="1" dirty="0"/>
          </a:p>
          <a:p>
            <a:r>
              <a:rPr lang="pl-PL" sz="2000" dirty="0" smtClean="0"/>
              <a:t>2. Brak </a:t>
            </a:r>
            <a:r>
              <a:rPr lang="pl-PL" sz="2000" dirty="0"/>
              <a:t>pełnej informacji o warunkach udziału w postępowaniu lub kryteriach wyboru </a:t>
            </a:r>
            <a:r>
              <a:rPr lang="pl-PL" sz="2000" dirty="0" smtClean="0"/>
              <a:t>ofert.</a:t>
            </a:r>
          </a:p>
          <a:p>
            <a:endParaRPr lang="pl-PL" sz="2000" b="1" dirty="0"/>
          </a:p>
          <a:p>
            <a:r>
              <a:rPr lang="pl-PL" sz="2000" dirty="0" smtClean="0"/>
              <a:t>Wytyczne: Podrozdział </a:t>
            </a:r>
            <a:r>
              <a:rPr lang="pl-PL" sz="2000" dirty="0"/>
              <a:t>5.1. punkt </a:t>
            </a:r>
            <a:r>
              <a:rPr lang="pl-PL" sz="2000" dirty="0" smtClean="0"/>
              <a:t>8a</a:t>
            </a:r>
            <a:endParaRPr lang="pl-PL" sz="2000" dirty="0" smtClean="0"/>
          </a:p>
          <a:p>
            <a:endParaRPr lang="pl-PL" sz="2000" b="1" dirty="0" smtClean="0"/>
          </a:p>
          <a:p>
            <a:r>
              <a:rPr lang="pl-PL" sz="2000" b="1" dirty="0" smtClean="0"/>
              <a:t>Korekta </a:t>
            </a:r>
            <a:r>
              <a:rPr lang="pl-PL" sz="2000" b="1" dirty="0"/>
              <a:t>– </a:t>
            </a:r>
            <a:r>
              <a:rPr lang="pl-PL" sz="2000" b="1" dirty="0" smtClean="0"/>
              <a:t>25</a:t>
            </a:r>
            <a:r>
              <a:rPr lang="pl-PL" sz="2000" b="1" dirty="0"/>
              <a:t>% </a:t>
            </a:r>
            <a:r>
              <a:rPr lang="pl-PL" sz="2000" dirty="0" smtClean="0"/>
              <a:t>(wysokość </a:t>
            </a:r>
            <a:r>
              <a:rPr lang="pl-PL" sz="2000" dirty="0"/>
              <a:t>stawki może zostać obniżona do wysokości 10% albo 5</a:t>
            </a:r>
            <a:r>
              <a:rPr lang="pl-PL" sz="2000" dirty="0" smtClean="0"/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19609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411760" y="2635322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b="1" dirty="0">
                <a:solidFill>
                  <a:schemeClr val="bg1"/>
                </a:solidFill>
                <a:latin typeface="Calibri" pitchFamily="34" charset="0"/>
              </a:rPr>
              <a:t>Dziękuję  za </a:t>
            </a:r>
            <a:r>
              <a:rPr lang="pl-PL" sz="3200" b="1" dirty="0">
                <a:solidFill>
                  <a:schemeClr val="bg1"/>
                </a:solidFill>
                <a:latin typeface="Calibri" pitchFamily="34" charset="0"/>
              </a:rPr>
              <a:t>uwagę</a:t>
            </a:r>
            <a:endParaRPr lang="pl-PL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203848" y="3717032"/>
            <a:ext cx="55067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u="sng" dirty="0">
                <a:solidFill>
                  <a:schemeClr val="bg1"/>
                </a:solidFill>
                <a:latin typeface="Calibri" pitchFamily="34" charset="0"/>
              </a:rPr>
              <a:t>Kontakt:</a:t>
            </a:r>
          </a:p>
          <a:p>
            <a:endParaRPr lang="pl-PL" sz="1400" b="1" u="sng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pl-PL" sz="1400" b="1" dirty="0" smtClean="0">
                <a:solidFill>
                  <a:schemeClr val="bg1"/>
                </a:solidFill>
                <a:latin typeface="Calibri" pitchFamily="34" charset="0"/>
              </a:rPr>
              <a:t>Anna Kacprzyńska– </a:t>
            </a:r>
            <a:r>
              <a:rPr lang="pl-PL" sz="1400" b="1" dirty="0">
                <a:solidFill>
                  <a:schemeClr val="bg1"/>
                </a:solidFill>
                <a:latin typeface="Calibri" pitchFamily="34" charset="0"/>
              </a:rPr>
              <a:t>tel. (58) </a:t>
            </a:r>
            <a:r>
              <a:rPr lang="pl-PL" sz="1400" b="1" dirty="0" smtClean="0">
                <a:solidFill>
                  <a:schemeClr val="bg1"/>
                </a:solidFill>
                <a:latin typeface="Calibri" pitchFamily="34" charset="0"/>
              </a:rPr>
              <a:t>32-68-189, a.kacprzynska@pomorskie.eu</a:t>
            </a:r>
            <a:endParaRPr lang="pl-PL" sz="1400" b="1" dirty="0">
              <a:solidFill>
                <a:schemeClr val="bg1"/>
              </a:solidFill>
              <a:latin typeface="Calibri" pitchFamily="34" charset="0"/>
            </a:endParaRPr>
          </a:p>
          <a:p>
            <a:endParaRPr lang="pl-PL" sz="1400" b="1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pl-PL" sz="1400" b="1" dirty="0" smtClean="0">
                <a:solidFill>
                  <a:schemeClr val="bg1"/>
                </a:solidFill>
                <a:latin typeface="Calibri" pitchFamily="34" charset="0"/>
              </a:rPr>
              <a:t>Referat Kontroli</a:t>
            </a:r>
            <a:endParaRPr lang="pl-PL" sz="1400" b="1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Calibri" pitchFamily="34" charset="0"/>
              </a:rPr>
              <a:t>Departament Programów Regionalnych</a:t>
            </a:r>
          </a:p>
          <a:p>
            <a:r>
              <a:rPr lang="pl-PL" sz="1400" b="1" dirty="0">
                <a:solidFill>
                  <a:schemeClr val="bg1"/>
                </a:solidFill>
                <a:latin typeface="Calibri" pitchFamily="34" charset="0"/>
              </a:rPr>
              <a:t>Urząd Marszałkowski Województwa Pomorskiego</a:t>
            </a:r>
          </a:p>
          <a:p>
            <a:r>
              <a:rPr lang="pl-PL" sz="1400" b="1" dirty="0">
                <a:solidFill>
                  <a:schemeClr val="bg1"/>
                </a:solidFill>
                <a:latin typeface="Calibri" pitchFamily="34" charset="0"/>
              </a:rPr>
              <a:t>ul. Augustyńskiego 2, 80-819 Gdańsk</a:t>
            </a:r>
          </a:p>
          <a:p>
            <a:r>
              <a:rPr lang="pl-PL" sz="1400" b="1" dirty="0">
                <a:solidFill>
                  <a:schemeClr val="bg1"/>
                </a:solidFill>
                <a:latin typeface="Calibri" pitchFamily="34" charset="0"/>
              </a:rPr>
              <a:t>Tel. (58) </a:t>
            </a:r>
            <a:r>
              <a:rPr lang="pl-PL" sz="1400" b="1" dirty="0" smtClean="0">
                <a:solidFill>
                  <a:schemeClr val="bg1"/>
                </a:solidFill>
                <a:latin typeface="Calibri" pitchFamily="34" charset="0"/>
              </a:rPr>
              <a:t>32-68-189, </a:t>
            </a:r>
            <a:r>
              <a:rPr lang="pl-PL" sz="1400" b="1" dirty="0">
                <a:solidFill>
                  <a:schemeClr val="bg1"/>
                </a:solidFill>
                <a:latin typeface="Calibri" pitchFamily="34" charset="0"/>
              </a:rPr>
              <a:t>fax (58) 32-68-134</a:t>
            </a:r>
          </a:p>
          <a:p>
            <a:r>
              <a:rPr lang="pl-PL" sz="1400" b="1" dirty="0">
                <a:solidFill>
                  <a:schemeClr val="bg1"/>
                </a:solidFill>
                <a:latin typeface="Calibri" pitchFamily="34" charset="0"/>
              </a:rPr>
              <a:t>E-mail: </a:t>
            </a:r>
            <a:r>
              <a:rPr lang="pl-PL" sz="1400" b="1" u="sng" dirty="0">
                <a:solidFill>
                  <a:schemeClr val="bg1"/>
                </a:solidFill>
                <a:latin typeface="Calibri" pitchFamily="34" charset="0"/>
                <a:hlinkClick r:id="rId5"/>
              </a:rPr>
              <a:t>dpr@pomorskie.eu</a:t>
            </a:r>
            <a:endParaRPr lang="pl-PL" sz="1400" b="1" u="sng" dirty="0">
              <a:solidFill>
                <a:schemeClr val="bg1"/>
              </a:solidFill>
              <a:latin typeface="Calibri" pitchFamily="34" charset="0"/>
            </a:endParaRPr>
          </a:p>
          <a:p>
            <a:endParaRPr lang="pl-PL" sz="1400" b="1" dirty="0">
              <a:solidFill>
                <a:schemeClr val="bg1"/>
              </a:solidFill>
              <a:latin typeface="Calibri" pitchFamily="34" charset="0"/>
            </a:endParaRPr>
          </a:p>
          <a:p>
            <a:endParaRPr lang="pl-PL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11560" y="1628800"/>
            <a:ext cx="790855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/>
            <a:r>
              <a:rPr lang="pl-PL" sz="2400" b="1" dirty="0"/>
              <a:t>Weryfikacja „ex </a:t>
            </a:r>
            <a:r>
              <a:rPr lang="pl-PL" sz="2400" b="1" dirty="0" err="1"/>
              <a:t>ante</a:t>
            </a:r>
            <a:r>
              <a:rPr lang="pl-PL" sz="2400" b="1" dirty="0"/>
              <a:t>” zamówień </a:t>
            </a:r>
            <a:r>
              <a:rPr lang="pl-PL" sz="2400" b="1" dirty="0" smtClean="0"/>
              <a:t>– dlaczego robimy?</a:t>
            </a:r>
          </a:p>
          <a:p>
            <a:pPr marL="285750" indent="-285750" algn="just"/>
            <a:endParaRPr lang="pl-PL" sz="2400" dirty="0" smtClean="0"/>
          </a:p>
          <a:p>
            <a:pPr marL="285750" indent="-285750" algn="just"/>
            <a:r>
              <a:rPr lang="pl-PL" sz="2000" dirty="0"/>
              <a:t> </a:t>
            </a:r>
            <a:r>
              <a:rPr lang="pl-PL" sz="2000" dirty="0" smtClean="0"/>
              <a:t>   1. Celem </a:t>
            </a:r>
            <a:r>
              <a:rPr lang="pl-PL" sz="2000" dirty="0"/>
              <a:t>weryfikacji „ex </a:t>
            </a:r>
            <a:r>
              <a:rPr lang="pl-PL" sz="2000" dirty="0" err="1"/>
              <a:t>ante</a:t>
            </a:r>
            <a:r>
              <a:rPr lang="pl-PL" sz="2000" dirty="0"/>
              <a:t>” zamówień jest niedopuszczenie do udzielenia zamówienia obarczonego wadami, które skutkowałyby </a:t>
            </a:r>
            <a:r>
              <a:rPr lang="pl-PL" sz="2000" dirty="0" smtClean="0"/>
              <a:t>wystąpieniem nieprawidłowości</a:t>
            </a:r>
            <a:r>
              <a:rPr lang="pl-PL" sz="2000" dirty="0"/>
              <a:t>. </a:t>
            </a:r>
            <a:endParaRPr lang="pl-PL" sz="2000" dirty="0" smtClean="0"/>
          </a:p>
          <a:p>
            <a:pPr marL="285750" indent="-285750" algn="just"/>
            <a:endParaRPr lang="pl-PL" sz="2000" dirty="0" smtClean="0"/>
          </a:p>
          <a:p>
            <a:pPr marL="285750" indent="-285750" algn="just"/>
            <a:r>
              <a:rPr lang="pl-PL" sz="2000" dirty="0"/>
              <a:t>	</a:t>
            </a:r>
            <a:r>
              <a:rPr lang="pl-PL" sz="2000" dirty="0" smtClean="0"/>
              <a:t>2. IZ </a:t>
            </a:r>
            <a:r>
              <a:rPr lang="pl-PL" sz="2000" dirty="0"/>
              <a:t>RPO WP/IP planowo przeprowadza ją przede wszystkim na </a:t>
            </a:r>
            <a:r>
              <a:rPr lang="pl-PL" sz="2000" dirty="0" smtClean="0"/>
              <a:t>etapie:</a:t>
            </a:r>
          </a:p>
          <a:p>
            <a:pPr marL="285750" indent="-285750" algn="just"/>
            <a:r>
              <a:rPr lang="pl-PL" sz="2000" dirty="0" smtClean="0"/>
              <a:t> 	-    przed upublicznieniem zamówienia.</a:t>
            </a:r>
          </a:p>
          <a:p>
            <a:pPr marL="285750" indent="-285750" algn="just"/>
            <a:r>
              <a:rPr lang="pl-PL" sz="2000" dirty="0" smtClean="0"/>
              <a:t>	- przed </a:t>
            </a:r>
            <a:r>
              <a:rPr lang="pl-PL" sz="2000" dirty="0"/>
              <a:t>zatwierdzeniem wniosku o </a:t>
            </a:r>
            <a:r>
              <a:rPr lang="pl-PL" sz="2000" dirty="0" smtClean="0"/>
              <a:t>płatność (udzielone zamówienie)</a:t>
            </a:r>
          </a:p>
        </p:txBody>
      </p:sp>
    </p:spTree>
    <p:extLst>
      <p:ext uri="{BB962C8B-B14F-4D97-AF65-F5344CB8AC3E}">
        <p14:creationId xmlns:p14="http://schemas.microsoft.com/office/powerpoint/2010/main" val="23172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539552" y="1412776"/>
            <a:ext cx="828092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/>
            <a:r>
              <a:rPr lang="pl-PL" sz="2400" b="1" dirty="0"/>
              <a:t>Weryfikacja „ex </a:t>
            </a:r>
            <a:r>
              <a:rPr lang="pl-PL" sz="2400" b="1" dirty="0" err="1"/>
              <a:t>ante</a:t>
            </a:r>
            <a:r>
              <a:rPr lang="pl-PL" sz="2400" b="1" dirty="0"/>
              <a:t>” </a:t>
            </a:r>
            <a:r>
              <a:rPr lang="pl-PL" sz="2400" b="1" dirty="0" smtClean="0"/>
              <a:t>zamówień – sposób przekazania dokumentów</a:t>
            </a:r>
          </a:p>
          <a:p>
            <a:pPr marL="285750" indent="-285750" algn="just"/>
            <a:endParaRPr lang="pl-PL" sz="2400" b="1" dirty="0"/>
          </a:p>
          <a:p>
            <a:pPr lvl="0"/>
            <a:r>
              <a:rPr lang="pl-PL" sz="2000" dirty="0" smtClean="0"/>
              <a:t>Za pośrednictwem systemu SL 2014 </a:t>
            </a:r>
            <a:r>
              <a:rPr lang="pl-PL" sz="2000" dirty="0"/>
              <a:t>„Zamówienia publiczne</a:t>
            </a:r>
            <a:r>
              <a:rPr lang="pl-PL" sz="2000" dirty="0" smtClean="0"/>
              <a:t>”:</a:t>
            </a:r>
          </a:p>
          <a:p>
            <a:pPr lvl="0" algn="just"/>
            <a:r>
              <a:rPr lang="pl-PL" sz="2000" dirty="0" smtClean="0"/>
              <a:t>      - treść </a:t>
            </a:r>
            <a:r>
              <a:rPr lang="pl-PL" sz="2000" dirty="0"/>
              <a:t>ogłoszenia o zamówieniu publicznym, ogłoszenia o zmianie ogłoszenia</a:t>
            </a:r>
            <a:r>
              <a:rPr lang="pl-PL" sz="2000" dirty="0" smtClean="0"/>
              <a:t>;</a:t>
            </a:r>
          </a:p>
          <a:p>
            <a:pPr lvl="0" algn="just"/>
            <a:r>
              <a:rPr lang="pl-PL" sz="2000" dirty="0" smtClean="0"/>
              <a:t>      - umowy </a:t>
            </a:r>
            <a:r>
              <a:rPr lang="pl-PL" sz="2000" dirty="0"/>
              <a:t>z </a:t>
            </a:r>
            <a:r>
              <a:rPr lang="pl-PL" sz="2000" dirty="0" smtClean="0"/>
              <a:t>wykonawcami, aneksy, </a:t>
            </a:r>
            <a:r>
              <a:rPr lang="pl-PL" sz="2000" dirty="0" smtClean="0"/>
              <a:t>(umowy </a:t>
            </a:r>
            <a:r>
              <a:rPr lang="pl-PL" sz="2000" dirty="0"/>
              <a:t>na roboty dodatkowe, </a:t>
            </a:r>
            <a:r>
              <a:rPr lang="pl-PL" sz="2000" dirty="0" smtClean="0"/>
              <a:t>uzupełniające – </a:t>
            </a:r>
            <a:r>
              <a:rPr lang="pl-PL" sz="2000" dirty="0" err="1" smtClean="0"/>
              <a:t>pzp</a:t>
            </a:r>
            <a:r>
              <a:rPr lang="pl-PL" sz="2000" dirty="0" smtClean="0"/>
              <a:t> przed nowelizacją);</a:t>
            </a:r>
            <a:endParaRPr lang="pl-PL" sz="2000" dirty="0" smtClean="0"/>
          </a:p>
          <a:p>
            <a:pPr lvl="0" algn="just"/>
            <a:r>
              <a:rPr lang="pl-PL" sz="2400" dirty="0" smtClean="0"/>
              <a:t> </a:t>
            </a:r>
            <a:endParaRPr lang="pl-PL" sz="2400" dirty="0"/>
          </a:p>
          <a:p>
            <a:pPr lvl="0"/>
            <a:r>
              <a:rPr lang="pl-PL" sz="2000" i="1" dirty="0" smtClean="0"/>
              <a:t>Podręcznik </a:t>
            </a:r>
            <a:r>
              <a:rPr lang="pl-PL" sz="2000" i="1" dirty="0"/>
              <a:t>Beneficjenta do SL2014, </a:t>
            </a:r>
            <a:r>
              <a:rPr lang="pl-PL" sz="2000" i="1" dirty="0" smtClean="0"/>
              <a:t>opublikowany </a:t>
            </a:r>
            <a:r>
              <a:rPr lang="pl-PL" sz="2000" i="1" dirty="0"/>
              <a:t>na stronie internetowej Programu </a:t>
            </a:r>
            <a:r>
              <a:rPr lang="pl-PL" sz="2000" i="1" u="sng" dirty="0">
                <a:hlinkClick r:id="rId2"/>
              </a:rPr>
              <a:t>www.rpo.pomorskie.eu</a:t>
            </a:r>
            <a:endParaRPr lang="pl-PL" sz="20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2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51520" y="1639020"/>
            <a:ext cx="856895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/>
            <a:r>
              <a:rPr lang="pl-PL" sz="2400" b="1" dirty="0" smtClean="0"/>
              <a:t>Weryfikacja „ex </a:t>
            </a:r>
            <a:r>
              <a:rPr lang="pl-PL" sz="2400" b="1" dirty="0" err="1" smtClean="0"/>
              <a:t>ante</a:t>
            </a:r>
            <a:r>
              <a:rPr lang="pl-PL" sz="2400" b="1" dirty="0" smtClean="0"/>
              <a:t>” zamówień </a:t>
            </a:r>
            <a:r>
              <a:rPr lang="pl-PL" sz="2400" b="1" dirty="0"/>
              <a:t>– sposób </a:t>
            </a:r>
            <a:r>
              <a:rPr lang="pl-PL" sz="2400" b="1" dirty="0" smtClean="0"/>
              <a:t>przekazania dokumentów</a:t>
            </a:r>
          </a:p>
          <a:p>
            <a:pPr marL="285750" indent="-285750" algn="just"/>
            <a:endParaRPr lang="pl-PL" sz="2400" b="1" dirty="0"/>
          </a:p>
          <a:p>
            <a:pPr marL="285750" indent="-285750" algn="just"/>
            <a:r>
              <a:rPr lang="pl-PL" sz="2400" b="1" dirty="0" smtClean="0"/>
              <a:t>	</a:t>
            </a:r>
            <a:r>
              <a:rPr lang="pl-PL" sz="2000" dirty="0" smtClean="0"/>
              <a:t>Za pośrednictwem narzędzia informatycznego „chmura”, które </a:t>
            </a:r>
            <a:r>
              <a:rPr lang="pl-PL" sz="2000" dirty="0"/>
              <a:t>znajduje się pod adresem internetowym </a:t>
            </a:r>
            <a:r>
              <a:rPr lang="pl-PL" sz="2000" u="sng" dirty="0">
                <a:hlinkClick r:id="rId2"/>
              </a:rPr>
              <a:t>https://fileshare-dpr.pomorskie.eu</a:t>
            </a:r>
            <a:r>
              <a:rPr lang="pl-PL" sz="2000" dirty="0"/>
              <a:t>. </a:t>
            </a:r>
            <a:endParaRPr lang="pl-PL" sz="2000" dirty="0" smtClean="0"/>
          </a:p>
          <a:p>
            <a:pPr marL="285750" indent="-285750" algn="just"/>
            <a:endParaRPr lang="pl-PL" sz="2000" dirty="0"/>
          </a:p>
          <a:p>
            <a:pPr marL="285750" indent="-285750" algn="just"/>
            <a:r>
              <a:rPr lang="pl-PL" sz="2000" dirty="0" smtClean="0"/>
              <a:t>	Dostęp </a:t>
            </a:r>
            <a:r>
              <a:rPr lang="pl-PL" sz="2000" dirty="0"/>
              <a:t>do tego </a:t>
            </a:r>
            <a:r>
              <a:rPr lang="pl-PL" sz="2000" dirty="0" smtClean="0"/>
              <a:t>narzędzia </a:t>
            </a:r>
            <a:r>
              <a:rPr lang="pl-PL" sz="2000" dirty="0"/>
              <a:t>beneficjenci uzyskują za pomocą adresu </a:t>
            </a:r>
            <a:r>
              <a:rPr lang="pl-PL" sz="2000" dirty="0" smtClean="0"/>
              <a:t>      e-mail</a:t>
            </a:r>
            <a:r>
              <a:rPr lang="pl-PL" sz="2000" dirty="0"/>
              <a:t>, który mają obowiązek podać IZ RPO WP na etapie podpisywania umowy o </a:t>
            </a:r>
            <a:r>
              <a:rPr lang="pl-PL" sz="2000" dirty="0" smtClean="0"/>
              <a:t>dofinansowanie.</a:t>
            </a:r>
          </a:p>
          <a:p>
            <a:pPr marL="285750" indent="-285750" algn="just"/>
            <a:r>
              <a:rPr lang="pl-PL" sz="2000" dirty="0" smtClean="0"/>
              <a:t>	</a:t>
            </a:r>
            <a:r>
              <a:rPr lang="pl-PL" sz="2000" i="1" dirty="0" smtClean="0"/>
              <a:t>Instrukcja </a:t>
            </a:r>
            <a:r>
              <a:rPr lang="pl-PL" sz="2000" i="1" dirty="0"/>
              <a:t>korzystania </a:t>
            </a:r>
            <a:r>
              <a:rPr lang="pl-PL" sz="2000" i="1" dirty="0" smtClean="0"/>
              <a:t>zamieszczona na </a:t>
            </a:r>
            <a:r>
              <a:rPr lang="pl-PL" sz="2000" i="1" dirty="0"/>
              <a:t>stronie Programu </a:t>
            </a:r>
            <a:r>
              <a:rPr lang="pl-PL" sz="2000" i="1" u="sng" dirty="0">
                <a:hlinkClick r:id="rId3"/>
              </a:rPr>
              <a:t>www.rpo.pomorskie.eu</a:t>
            </a:r>
            <a:r>
              <a:rPr lang="pl-PL" sz="2000" i="1" dirty="0"/>
              <a:t>. </a:t>
            </a:r>
            <a:endParaRPr lang="pl-PL" sz="2000" i="1" dirty="0" smtClean="0"/>
          </a:p>
          <a:p>
            <a:pPr marL="285750" indent="-285750" algn="just"/>
            <a:endParaRPr lang="pl-PL" sz="2000" dirty="0"/>
          </a:p>
          <a:p>
            <a:pPr marL="285750" indent="-285750" algn="just"/>
            <a:r>
              <a:rPr lang="pl-PL" sz="2000" dirty="0" smtClean="0"/>
              <a:t>	</a:t>
            </a:r>
            <a:r>
              <a:rPr lang="pl-PL" sz="2000" b="1" dirty="0" smtClean="0"/>
              <a:t>Ważne: </a:t>
            </a:r>
            <a:r>
              <a:rPr lang="pl-PL" sz="2000" dirty="0" smtClean="0"/>
              <a:t>Zamieszczenie dokumentów w „chmurze” + e-mail z informacją o przesłaniu dokumentów.</a:t>
            </a:r>
          </a:p>
        </p:txBody>
      </p:sp>
    </p:spTree>
    <p:extLst>
      <p:ext uri="{BB962C8B-B14F-4D97-AF65-F5344CB8AC3E}">
        <p14:creationId xmlns:p14="http://schemas.microsoft.com/office/powerpoint/2010/main" val="23172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51520" y="1639020"/>
            <a:ext cx="856895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/>
            <a:r>
              <a:rPr lang="pl-PL" sz="2400" b="1" dirty="0" smtClean="0"/>
              <a:t>Weryfikacja „ex </a:t>
            </a:r>
            <a:r>
              <a:rPr lang="pl-PL" sz="2400" b="1" dirty="0" err="1" smtClean="0"/>
              <a:t>ante</a:t>
            </a:r>
            <a:r>
              <a:rPr lang="pl-PL" sz="2400" b="1" dirty="0" smtClean="0"/>
              <a:t>” zamówień </a:t>
            </a:r>
            <a:r>
              <a:rPr lang="pl-PL" sz="2400" b="1" dirty="0"/>
              <a:t>– sposób </a:t>
            </a:r>
            <a:r>
              <a:rPr lang="pl-PL" sz="2400" b="1" dirty="0" smtClean="0"/>
              <a:t>przekazania dokumentów</a:t>
            </a:r>
          </a:p>
          <a:p>
            <a:pPr marL="285750" indent="-285750" algn="just"/>
            <a:endParaRPr lang="pl-PL" sz="2400" b="1" dirty="0"/>
          </a:p>
          <a:p>
            <a:pPr marL="285750" indent="-285750" algn="just"/>
            <a:r>
              <a:rPr lang="pl-PL" sz="2400" b="1" dirty="0" smtClean="0"/>
              <a:t>	</a:t>
            </a:r>
            <a:r>
              <a:rPr lang="pl-PL" sz="2000" dirty="0" smtClean="0"/>
              <a:t>Za pośrednictwem e-maila do:</a:t>
            </a:r>
          </a:p>
          <a:p>
            <a:pPr marL="285750" indent="-285750" algn="just"/>
            <a:endParaRPr lang="pl-PL" sz="2000" dirty="0"/>
          </a:p>
          <a:p>
            <a:pPr marL="285750" indent="-285750" algn="just"/>
            <a:r>
              <a:rPr lang="pl-PL" sz="2000" dirty="0" smtClean="0"/>
              <a:t>	- Sekretariatu DPR </a:t>
            </a:r>
            <a:r>
              <a:rPr lang="pl-PL" sz="2000" dirty="0" smtClean="0">
                <a:hlinkClick r:id="rId2"/>
              </a:rPr>
              <a:t>dpr@pomorskie.eu</a:t>
            </a:r>
            <a:endParaRPr lang="pl-PL" sz="2000" dirty="0" smtClean="0"/>
          </a:p>
          <a:p>
            <a:pPr marL="285750" indent="-285750" algn="just"/>
            <a:endParaRPr lang="pl-PL" sz="2000" dirty="0" smtClean="0"/>
          </a:p>
          <a:p>
            <a:pPr marL="285750" indent="-285750" algn="just"/>
            <a:r>
              <a:rPr lang="pl-PL" sz="2000" dirty="0" smtClean="0"/>
              <a:t>	- Referatu Kontroli </a:t>
            </a:r>
            <a:r>
              <a:rPr lang="pl-PL" sz="2000" dirty="0" smtClean="0">
                <a:hlinkClick r:id="rId3"/>
              </a:rPr>
              <a:t>a.kacprzynska@pomorskie.eu</a:t>
            </a:r>
            <a:endParaRPr lang="pl-PL" sz="2000" dirty="0" smtClean="0"/>
          </a:p>
          <a:p>
            <a:pPr marL="285750" indent="-285750" algn="just"/>
            <a:endParaRPr lang="pl-PL" sz="2000" dirty="0" smtClean="0"/>
          </a:p>
          <a:p>
            <a:pPr marL="285750" indent="-285750" algn="just"/>
            <a:endParaRPr lang="pl-PL" sz="2000" dirty="0"/>
          </a:p>
          <a:p>
            <a:pPr marL="285750" indent="-285750" algn="just"/>
            <a:r>
              <a:rPr lang="pl-PL" sz="2000" dirty="0" smtClean="0"/>
              <a:t>	</a:t>
            </a:r>
            <a:r>
              <a:rPr lang="pl-PL" sz="2000" b="1" dirty="0" smtClean="0"/>
              <a:t>Prosimy o sprawne odsyłanie dokumentów po uwagach IZ RPO WP. </a:t>
            </a:r>
            <a:endParaRPr lang="pl-PL" sz="2000" dirty="0" smtClean="0"/>
          </a:p>
          <a:p>
            <a:pPr marL="285750" indent="-285750" algn="just"/>
            <a:endParaRPr lang="pl-PL" sz="2400" b="1" dirty="0" smtClean="0"/>
          </a:p>
          <a:p>
            <a:pPr marL="285750" indent="-285750" algn="just"/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51420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51520" y="1639020"/>
            <a:ext cx="856895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/>
            <a:r>
              <a:rPr lang="pl-PL" sz="2400" b="1" dirty="0" smtClean="0"/>
              <a:t>Szacowanie zamówień </a:t>
            </a:r>
          </a:p>
          <a:p>
            <a:pPr marL="285750" indent="-285750" algn="just"/>
            <a:endParaRPr lang="pl-PL" sz="2400" b="1" dirty="0"/>
          </a:p>
          <a:p>
            <a:pPr marL="457200" lvl="0" indent="-457200">
              <a:buAutoNum type="arabicPeriod"/>
            </a:pPr>
            <a:r>
              <a:rPr lang="pl-PL" sz="2000" dirty="0" smtClean="0"/>
              <a:t>Zgodnie </a:t>
            </a:r>
            <a:r>
              <a:rPr lang="pl-PL" sz="2000" dirty="0"/>
              <a:t>z art. 32 – 34 ustawy </a:t>
            </a:r>
            <a:r>
              <a:rPr lang="pl-PL" sz="2000" dirty="0" smtClean="0"/>
              <a:t>PZP wartość zamówienia ustala się w odniesieniu do danego projektu oraz z uwzględnieniem bieżącej działalności jednostki </a:t>
            </a:r>
            <a:r>
              <a:rPr lang="pl-PL" sz="2000" u="sng" dirty="0" smtClean="0"/>
              <a:t>w </a:t>
            </a:r>
            <a:r>
              <a:rPr lang="pl-PL" sz="2000" u="sng" dirty="0"/>
              <a:t>danym roku </a:t>
            </a:r>
            <a:r>
              <a:rPr lang="pl-PL" sz="2000" u="sng" dirty="0" smtClean="0"/>
              <a:t>budżetowym;</a:t>
            </a:r>
          </a:p>
          <a:p>
            <a:pPr marL="457200" lvl="0" indent="-457200">
              <a:buAutoNum type="arabicPeriod"/>
            </a:pPr>
            <a:endParaRPr lang="pl-PL" sz="2000" u="sng" dirty="0" smtClean="0"/>
          </a:p>
          <a:p>
            <a:pPr marL="457200" lvl="0" indent="-457200">
              <a:buAutoNum type="arabicPeriod" startAt="2"/>
            </a:pPr>
            <a:r>
              <a:rPr lang="pl-PL" sz="2000" dirty="0" smtClean="0"/>
              <a:t>W </a:t>
            </a:r>
            <a:r>
              <a:rPr lang="pl-PL" sz="2000" dirty="0"/>
              <a:t>przypadku projektów partnerskich każdy z partnerów posiada odrębność finansową, na zasadach analogicznych do jednostek, o których mowa w art. 32 ust. 5 ustawy PZP, a tym samym stanowi odrębny podmiot udzielający zamówień i dokonuje szacowania wartości oraz wyboru procedury udzielania zamówień na zasadach właściwych dla własnego podmiotu i rodzaju zamówienia</a:t>
            </a:r>
            <a:r>
              <a:rPr lang="pl-PL" sz="2000" dirty="0" smtClean="0"/>
              <a:t>.</a:t>
            </a:r>
          </a:p>
          <a:p>
            <a:pPr marL="457200" lvl="0" indent="-457200">
              <a:buAutoNum type="arabicPeriod" startAt="2"/>
            </a:pPr>
            <a:endParaRPr lang="pl-PL" sz="2000" dirty="0"/>
          </a:p>
          <a:p>
            <a:pPr marL="285750" indent="-285750" algn="just"/>
            <a:endParaRPr lang="pl-PL" sz="2400" b="1" dirty="0" smtClean="0"/>
          </a:p>
          <a:p>
            <a:pPr marL="285750" indent="-285750" algn="just"/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36196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51520" y="1639020"/>
            <a:ext cx="85689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2400" b="1" dirty="0" smtClean="0"/>
              <a:t>Opis przedmiotu zamówienia - rozwiązania równoważne</a:t>
            </a:r>
          </a:p>
          <a:p>
            <a:pPr lvl="0" algn="ctr"/>
            <a:endParaRPr lang="pl-PL" sz="2400" b="1" dirty="0"/>
          </a:p>
          <a:p>
            <a:pPr lvl="0"/>
            <a:r>
              <a:rPr lang="pl-PL" sz="2000" dirty="0" smtClean="0"/>
              <a:t>Art</a:t>
            </a:r>
            <a:r>
              <a:rPr lang="pl-PL" sz="2000" dirty="0"/>
              <a:t>. 29 ust. 2 i ust. 3 ustawy </a:t>
            </a:r>
            <a:r>
              <a:rPr lang="pl-PL" sz="2000" dirty="0" err="1"/>
              <a:t>Pzp</a:t>
            </a:r>
            <a:r>
              <a:rPr lang="pl-PL" sz="2000" dirty="0"/>
              <a:t> </a:t>
            </a:r>
            <a:endParaRPr lang="pl-PL" sz="2000" dirty="0" smtClean="0"/>
          </a:p>
          <a:p>
            <a:pPr lvl="0"/>
            <a:endParaRPr lang="pl-PL" sz="2000" dirty="0" smtClean="0"/>
          </a:p>
          <a:p>
            <a:pPr lvl="0"/>
            <a:r>
              <a:rPr lang="pl-PL" dirty="0"/>
              <a:t>P</a:t>
            </a:r>
            <a:r>
              <a:rPr lang="pl-PL" dirty="0" smtClean="0"/>
              <a:t>rzedmiotu </a:t>
            </a:r>
            <a:r>
              <a:rPr lang="pl-PL" dirty="0"/>
              <a:t>zamówienia nie można opisywać </a:t>
            </a:r>
            <a:r>
              <a:rPr lang="pl-PL" dirty="0" smtClean="0"/>
              <a:t>w </a:t>
            </a:r>
            <a:r>
              <a:rPr lang="pl-PL" dirty="0"/>
              <a:t>sposób, który mógłby </a:t>
            </a:r>
            <a:r>
              <a:rPr lang="pl-PL" i="1" u="sng" dirty="0"/>
              <a:t>utrudniać uczciwą konkurencję</a:t>
            </a:r>
            <a:r>
              <a:rPr lang="pl-PL" dirty="0"/>
              <a:t> oraz co do zasady </a:t>
            </a:r>
            <a:r>
              <a:rPr lang="pl-PL" i="1" u="sng" dirty="0"/>
              <a:t>przez wskazanie</a:t>
            </a:r>
            <a:r>
              <a:rPr lang="pl-PL" dirty="0"/>
              <a:t> znaków towarowych, patentów lub pochodzenia, </a:t>
            </a:r>
            <a:r>
              <a:rPr lang="pl-PL" dirty="0" smtClean="0"/>
              <a:t>…. </a:t>
            </a:r>
            <a:r>
              <a:rPr lang="pl-PL" dirty="0"/>
              <a:t>jeżeli mogłoby to doprowadzić do uprzywilejowania lub wyeliminowania niektórych wykonawców </a:t>
            </a:r>
            <a:r>
              <a:rPr lang="pl-PL" dirty="0" smtClean="0"/>
              <a:t>lub produktów….</a:t>
            </a:r>
          </a:p>
          <a:p>
            <a:pPr lvl="0"/>
            <a:endParaRPr lang="pl-PL" dirty="0"/>
          </a:p>
          <a:p>
            <a:pPr lvl="0"/>
            <a:r>
              <a:rPr lang="pl-PL" dirty="0" smtClean="0"/>
              <a:t>W </a:t>
            </a:r>
            <a:r>
              <a:rPr lang="pl-PL" dirty="0"/>
              <a:t>przypadku uzasadnionego zastosowania powyższego sposobu opisu przedmiotu zamówienia, zamawiający zobligowany jest do </a:t>
            </a:r>
            <a:r>
              <a:rPr lang="pl-PL" b="1" dirty="0"/>
              <a:t>dopuszczenia zastosowania rozwiązań równoważnych opisywanym.</a:t>
            </a:r>
          </a:p>
          <a:p>
            <a:pPr marL="457200" lvl="0" indent="-457200">
              <a:buAutoNum type="arabicPeriod" startAt="2"/>
            </a:pPr>
            <a:endParaRPr lang="pl-PL" sz="2000" dirty="0"/>
          </a:p>
          <a:p>
            <a:pPr marL="285750" indent="-285750" algn="just"/>
            <a:endParaRPr lang="pl-PL" sz="2400" b="1" dirty="0" smtClean="0"/>
          </a:p>
          <a:p>
            <a:pPr marL="285750" indent="-285750" algn="just"/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7338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12435" y="1412776"/>
            <a:ext cx="828092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2400" b="1" dirty="0" smtClean="0"/>
              <a:t>Opis przedmiotu zamówienia - rozwiązania równoważne</a:t>
            </a:r>
          </a:p>
          <a:p>
            <a:pPr lvl="0" algn="just"/>
            <a:endParaRPr lang="pl-PL" sz="2000" dirty="0" smtClean="0"/>
          </a:p>
          <a:p>
            <a:pPr algn="just"/>
            <a:r>
              <a:rPr lang="pl-PL" dirty="0"/>
              <a:t>W przypadku dopuszczenia składania ofert z rozwiązaniami równoważnymi </a:t>
            </a:r>
            <a:r>
              <a:rPr lang="pl-PL" dirty="0" smtClean="0"/>
              <a:t>zamawiający </a:t>
            </a:r>
            <a:r>
              <a:rPr lang="pl-PL" dirty="0"/>
              <a:t>jest obowiązany do dokładnego określenia zakresu równoważności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Zgodnie </a:t>
            </a:r>
            <a:r>
              <a:rPr lang="pl-PL" dirty="0"/>
              <a:t>ze stanowiskiem Krajowej Izby Odwoławczej </a:t>
            </a:r>
            <a:r>
              <a:rPr lang="pl-PL" i="1" u="sng" dirty="0"/>
              <a:t>zakres opisu rozwiązania równoważnego</a:t>
            </a:r>
            <a:r>
              <a:rPr lang="pl-PL" dirty="0"/>
              <a:t>, według którego oceniana będzie równoważność, </a:t>
            </a:r>
            <a:r>
              <a:rPr lang="pl-PL" i="1" u="sng" dirty="0"/>
              <a:t>musi być zawarty w opisie przedmiotu zamówienia</a:t>
            </a:r>
            <a:r>
              <a:rPr lang="pl-PL" dirty="0"/>
              <a:t> i nie może być on precyzowany lub ujawniany dopiero na etapie badania ofert. Zamawiający powinien opisać przedmiot zamówienia lub jego elementy, do których zamawiający dopuszcza zamienniki równoważne w taki sposób by wykonawcy nie mieli wątpliwości o jakich parametrach oraz na jakich warunkach mogą zaoferować konkretny produkt, aby spełniał on wymagania określone w opisie przedmiotu zamówienia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dirty="0"/>
              <a:t>K</a:t>
            </a:r>
            <a:r>
              <a:rPr lang="pl-PL" b="1" dirty="0" smtClean="0"/>
              <a:t>orekta do 25</a:t>
            </a:r>
            <a:r>
              <a:rPr lang="pl-PL" b="1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2337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95536" y="1639019"/>
            <a:ext cx="82809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2400" b="1" dirty="0" smtClean="0"/>
              <a:t>Warunki udziału w postępowaniu</a:t>
            </a:r>
          </a:p>
          <a:p>
            <a:pPr lvl="0" algn="ctr"/>
            <a:endParaRPr lang="pl-PL" sz="2400" b="1" dirty="0" smtClean="0"/>
          </a:p>
          <a:p>
            <a:pPr lvl="0" algn="just"/>
            <a:r>
              <a:rPr lang="pl-PL" sz="2000" dirty="0"/>
              <a:t>Określenie dyskryminujących warunków udziału w postępowaniu – nieadekwatnych (zawyżonych w stosunku do przedmiotu </a:t>
            </a:r>
            <a:r>
              <a:rPr lang="pl-PL" sz="2000" dirty="0" smtClean="0"/>
              <a:t>zamówienia)</a:t>
            </a:r>
          </a:p>
          <a:p>
            <a:pPr lvl="0" algn="just"/>
            <a:endParaRPr lang="pl-PL" sz="2000" dirty="0" smtClean="0"/>
          </a:p>
          <a:p>
            <a:pPr lvl="0" algn="just"/>
            <a:r>
              <a:rPr lang="pl-PL" sz="2000" dirty="0" smtClean="0"/>
              <a:t>Podstawa prawna: art</a:t>
            </a:r>
            <a:r>
              <a:rPr lang="pl-PL" sz="2000" dirty="0"/>
              <a:t>. 22 ust 1a i 1 </a:t>
            </a:r>
            <a:r>
              <a:rPr lang="pl-PL" sz="2000" dirty="0" smtClean="0"/>
              <a:t>b </a:t>
            </a:r>
            <a:r>
              <a:rPr lang="pl-PL" sz="2000" dirty="0" smtClean="0"/>
              <a:t>UZP</a:t>
            </a:r>
            <a:endParaRPr lang="pl-PL" sz="2000" dirty="0" smtClean="0"/>
          </a:p>
          <a:p>
            <a:pPr lvl="0" algn="just"/>
            <a:endParaRPr lang="pl-PL" sz="2000" dirty="0"/>
          </a:p>
          <a:p>
            <a:pPr lvl="0" algn="just"/>
            <a:r>
              <a:rPr lang="pl-PL" sz="2000" b="1" dirty="0" smtClean="0"/>
              <a:t>Korekta - 25% </a:t>
            </a:r>
            <a:r>
              <a:rPr lang="pl-PL" sz="2000" dirty="0" smtClean="0"/>
              <a:t>(wysokość </a:t>
            </a:r>
            <a:r>
              <a:rPr lang="pl-PL" sz="2000" dirty="0"/>
              <a:t>stawki może zostać obniżona do wysokości 10% albo 5</a:t>
            </a:r>
            <a:r>
              <a:rPr lang="pl-PL" sz="2000" dirty="0" smtClean="0"/>
              <a:t>%)</a:t>
            </a:r>
            <a:endParaRPr lang="pl-PL" sz="2000" dirty="0"/>
          </a:p>
          <a:p>
            <a:pPr lvl="0" algn="just"/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356039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6702</TotalTime>
  <Words>938</Words>
  <Application>Microsoft Office PowerPoint</Application>
  <PresentationFormat>Pokaz na ekranie (4:3)</PresentationFormat>
  <Paragraphs>149</Paragraphs>
  <Slides>18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Projekt domyślny</vt:lpstr>
      <vt:lpstr> Prawo zamówień publicznych – najczęściej popełniane błędy przy udzielaniu zamówień w ramach projektów współfinansowanych  z Funduszy Europejskich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Kacprzyńska Anna</cp:lastModifiedBy>
  <cp:revision>549</cp:revision>
  <cp:lastPrinted>2016-12-12T10:00:41Z</cp:lastPrinted>
  <dcterms:created xsi:type="dcterms:W3CDTF">2008-01-08T07:52:50Z</dcterms:created>
  <dcterms:modified xsi:type="dcterms:W3CDTF">2017-05-12T12:23:57Z</dcterms:modified>
</cp:coreProperties>
</file>