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18" r:id="rId2"/>
  </p:sldMasterIdLst>
  <p:notesMasterIdLst>
    <p:notesMasterId r:id="rId38"/>
  </p:notesMasterIdLst>
  <p:handoutMasterIdLst>
    <p:handoutMasterId r:id="rId39"/>
  </p:handoutMasterIdLst>
  <p:sldIdLst>
    <p:sldId id="462" r:id="rId3"/>
    <p:sldId id="477" r:id="rId4"/>
    <p:sldId id="464" r:id="rId5"/>
    <p:sldId id="465" r:id="rId6"/>
    <p:sldId id="479" r:id="rId7"/>
    <p:sldId id="456" r:id="rId8"/>
    <p:sldId id="468" r:id="rId9"/>
    <p:sldId id="429" r:id="rId10"/>
    <p:sldId id="430" r:id="rId11"/>
    <p:sldId id="469" r:id="rId12"/>
    <p:sldId id="432" r:id="rId13"/>
    <p:sldId id="472" r:id="rId14"/>
    <p:sldId id="473" r:id="rId15"/>
    <p:sldId id="433" r:id="rId16"/>
    <p:sldId id="474" r:id="rId17"/>
    <p:sldId id="434" r:id="rId18"/>
    <p:sldId id="470" r:id="rId19"/>
    <p:sldId id="442" r:id="rId20"/>
    <p:sldId id="475" r:id="rId21"/>
    <p:sldId id="476" r:id="rId22"/>
    <p:sldId id="443" r:id="rId23"/>
    <p:sldId id="444" r:id="rId24"/>
    <p:sldId id="445" r:id="rId25"/>
    <p:sldId id="405" r:id="rId26"/>
    <p:sldId id="424" r:id="rId27"/>
    <p:sldId id="458" r:id="rId28"/>
    <p:sldId id="426" r:id="rId29"/>
    <p:sldId id="447" r:id="rId30"/>
    <p:sldId id="449" r:id="rId31"/>
    <p:sldId id="460" r:id="rId32"/>
    <p:sldId id="461" r:id="rId33"/>
    <p:sldId id="411" r:id="rId34"/>
    <p:sldId id="467" r:id="rId35"/>
    <p:sldId id="452" r:id="rId36"/>
    <p:sldId id="418" r:id="rId37"/>
  </p:sldIdLst>
  <p:sldSz cx="9144000" cy="6858000" type="screen4x3"/>
  <p:notesSz cx="6797675" cy="99266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C289"/>
    <a:srgbClr val="FAE7CA"/>
    <a:srgbClr val="FEE6CE"/>
    <a:srgbClr val="FDDBB9"/>
    <a:srgbClr val="F8A34E"/>
    <a:srgbClr val="F89F46"/>
    <a:srgbClr val="F6800A"/>
    <a:srgbClr val="F7922D"/>
    <a:srgbClr val="F89B3E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15" autoAdjust="0"/>
    <p:restoredTop sz="82509" autoAdjust="0"/>
  </p:normalViewPr>
  <p:slideViewPr>
    <p:cSldViewPr>
      <p:cViewPr varScale="1">
        <p:scale>
          <a:sx n="96" d="100"/>
          <a:sy n="96" d="100"/>
        </p:scale>
        <p:origin x="25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://www.rpo.pomorskie.eu/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://www.rpo.pomorskie.eu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57D2B5-B7B0-4F06-A355-EB0E0500198B}" type="doc">
      <dgm:prSet loTypeId="urn:microsoft.com/office/officeart/2005/8/layout/hierarchy3" loCatId="hierarchy" qsTypeId="urn:microsoft.com/office/officeart/2005/8/quickstyle/simple3" qsCatId="simple" csTypeId="urn:microsoft.com/office/officeart/2005/8/colors/accent3_5" csCatId="accent3" phldr="1"/>
      <dgm:spPr/>
      <dgm:t>
        <a:bodyPr/>
        <a:lstStyle/>
        <a:p>
          <a:endParaRPr lang="pl-PL"/>
        </a:p>
      </dgm:t>
    </dgm:pt>
    <dgm:pt modelId="{082C7F91-AD26-4DA7-9520-EA3BFE1B6C17}">
      <dgm:prSet phldrT="[Teks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OCENA FORMALNA- podsumowanie</a:t>
          </a:r>
          <a:endParaRPr lang="pl-PL" sz="3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4F891DAA-317B-404F-9123-6CC25D2B1A76}" type="parTrans" cxnId="{D1BAF871-21CA-4E05-92DF-D9FBBE6C1243}">
      <dgm:prSet/>
      <dgm:spPr/>
      <dgm:t>
        <a:bodyPr/>
        <a:lstStyle/>
        <a:p>
          <a:endParaRPr lang="pl-PL"/>
        </a:p>
      </dgm:t>
    </dgm:pt>
    <dgm:pt modelId="{BA487D97-30BC-4705-A557-2D8C6C2B1B02}" type="sibTrans" cxnId="{D1BAF871-21CA-4E05-92DF-D9FBBE6C1243}">
      <dgm:prSet/>
      <dgm:spPr/>
      <dgm:t>
        <a:bodyPr/>
        <a:lstStyle/>
        <a:p>
          <a:endParaRPr lang="pl-PL"/>
        </a:p>
      </dgm:t>
    </dgm:pt>
    <dgm:pt modelId="{DD67AE25-F7AA-425E-9B4E-B6AD0BDCEBD5}">
      <dgm:prSet phldrT="[Teks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pl-PL" sz="2200" b="1" u="sng" dirty="0" smtClean="0">
              <a:latin typeface="Calibri" panose="020F0502020204030204" pitchFamily="34" charset="0"/>
            </a:rPr>
            <a:t>POZYTYWNA</a:t>
          </a:r>
          <a:endParaRPr lang="pl-PL" sz="2200" b="1" u="sng" dirty="0">
            <a:latin typeface="Calibri" panose="020F0502020204030204" pitchFamily="34" charset="0"/>
          </a:endParaRPr>
        </a:p>
      </dgm:t>
    </dgm:pt>
    <dgm:pt modelId="{0645462A-3C07-4E92-B757-1D96969943CD}" type="parTrans" cxnId="{A784187A-6507-4A7F-AE5D-4B6B6390AB7D}">
      <dgm:prSet/>
      <dgm:spPr/>
      <dgm:t>
        <a:bodyPr/>
        <a:lstStyle/>
        <a:p>
          <a:endParaRPr lang="pl-PL"/>
        </a:p>
      </dgm:t>
    </dgm:pt>
    <dgm:pt modelId="{11CA0C9D-949D-46E2-A042-983D5AA5FA1A}" type="sibTrans" cxnId="{A784187A-6507-4A7F-AE5D-4B6B6390AB7D}">
      <dgm:prSet/>
      <dgm:spPr/>
      <dgm:t>
        <a:bodyPr/>
        <a:lstStyle/>
        <a:p>
          <a:endParaRPr lang="pl-PL"/>
        </a:p>
      </dgm:t>
    </dgm:pt>
    <dgm:pt modelId="{616CB6F1-9A46-4963-88A9-2449DF224E94}">
      <dgm:prSet phldrT="[Teks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pl-PL" sz="2000" dirty="0" smtClean="0">
              <a:latin typeface="Calibri" panose="020F0502020204030204" pitchFamily="34" charset="0"/>
            </a:rPr>
            <a:t>ZAKWALIFIKOWANIE DO </a:t>
          </a:r>
          <a:r>
            <a:rPr lang="pl-PL" sz="2000" b="1" dirty="0" smtClean="0">
              <a:latin typeface="Calibri" panose="020F0502020204030204" pitchFamily="34" charset="0"/>
            </a:rPr>
            <a:t>OCENY MERYTORYCZNEJ</a:t>
          </a:r>
          <a:endParaRPr lang="pl-PL" sz="2000" b="1" dirty="0">
            <a:latin typeface="Calibri" panose="020F0502020204030204" pitchFamily="34" charset="0"/>
          </a:endParaRPr>
        </a:p>
      </dgm:t>
    </dgm:pt>
    <dgm:pt modelId="{83AE208F-C84B-41BF-BBE3-AAE757D1EC06}" type="parTrans" cxnId="{31A46CEE-563C-4CA4-9A88-B40DF268D34D}">
      <dgm:prSet/>
      <dgm:spPr/>
      <dgm:t>
        <a:bodyPr/>
        <a:lstStyle/>
        <a:p>
          <a:endParaRPr lang="pl-PL"/>
        </a:p>
      </dgm:t>
    </dgm:pt>
    <dgm:pt modelId="{0F6E380A-7609-442B-A0C3-DDEA16E1010C}" type="sibTrans" cxnId="{31A46CEE-563C-4CA4-9A88-B40DF268D34D}">
      <dgm:prSet/>
      <dgm:spPr/>
      <dgm:t>
        <a:bodyPr/>
        <a:lstStyle/>
        <a:p>
          <a:endParaRPr lang="pl-PL"/>
        </a:p>
      </dgm:t>
    </dgm:pt>
    <dgm:pt modelId="{1F89F235-84ED-4D9A-B173-B26F06CEDF2D}">
      <dgm:prSet phldrT="[Teks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pl-PL" sz="2200" b="1" u="sng" dirty="0" smtClean="0">
              <a:latin typeface="Calibri" panose="020F0502020204030204" pitchFamily="34" charset="0"/>
            </a:rPr>
            <a:t>NEGATYWNA</a:t>
          </a:r>
          <a:endParaRPr lang="pl-PL" sz="2200" b="1" u="sng" dirty="0">
            <a:latin typeface="Calibri" panose="020F0502020204030204" pitchFamily="34" charset="0"/>
          </a:endParaRPr>
        </a:p>
      </dgm:t>
    </dgm:pt>
    <dgm:pt modelId="{8631602D-0B96-494E-9835-D644BDA4C063}" type="parTrans" cxnId="{48CFEA7A-63C6-47AC-848B-A5532BDCB13B}">
      <dgm:prSet/>
      <dgm:spPr/>
      <dgm:t>
        <a:bodyPr/>
        <a:lstStyle/>
        <a:p>
          <a:endParaRPr lang="pl-PL"/>
        </a:p>
      </dgm:t>
    </dgm:pt>
    <dgm:pt modelId="{3005494E-4B8C-4E06-8448-EE7DA633F8AA}" type="sibTrans" cxnId="{48CFEA7A-63C6-47AC-848B-A5532BDCB13B}">
      <dgm:prSet/>
      <dgm:spPr/>
      <dgm:t>
        <a:bodyPr/>
        <a:lstStyle/>
        <a:p>
          <a:endParaRPr lang="pl-PL"/>
        </a:p>
      </dgm:t>
    </dgm:pt>
    <dgm:pt modelId="{0DF4E01B-CE4B-4CCA-9955-3F87C6BAE4F2}">
      <dgm:prSet phldrT="[Teks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pl-PL" sz="2000" dirty="0" smtClean="0">
              <a:latin typeface="Calibri" panose="020F0502020204030204" pitchFamily="34" charset="0"/>
            </a:rPr>
            <a:t>NIESPEŁNIENIE </a:t>
          </a:r>
          <a:r>
            <a:rPr lang="pl-PL" sz="2000" b="1" dirty="0" smtClean="0">
              <a:latin typeface="Calibri" panose="020F0502020204030204" pitchFamily="34" charset="0"/>
            </a:rPr>
            <a:t>KTÓREGOKOLWIEK</a:t>
          </a:r>
          <a:r>
            <a:rPr lang="pl-PL" sz="2000" dirty="0" smtClean="0">
              <a:latin typeface="Calibri" panose="020F0502020204030204" pitchFamily="34" charset="0"/>
            </a:rPr>
            <a:t> Z KRYTERIÓW</a:t>
          </a:r>
          <a:endParaRPr lang="pl-PL" sz="2000" dirty="0">
            <a:latin typeface="Calibri" panose="020F0502020204030204" pitchFamily="34" charset="0"/>
          </a:endParaRPr>
        </a:p>
      </dgm:t>
    </dgm:pt>
    <dgm:pt modelId="{5B1528A4-B5A5-4186-BB41-8C5C0F4CFD20}" type="parTrans" cxnId="{ED4FCC62-01E5-476E-984E-E6A44CA057D5}">
      <dgm:prSet/>
      <dgm:spPr/>
      <dgm:t>
        <a:bodyPr/>
        <a:lstStyle/>
        <a:p>
          <a:endParaRPr lang="pl-PL"/>
        </a:p>
      </dgm:t>
    </dgm:pt>
    <dgm:pt modelId="{59CCCF70-CB82-49AE-B797-4FCBEF29F818}" type="sibTrans" cxnId="{ED4FCC62-01E5-476E-984E-E6A44CA057D5}">
      <dgm:prSet/>
      <dgm:spPr/>
      <dgm:t>
        <a:bodyPr/>
        <a:lstStyle/>
        <a:p>
          <a:endParaRPr lang="pl-PL"/>
        </a:p>
      </dgm:t>
    </dgm:pt>
    <dgm:pt modelId="{3E149D04-46C5-471A-9632-81D5B514F5CA}">
      <dgm:prSet phldrT="[Teks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pl-PL" sz="2000" dirty="0" smtClean="0">
              <a:latin typeface="Calibri" panose="020F0502020204030204" pitchFamily="34" charset="0"/>
            </a:rPr>
            <a:t>ODRZUCENIE – </a:t>
          </a:r>
          <a:r>
            <a:rPr lang="pl-PL" sz="2000" b="1" dirty="0" smtClean="0">
              <a:latin typeface="Calibri" panose="020F0502020204030204" pitchFamily="34" charset="0"/>
            </a:rPr>
            <a:t>MOŻLIWOŚĆ WNIESIENIA PROTESTU</a:t>
          </a:r>
          <a:endParaRPr lang="pl-PL" sz="2000" b="1" dirty="0">
            <a:latin typeface="Calibri" panose="020F0502020204030204" pitchFamily="34" charset="0"/>
          </a:endParaRPr>
        </a:p>
      </dgm:t>
    </dgm:pt>
    <dgm:pt modelId="{FD499872-173A-4D9E-9567-C4CD76087C05}" type="parTrans" cxnId="{E7F68F38-6D5B-4840-9F39-0AADA7F09BE1}">
      <dgm:prSet/>
      <dgm:spPr/>
      <dgm:t>
        <a:bodyPr/>
        <a:lstStyle/>
        <a:p>
          <a:endParaRPr lang="pl-PL"/>
        </a:p>
      </dgm:t>
    </dgm:pt>
    <dgm:pt modelId="{C461F6B2-5917-4178-AD36-208BDF568664}" type="sibTrans" cxnId="{E7F68F38-6D5B-4840-9F39-0AADA7F09BE1}">
      <dgm:prSet/>
      <dgm:spPr/>
      <dgm:t>
        <a:bodyPr/>
        <a:lstStyle/>
        <a:p>
          <a:endParaRPr lang="pl-PL"/>
        </a:p>
      </dgm:t>
    </dgm:pt>
    <dgm:pt modelId="{6E49313A-DCA6-4340-9691-AB471DECB54D}">
      <dgm:prSet phldrT="[Teks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pl-PL" sz="2000" dirty="0" smtClean="0">
              <a:latin typeface="Calibri" panose="020F0502020204030204" pitchFamily="34" charset="0"/>
            </a:rPr>
            <a:t>SPEŁNIENIE </a:t>
          </a:r>
          <a:r>
            <a:rPr lang="pl-PL" sz="2000" b="1" dirty="0" smtClean="0">
              <a:latin typeface="Calibri" panose="020F0502020204030204" pitchFamily="34" charset="0"/>
            </a:rPr>
            <a:t>WSZYSTKICH KRYTERIÓW</a:t>
          </a:r>
          <a:endParaRPr lang="pl-PL" sz="2000" b="1" dirty="0">
            <a:latin typeface="Calibri" panose="020F0502020204030204" pitchFamily="34" charset="0"/>
          </a:endParaRPr>
        </a:p>
      </dgm:t>
    </dgm:pt>
    <dgm:pt modelId="{C102BB6A-329D-4FC8-B0B2-AC166A4788B3}" type="sibTrans" cxnId="{8AEB1108-7A42-4D51-B2BE-E22963E768DE}">
      <dgm:prSet/>
      <dgm:spPr/>
      <dgm:t>
        <a:bodyPr/>
        <a:lstStyle/>
        <a:p>
          <a:endParaRPr lang="pl-PL"/>
        </a:p>
      </dgm:t>
    </dgm:pt>
    <dgm:pt modelId="{C320DF21-FAFD-442D-94CA-5E7E3C9D0191}" type="parTrans" cxnId="{8AEB1108-7A42-4D51-B2BE-E22963E768DE}">
      <dgm:prSet/>
      <dgm:spPr/>
      <dgm:t>
        <a:bodyPr/>
        <a:lstStyle/>
        <a:p>
          <a:endParaRPr lang="pl-PL"/>
        </a:p>
      </dgm:t>
    </dgm:pt>
    <dgm:pt modelId="{C697A732-91DB-4099-B560-D363FFEE1BA9}">
      <dgm:prSet phldrT="[Teks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pl-PL" sz="2000" dirty="0" smtClean="0">
              <a:latin typeface="Calibri" panose="020F0502020204030204" pitchFamily="34" charset="0"/>
            </a:rPr>
            <a:t>UMIESZCZENIE NA LIŚCIE WNIOSKÓW NA STRONIE RPO WP </a:t>
          </a:r>
          <a:r>
            <a:rPr lang="pl-PL" sz="2000" dirty="0" smtClean="0">
              <a:latin typeface="Calibri" panose="020F0502020204030204" pitchFamily="34" charset="0"/>
            </a:rPr>
            <a:t>2014-2020 </a:t>
          </a:r>
          <a:r>
            <a:rPr lang="pl-PL" sz="2000" b="1" dirty="0" smtClean="0">
              <a:solidFill>
                <a:srgbClr val="000099"/>
              </a:solidFill>
              <a:latin typeface="Calibri" panose="020F0502020204030204" pitchFamily="34" charset="0"/>
              <a:hlinkClick xmlns:r="http://schemas.openxmlformats.org/officeDocument/2006/relationships" r:id="rId1"/>
            </a:rPr>
            <a:t>www.rpo.pomorskie.eu</a:t>
          </a:r>
          <a:endParaRPr lang="pl-PL" sz="2000" dirty="0">
            <a:latin typeface="Calibri" panose="020F0502020204030204" pitchFamily="34" charset="0"/>
          </a:endParaRPr>
        </a:p>
      </dgm:t>
    </dgm:pt>
    <dgm:pt modelId="{C3FDE025-3491-4847-8979-ED6DB39CE825}" type="parTrans" cxnId="{DD0F563A-69FB-4309-AADE-57247F5E32BD}">
      <dgm:prSet/>
      <dgm:spPr/>
      <dgm:t>
        <a:bodyPr/>
        <a:lstStyle/>
        <a:p>
          <a:endParaRPr lang="pl-PL"/>
        </a:p>
      </dgm:t>
    </dgm:pt>
    <dgm:pt modelId="{ADDD068B-1FF9-4FE1-978D-68C6C5DD8816}" type="sibTrans" cxnId="{DD0F563A-69FB-4309-AADE-57247F5E32BD}">
      <dgm:prSet/>
      <dgm:spPr/>
      <dgm:t>
        <a:bodyPr/>
        <a:lstStyle/>
        <a:p>
          <a:endParaRPr lang="pl-PL"/>
        </a:p>
      </dgm:t>
    </dgm:pt>
    <dgm:pt modelId="{D4495778-FA4A-44A0-AD0E-D20C9871C6FA}" type="pres">
      <dgm:prSet presAssocID="{4B57D2B5-B7B0-4F06-A355-EB0E0500198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91059BFA-3B75-4E6B-9CD0-9D51562AC3C9}" type="pres">
      <dgm:prSet presAssocID="{082C7F91-AD26-4DA7-9520-EA3BFE1B6C17}" presName="root" presStyleCnt="0"/>
      <dgm:spPr/>
    </dgm:pt>
    <dgm:pt modelId="{2A3741B8-09F6-45AB-BF7B-61E74CBDDEAF}" type="pres">
      <dgm:prSet presAssocID="{082C7F91-AD26-4DA7-9520-EA3BFE1B6C17}" presName="rootComposite" presStyleCnt="0"/>
      <dgm:spPr/>
    </dgm:pt>
    <dgm:pt modelId="{726BFF46-932A-4F93-9C60-EE19B41502EF}" type="pres">
      <dgm:prSet presAssocID="{082C7F91-AD26-4DA7-9520-EA3BFE1B6C17}" presName="rootText" presStyleLbl="node1" presStyleIdx="0" presStyleCnt="1" custScaleX="176324" custScaleY="21320" custLinFactNeighborX="4106" custLinFactNeighborY="-18388"/>
      <dgm:spPr/>
      <dgm:t>
        <a:bodyPr/>
        <a:lstStyle/>
        <a:p>
          <a:endParaRPr lang="pl-PL"/>
        </a:p>
      </dgm:t>
    </dgm:pt>
    <dgm:pt modelId="{FFCB8C55-0C66-4745-8714-36641CEEC47B}" type="pres">
      <dgm:prSet presAssocID="{082C7F91-AD26-4DA7-9520-EA3BFE1B6C17}" presName="rootConnector" presStyleLbl="node1" presStyleIdx="0" presStyleCnt="1"/>
      <dgm:spPr/>
      <dgm:t>
        <a:bodyPr/>
        <a:lstStyle/>
        <a:p>
          <a:endParaRPr lang="pl-PL"/>
        </a:p>
      </dgm:t>
    </dgm:pt>
    <dgm:pt modelId="{C996870F-D73A-4BA7-B773-1A0E7B84A8F3}" type="pres">
      <dgm:prSet presAssocID="{082C7F91-AD26-4DA7-9520-EA3BFE1B6C17}" presName="childShape" presStyleCnt="0"/>
      <dgm:spPr/>
    </dgm:pt>
    <dgm:pt modelId="{6E6386D6-8852-400F-9D09-7FBBE8A3741D}" type="pres">
      <dgm:prSet presAssocID="{0645462A-3C07-4E92-B757-1D96969943CD}" presName="Name13" presStyleLbl="parChTrans1D2" presStyleIdx="0" presStyleCnt="2"/>
      <dgm:spPr/>
      <dgm:t>
        <a:bodyPr/>
        <a:lstStyle/>
        <a:p>
          <a:endParaRPr lang="pl-PL"/>
        </a:p>
      </dgm:t>
    </dgm:pt>
    <dgm:pt modelId="{A1DA58D1-78F1-4480-8E0B-E8C462957DF0}" type="pres">
      <dgm:prSet presAssocID="{DD67AE25-F7AA-425E-9B4E-B6AD0BDCEBD5}" presName="childText" presStyleLbl="bgAcc1" presStyleIdx="0" presStyleCnt="2" custScaleX="188709" custScaleY="92830" custLinFactNeighborX="-2046" custLinFactNeighborY="-636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18A292B-2CC7-468F-B36C-4C967FE44FCB}" type="pres">
      <dgm:prSet presAssocID="{8631602D-0B96-494E-9835-D644BDA4C063}" presName="Name13" presStyleLbl="parChTrans1D2" presStyleIdx="1" presStyleCnt="2"/>
      <dgm:spPr/>
      <dgm:t>
        <a:bodyPr/>
        <a:lstStyle/>
        <a:p>
          <a:endParaRPr lang="pl-PL"/>
        </a:p>
      </dgm:t>
    </dgm:pt>
    <dgm:pt modelId="{D5E6966A-1DF7-4972-9E83-DCDA29FB6403}" type="pres">
      <dgm:prSet presAssocID="{1F89F235-84ED-4D9A-B173-B26F06CEDF2D}" presName="childText" presStyleLbl="bgAcc1" presStyleIdx="1" presStyleCnt="2" custScaleX="193271" custScaleY="51997" custLinFactNeighborX="-2361" custLinFactNeighborY="1080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A6F7077-FF9A-4D1E-B418-34790722B66C}" type="presOf" srcId="{4B57D2B5-B7B0-4F06-A355-EB0E0500198B}" destId="{D4495778-FA4A-44A0-AD0E-D20C9871C6FA}" srcOrd="0" destOrd="0" presId="urn:microsoft.com/office/officeart/2005/8/layout/hierarchy3"/>
    <dgm:cxn modelId="{ED4FCC62-01E5-476E-984E-E6A44CA057D5}" srcId="{1F89F235-84ED-4D9A-B173-B26F06CEDF2D}" destId="{0DF4E01B-CE4B-4CCA-9955-3F87C6BAE4F2}" srcOrd="0" destOrd="0" parTransId="{5B1528A4-B5A5-4186-BB41-8C5C0F4CFD20}" sibTransId="{59CCCF70-CB82-49AE-B797-4FCBEF29F818}"/>
    <dgm:cxn modelId="{7214B526-7B87-4A3E-9D9D-E35D7B4A8032}" type="presOf" srcId="{6E49313A-DCA6-4340-9691-AB471DECB54D}" destId="{A1DA58D1-78F1-4480-8E0B-E8C462957DF0}" srcOrd="0" destOrd="1" presId="urn:microsoft.com/office/officeart/2005/8/layout/hierarchy3"/>
    <dgm:cxn modelId="{1924874A-9230-43D0-82BB-407B637F26BE}" type="presOf" srcId="{C697A732-91DB-4099-B560-D363FFEE1BA9}" destId="{A1DA58D1-78F1-4480-8E0B-E8C462957DF0}" srcOrd="0" destOrd="3" presId="urn:microsoft.com/office/officeart/2005/8/layout/hierarchy3"/>
    <dgm:cxn modelId="{249548BB-5002-499B-843F-0E165A3515D1}" type="presOf" srcId="{082C7F91-AD26-4DA7-9520-EA3BFE1B6C17}" destId="{FFCB8C55-0C66-4745-8714-36641CEEC47B}" srcOrd="1" destOrd="0" presId="urn:microsoft.com/office/officeart/2005/8/layout/hierarchy3"/>
    <dgm:cxn modelId="{E7EA1414-3AF1-4847-9266-52502232143D}" type="presOf" srcId="{616CB6F1-9A46-4963-88A9-2449DF224E94}" destId="{A1DA58D1-78F1-4480-8E0B-E8C462957DF0}" srcOrd="0" destOrd="2" presId="urn:microsoft.com/office/officeart/2005/8/layout/hierarchy3"/>
    <dgm:cxn modelId="{30C65F0C-23F3-491E-8A56-82A212D28561}" type="presOf" srcId="{0DF4E01B-CE4B-4CCA-9955-3F87C6BAE4F2}" destId="{D5E6966A-1DF7-4972-9E83-DCDA29FB6403}" srcOrd="0" destOrd="1" presId="urn:microsoft.com/office/officeart/2005/8/layout/hierarchy3"/>
    <dgm:cxn modelId="{D1BAF871-21CA-4E05-92DF-D9FBBE6C1243}" srcId="{4B57D2B5-B7B0-4F06-A355-EB0E0500198B}" destId="{082C7F91-AD26-4DA7-9520-EA3BFE1B6C17}" srcOrd="0" destOrd="0" parTransId="{4F891DAA-317B-404F-9123-6CC25D2B1A76}" sibTransId="{BA487D97-30BC-4705-A557-2D8C6C2B1B02}"/>
    <dgm:cxn modelId="{9E6A0F21-462A-45F6-8885-3887BEE151AF}" type="presOf" srcId="{DD67AE25-F7AA-425E-9B4E-B6AD0BDCEBD5}" destId="{A1DA58D1-78F1-4480-8E0B-E8C462957DF0}" srcOrd="0" destOrd="0" presId="urn:microsoft.com/office/officeart/2005/8/layout/hierarchy3"/>
    <dgm:cxn modelId="{E7F68F38-6D5B-4840-9F39-0AADA7F09BE1}" srcId="{1F89F235-84ED-4D9A-B173-B26F06CEDF2D}" destId="{3E149D04-46C5-471A-9632-81D5B514F5CA}" srcOrd="1" destOrd="0" parTransId="{FD499872-173A-4D9E-9567-C4CD76087C05}" sibTransId="{C461F6B2-5917-4178-AD36-208BDF568664}"/>
    <dgm:cxn modelId="{8AEB1108-7A42-4D51-B2BE-E22963E768DE}" srcId="{DD67AE25-F7AA-425E-9B4E-B6AD0BDCEBD5}" destId="{6E49313A-DCA6-4340-9691-AB471DECB54D}" srcOrd="0" destOrd="0" parTransId="{C320DF21-FAFD-442D-94CA-5E7E3C9D0191}" sibTransId="{C102BB6A-329D-4FC8-B0B2-AC166A4788B3}"/>
    <dgm:cxn modelId="{38CFB990-4D75-45D1-9740-96CD8C1FBA9A}" type="presOf" srcId="{8631602D-0B96-494E-9835-D644BDA4C063}" destId="{018A292B-2CC7-468F-B36C-4C967FE44FCB}" srcOrd="0" destOrd="0" presId="urn:microsoft.com/office/officeart/2005/8/layout/hierarchy3"/>
    <dgm:cxn modelId="{384AA29E-FAE8-4BA6-9AFA-AAD3E36C48DA}" type="presOf" srcId="{082C7F91-AD26-4DA7-9520-EA3BFE1B6C17}" destId="{726BFF46-932A-4F93-9C60-EE19B41502EF}" srcOrd="0" destOrd="0" presId="urn:microsoft.com/office/officeart/2005/8/layout/hierarchy3"/>
    <dgm:cxn modelId="{DD0F563A-69FB-4309-AADE-57247F5E32BD}" srcId="{DD67AE25-F7AA-425E-9B4E-B6AD0BDCEBD5}" destId="{C697A732-91DB-4099-B560-D363FFEE1BA9}" srcOrd="2" destOrd="0" parTransId="{C3FDE025-3491-4847-8979-ED6DB39CE825}" sibTransId="{ADDD068B-1FF9-4FE1-978D-68C6C5DD8816}"/>
    <dgm:cxn modelId="{31A46CEE-563C-4CA4-9A88-B40DF268D34D}" srcId="{DD67AE25-F7AA-425E-9B4E-B6AD0BDCEBD5}" destId="{616CB6F1-9A46-4963-88A9-2449DF224E94}" srcOrd="1" destOrd="0" parTransId="{83AE208F-C84B-41BF-BBE3-AAE757D1EC06}" sibTransId="{0F6E380A-7609-442B-A0C3-DDEA16E1010C}"/>
    <dgm:cxn modelId="{D35E491A-87EA-48CE-A470-986BAA89A9DC}" type="presOf" srcId="{3E149D04-46C5-471A-9632-81D5B514F5CA}" destId="{D5E6966A-1DF7-4972-9E83-DCDA29FB6403}" srcOrd="0" destOrd="2" presId="urn:microsoft.com/office/officeart/2005/8/layout/hierarchy3"/>
    <dgm:cxn modelId="{F0274D65-AF32-4C7E-A6FD-4AFA53050329}" type="presOf" srcId="{1F89F235-84ED-4D9A-B173-B26F06CEDF2D}" destId="{D5E6966A-1DF7-4972-9E83-DCDA29FB6403}" srcOrd="0" destOrd="0" presId="urn:microsoft.com/office/officeart/2005/8/layout/hierarchy3"/>
    <dgm:cxn modelId="{D8E2832D-CE01-40EF-AE8B-C865867C5B27}" type="presOf" srcId="{0645462A-3C07-4E92-B757-1D96969943CD}" destId="{6E6386D6-8852-400F-9D09-7FBBE8A3741D}" srcOrd="0" destOrd="0" presId="urn:microsoft.com/office/officeart/2005/8/layout/hierarchy3"/>
    <dgm:cxn modelId="{48CFEA7A-63C6-47AC-848B-A5532BDCB13B}" srcId="{082C7F91-AD26-4DA7-9520-EA3BFE1B6C17}" destId="{1F89F235-84ED-4D9A-B173-B26F06CEDF2D}" srcOrd="1" destOrd="0" parTransId="{8631602D-0B96-494E-9835-D644BDA4C063}" sibTransId="{3005494E-4B8C-4E06-8448-EE7DA633F8AA}"/>
    <dgm:cxn modelId="{A784187A-6507-4A7F-AE5D-4B6B6390AB7D}" srcId="{082C7F91-AD26-4DA7-9520-EA3BFE1B6C17}" destId="{DD67AE25-F7AA-425E-9B4E-B6AD0BDCEBD5}" srcOrd="0" destOrd="0" parTransId="{0645462A-3C07-4E92-B757-1D96969943CD}" sibTransId="{11CA0C9D-949D-46E2-A042-983D5AA5FA1A}"/>
    <dgm:cxn modelId="{054A9984-4F31-4F56-8BF6-1E81F8103A16}" type="presParOf" srcId="{D4495778-FA4A-44A0-AD0E-D20C9871C6FA}" destId="{91059BFA-3B75-4E6B-9CD0-9D51562AC3C9}" srcOrd="0" destOrd="0" presId="urn:microsoft.com/office/officeart/2005/8/layout/hierarchy3"/>
    <dgm:cxn modelId="{9D193C00-B41D-42EC-8456-14920E17A19D}" type="presParOf" srcId="{91059BFA-3B75-4E6B-9CD0-9D51562AC3C9}" destId="{2A3741B8-09F6-45AB-BF7B-61E74CBDDEAF}" srcOrd="0" destOrd="0" presId="urn:microsoft.com/office/officeart/2005/8/layout/hierarchy3"/>
    <dgm:cxn modelId="{C151354A-C00D-4ADF-AAA1-E4D6E37CD6F8}" type="presParOf" srcId="{2A3741B8-09F6-45AB-BF7B-61E74CBDDEAF}" destId="{726BFF46-932A-4F93-9C60-EE19B41502EF}" srcOrd="0" destOrd="0" presId="urn:microsoft.com/office/officeart/2005/8/layout/hierarchy3"/>
    <dgm:cxn modelId="{78E520DE-9C80-4705-8E3B-773DD2607B8D}" type="presParOf" srcId="{2A3741B8-09F6-45AB-BF7B-61E74CBDDEAF}" destId="{FFCB8C55-0C66-4745-8714-36641CEEC47B}" srcOrd="1" destOrd="0" presId="urn:microsoft.com/office/officeart/2005/8/layout/hierarchy3"/>
    <dgm:cxn modelId="{D1F812DB-6E09-4875-9FFC-CF63514FFCB4}" type="presParOf" srcId="{91059BFA-3B75-4E6B-9CD0-9D51562AC3C9}" destId="{C996870F-D73A-4BA7-B773-1A0E7B84A8F3}" srcOrd="1" destOrd="0" presId="urn:microsoft.com/office/officeart/2005/8/layout/hierarchy3"/>
    <dgm:cxn modelId="{B9F78D75-A5F2-4861-822A-87EEC334E94A}" type="presParOf" srcId="{C996870F-D73A-4BA7-B773-1A0E7B84A8F3}" destId="{6E6386D6-8852-400F-9D09-7FBBE8A3741D}" srcOrd="0" destOrd="0" presId="urn:microsoft.com/office/officeart/2005/8/layout/hierarchy3"/>
    <dgm:cxn modelId="{B080FBDA-724D-4AA4-828B-3DBA40DC0E9F}" type="presParOf" srcId="{C996870F-D73A-4BA7-B773-1A0E7B84A8F3}" destId="{A1DA58D1-78F1-4480-8E0B-E8C462957DF0}" srcOrd="1" destOrd="0" presId="urn:microsoft.com/office/officeart/2005/8/layout/hierarchy3"/>
    <dgm:cxn modelId="{5D2CA332-A9B2-43D0-A156-2470C19B0BC2}" type="presParOf" srcId="{C996870F-D73A-4BA7-B773-1A0E7B84A8F3}" destId="{018A292B-2CC7-468F-B36C-4C967FE44FCB}" srcOrd="2" destOrd="0" presId="urn:microsoft.com/office/officeart/2005/8/layout/hierarchy3"/>
    <dgm:cxn modelId="{D5397DF0-93D4-4549-A64F-E7967F8B166B}" type="presParOf" srcId="{C996870F-D73A-4BA7-B773-1A0E7B84A8F3}" destId="{D5E6966A-1DF7-4972-9E83-DCDA29FB640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57D2B5-B7B0-4F06-A355-EB0E0500198B}" type="doc">
      <dgm:prSet loTypeId="urn:microsoft.com/office/officeart/2005/8/layout/hierarchy3" loCatId="hierarchy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082C7F91-AD26-4DA7-9520-EA3BFE1B6C17}">
      <dgm:prSet phldrT="[Teks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pl-PL" sz="3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KRYTERIA WYKONALNOŚCI</a:t>
          </a:r>
          <a:endParaRPr lang="pl-PL" sz="3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4F891DAA-317B-404F-9123-6CC25D2B1A76}" type="parTrans" cxnId="{D1BAF871-21CA-4E05-92DF-D9FBBE6C1243}">
      <dgm:prSet/>
      <dgm:spPr/>
      <dgm:t>
        <a:bodyPr/>
        <a:lstStyle/>
        <a:p>
          <a:endParaRPr lang="pl-PL"/>
        </a:p>
      </dgm:t>
    </dgm:pt>
    <dgm:pt modelId="{BA487D97-30BC-4705-A557-2D8C6C2B1B02}" type="sibTrans" cxnId="{D1BAF871-21CA-4E05-92DF-D9FBBE6C1243}">
      <dgm:prSet/>
      <dgm:spPr/>
      <dgm:t>
        <a:bodyPr/>
        <a:lstStyle/>
        <a:p>
          <a:endParaRPr lang="pl-PL"/>
        </a:p>
      </dgm:t>
    </dgm:pt>
    <dgm:pt modelId="{DD67AE25-F7AA-425E-9B4E-B6AD0BDCEBD5}">
      <dgm:prSet phldrT="[Teks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pl-PL" sz="1800" b="1" dirty="0" smtClean="0">
              <a:latin typeface="Calibri" panose="020F0502020204030204" pitchFamily="34" charset="0"/>
            </a:rPr>
            <a:t>SPEŁNIONE</a:t>
          </a:r>
          <a:endParaRPr lang="pl-PL" sz="1800" b="1" dirty="0">
            <a:latin typeface="Calibri" panose="020F0502020204030204" pitchFamily="34" charset="0"/>
          </a:endParaRPr>
        </a:p>
      </dgm:t>
    </dgm:pt>
    <dgm:pt modelId="{0645462A-3C07-4E92-B757-1D96969943CD}" type="parTrans" cxnId="{A784187A-6507-4A7F-AE5D-4B6B6390AB7D}">
      <dgm:prSet/>
      <dgm:spPr/>
      <dgm:t>
        <a:bodyPr/>
        <a:lstStyle/>
        <a:p>
          <a:endParaRPr lang="pl-PL"/>
        </a:p>
      </dgm:t>
    </dgm:pt>
    <dgm:pt modelId="{11CA0C9D-949D-46E2-A042-983D5AA5FA1A}" type="sibTrans" cxnId="{A784187A-6507-4A7F-AE5D-4B6B6390AB7D}">
      <dgm:prSet/>
      <dgm:spPr/>
      <dgm:t>
        <a:bodyPr/>
        <a:lstStyle/>
        <a:p>
          <a:endParaRPr lang="pl-PL"/>
        </a:p>
      </dgm:t>
    </dgm:pt>
    <dgm:pt modelId="{6E49313A-DCA6-4340-9691-AB471DECB54D}">
      <dgm:prSet phldrT="[Teks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pl-PL" sz="1600" dirty="0" smtClean="0">
              <a:latin typeface="Calibri" panose="020F0502020204030204" pitchFamily="34" charset="0"/>
            </a:rPr>
            <a:t>WSZYSTKIE KRYTERIA</a:t>
          </a:r>
          <a:endParaRPr lang="pl-PL" sz="1600" dirty="0">
            <a:latin typeface="Calibri" panose="020F0502020204030204" pitchFamily="34" charset="0"/>
          </a:endParaRPr>
        </a:p>
      </dgm:t>
    </dgm:pt>
    <dgm:pt modelId="{C320DF21-FAFD-442D-94CA-5E7E3C9D0191}" type="parTrans" cxnId="{8AEB1108-7A42-4D51-B2BE-E22963E768DE}">
      <dgm:prSet/>
      <dgm:spPr/>
      <dgm:t>
        <a:bodyPr/>
        <a:lstStyle/>
        <a:p>
          <a:endParaRPr lang="pl-PL"/>
        </a:p>
      </dgm:t>
    </dgm:pt>
    <dgm:pt modelId="{C102BB6A-329D-4FC8-B0B2-AC166A4788B3}" type="sibTrans" cxnId="{8AEB1108-7A42-4D51-B2BE-E22963E768DE}">
      <dgm:prSet/>
      <dgm:spPr/>
      <dgm:t>
        <a:bodyPr/>
        <a:lstStyle/>
        <a:p>
          <a:endParaRPr lang="pl-PL"/>
        </a:p>
      </dgm:t>
    </dgm:pt>
    <dgm:pt modelId="{1F89F235-84ED-4D9A-B173-B26F06CEDF2D}">
      <dgm:prSet phldrT="[Teks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pl-PL" sz="1800" b="1" dirty="0" smtClean="0">
              <a:latin typeface="Calibri" panose="020F0502020204030204" pitchFamily="34" charset="0"/>
            </a:rPr>
            <a:t>NIESPEŁNIONE</a:t>
          </a:r>
          <a:endParaRPr lang="pl-PL" sz="1800" b="1" dirty="0">
            <a:latin typeface="Calibri" panose="020F0502020204030204" pitchFamily="34" charset="0"/>
          </a:endParaRPr>
        </a:p>
      </dgm:t>
    </dgm:pt>
    <dgm:pt modelId="{8631602D-0B96-494E-9835-D644BDA4C063}" type="parTrans" cxnId="{48CFEA7A-63C6-47AC-848B-A5532BDCB13B}">
      <dgm:prSet/>
      <dgm:spPr/>
      <dgm:t>
        <a:bodyPr/>
        <a:lstStyle/>
        <a:p>
          <a:endParaRPr lang="pl-PL"/>
        </a:p>
      </dgm:t>
    </dgm:pt>
    <dgm:pt modelId="{3005494E-4B8C-4E06-8448-EE7DA633F8AA}" type="sibTrans" cxnId="{48CFEA7A-63C6-47AC-848B-A5532BDCB13B}">
      <dgm:prSet/>
      <dgm:spPr/>
      <dgm:t>
        <a:bodyPr/>
        <a:lstStyle/>
        <a:p>
          <a:endParaRPr lang="pl-PL"/>
        </a:p>
      </dgm:t>
    </dgm:pt>
    <dgm:pt modelId="{0DF4E01B-CE4B-4CCA-9955-3F87C6BAE4F2}">
      <dgm:prSet phldrT="[Teks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pl-PL" sz="1600" dirty="0" smtClean="0">
              <a:latin typeface="Calibri" panose="020F0502020204030204" pitchFamily="34" charset="0"/>
            </a:rPr>
            <a:t>KRYTERIUM KWALIFIKOWALNOŚCI WYDATKÓW</a:t>
          </a:r>
          <a:endParaRPr lang="pl-PL" sz="1600" dirty="0">
            <a:latin typeface="Calibri" panose="020F0502020204030204" pitchFamily="34" charset="0"/>
          </a:endParaRPr>
        </a:p>
      </dgm:t>
    </dgm:pt>
    <dgm:pt modelId="{5B1528A4-B5A5-4186-BB41-8C5C0F4CFD20}" type="parTrans" cxnId="{ED4FCC62-01E5-476E-984E-E6A44CA057D5}">
      <dgm:prSet/>
      <dgm:spPr/>
      <dgm:t>
        <a:bodyPr/>
        <a:lstStyle/>
        <a:p>
          <a:endParaRPr lang="pl-PL"/>
        </a:p>
      </dgm:t>
    </dgm:pt>
    <dgm:pt modelId="{59CCCF70-CB82-49AE-B797-4FCBEF29F818}" type="sibTrans" cxnId="{ED4FCC62-01E5-476E-984E-E6A44CA057D5}">
      <dgm:prSet/>
      <dgm:spPr/>
      <dgm:t>
        <a:bodyPr/>
        <a:lstStyle/>
        <a:p>
          <a:endParaRPr lang="pl-PL"/>
        </a:p>
      </dgm:t>
    </dgm:pt>
    <dgm:pt modelId="{0E1B6A74-BA01-45C6-BB58-2F2E6AC9BEBB}">
      <dgm:prSet phldrT="[Teks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pl-PL" sz="1600" dirty="0" smtClean="0">
              <a:latin typeface="Calibri" panose="020F0502020204030204" pitchFamily="34" charset="0"/>
            </a:rPr>
            <a:t>POZYTYWNA OCENA </a:t>
          </a:r>
          <a:endParaRPr lang="pl-PL" sz="1600" dirty="0">
            <a:latin typeface="Calibri" panose="020F0502020204030204" pitchFamily="34" charset="0"/>
          </a:endParaRPr>
        </a:p>
      </dgm:t>
    </dgm:pt>
    <dgm:pt modelId="{953EC885-17D7-424A-AA28-5493F4D096A3}" type="parTrans" cxnId="{F0A1F659-6993-4746-9EE5-920DD1D211BD}">
      <dgm:prSet/>
      <dgm:spPr/>
      <dgm:t>
        <a:bodyPr/>
        <a:lstStyle/>
        <a:p>
          <a:endParaRPr lang="pl-PL"/>
        </a:p>
      </dgm:t>
    </dgm:pt>
    <dgm:pt modelId="{98483A4F-F0F8-4B41-AE6D-04B38C3F0D38}" type="sibTrans" cxnId="{F0A1F659-6993-4746-9EE5-920DD1D211BD}">
      <dgm:prSet/>
      <dgm:spPr/>
      <dgm:t>
        <a:bodyPr/>
        <a:lstStyle/>
        <a:p>
          <a:endParaRPr lang="pl-PL"/>
        </a:p>
      </dgm:t>
    </dgm:pt>
    <dgm:pt modelId="{7D98E669-A981-4662-8970-59850C0FB32D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pl-PL" sz="1800" b="1" dirty="0" smtClean="0">
              <a:latin typeface="Calibri" panose="020F0502020204030204" pitchFamily="34" charset="0"/>
            </a:rPr>
            <a:t>WARUNKOWO SPEŁNIONE</a:t>
          </a:r>
          <a:endParaRPr lang="pl-PL" sz="1800" b="1" dirty="0">
            <a:latin typeface="Calibri" panose="020F0502020204030204" pitchFamily="34" charset="0"/>
          </a:endParaRPr>
        </a:p>
      </dgm:t>
    </dgm:pt>
    <dgm:pt modelId="{BE697084-8FAA-4E0F-8AE0-C40B8652392E}" type="parTrans" cxnId="{2BCCD84A-48D2-4CBA-80DB-C0D889DD8CA4}">
      <dgm:prSet/>
      <dgm:spPr/>
      <dgm:t>
        <a:bodyPr/>
        <a:lstStyle/>
        <a:p>
          <a:endParaRPr lang="pl-PL"/>
        </a:p>
      </dgm:t>
    </dgm:pt>
    <dgm:pt modelId="{D5F16C9C-C77D-4A56-95FA-19A6F3850A5B}" type="sibTrans" cxnId="{2BCCD84A-48D2-4CBA-80DB-C0D889DD8CA4}">
      <dgm:prSet/>
      <dgm:spPr/>
      <dgm:t>
        <a:bodyPr/>
        <a:lstStyle/>
        <a:p>
          <a:endParaRPr lang="pl-PL"/>
        </a:p>
      </dgm:t>
    </dgm:pt>
    <dgm:pt modelId="{90E9D157-AC08-4223-9293-DEAB1D7072E4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pl-PL" sz="1600" dirty="0" smtClean="0">
              <a:latin typeface="Calibri" panose="020F0502020204030204" pitchFamily="34" charset="0"/>
            </a:rPr>
            <a:t>KTÓREKOLWIEK Z KRYTERIÓW SPEŁNIONE WARUNKOWE</a:t>
          </a:r>
          <a:endParaRPr lang="pl-PL" sz="1600" dirty="0">
            <a:latin typeface="Calibri" panose="020F0502020204030204" pitchFamily="34" charset="0"/>
          </a:endParaRPr>
        </a:p>
      </dgm:t>
    </dgm:pt>
    <dgm:pt modelId="{28ED7789-94D2-464C-AA55-2F3267315637}" type="parTrans" cxnId="{D5334148-B42D-4066-9976-E3F83092ED9B}">
      <dgm:prSet/>
      <dgm:spPr/>
      <dgm:t>
        <a:bodyPr/>
        <a:lstStyle/>
        <a:p>
          <a:endParaRPr lang="pl-PL"/>
        </a:p>
      </dgm:t>
    </dgm:pt>
    <dgm:pt modelId="{0241C962-649F-46F7-9C65-D824C7BFB681}" type="sibTrans" cxnId="{D5334148-B42D-4066-9976-E3F83092ED9B}">
      <dgm:prSet/>
      <dgm:spPr/>
      <dgm:t>
        <a:bodyPr/>
        <a:lstStyle/>
        <a:p>
          <a:endParaRPr lang="pl-PL"/>
        </a:p>
      </dgm:t>
    </dgm:pt>
    <dgm:pt modelId="{4CA57348-B70C-4532-B6FA-CF9E44B61498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pl-PL" sz="1600" dirty="0" smtClean="0">
              <a:latin typeface="Calibri" panose="020F0502020204030204" pitchFamily="34" charset="0"/>
            </a:rPr>
            <a:t>WARUNKOWO POZYTYWNA OCENA</a:t>
          </a:r>
          <a:endParaRPr lang="pl-PL" sz="1600" dirty="0">
            <a:latin typeface="Calibri" panose="020F0502020204030204" pitchFamily="34" charset="0"/>
          </a:endParaRPr>
        </a:p>
      </dgm:t>
    </dgm:pt>
    <dgm:pt modelId="{D363A008-13F9-46A2-9214-13CBC890C597}" type="parTrans" cxnId="{7E4490B5-5430-48C9-A967-431FD71F867E}">
      <dgm:prSet/>
      <dgm:spPr/>
      <dgm:t>
        <a:bodyPr/>
        <a:lstStyle/>
        <a:p>
          <a:endParaRPr lang="pl-PL"/>
        </a:p>
      </dgm:t>
    </dgm:pt>
    <dgm:pt modelId="{A74196F8-B594-426C-B337-09A7E14714B1}" type="sibTrans" cxnId="{7E4490B5-5430-48C9-A967-431FD71F867E}">
      <dgm:prSet/>
      <dgm:spPr/>
      <dgm:t>
        <a:bodyPr/>
        <a:lstStyle/>
        <a:p>
          <a:endParaRPr lang="pl-PL"/>
        </a:p>
      </dgm:t>
    </dgm:pt>
    <dgm:pt modelId="{EBD5B3F2-7377-4581-99B8-62FF0BB75D58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pl-PL" sz="1600" dirty="0" smtClean="0">
              <a:latin typeface="Calibri" panose="020F0502020204030204" pitchFamily="34" charset="0"/>
            </a:rPr>
            <a:t>NEGOCJACJE (PO OCENIE STRATEGICZNEJ I STOPNIA)</a:t>
          </a:r>
          <a:endParaRPr lang="pl-PL" sz="1600" dirty="0">
            <a:latin typeface="Calibri" panose="020F0502020204030204" pitchFamily="34" charset="0"/>
          </a:endParaRPr>
        </a:p>
      </dgm:t>
    </dgm:pt>
    <dgm:pt modelId="{DC4C3369-7EFB-4EF6-8188-A3A85FCFF7A9}" type="parTrans" cxnId="{805AECC6-81AE-4807-80C1-F7FFA1EADB15}">
      <dgm:prSet/>
      <dgm:spPr/>
      <dgm:t>
        <a:bodyPr/>
        <a:lstStyle/>
        <a:p>
          <a:endParaRPr lang="pl-PL"/>
        </a:p>
      </dgm:t>
    </dgm:pt>
    <dgm:pt modelId="{F5DB8A60-BB9F-482A-8F33-CBF4ADA4DBF7}" type="sibTrans" cxnId="{805AECC6-81AE-4807-80C1-F7FFA1EADB15}">
      <dgm:prSet/>
      <dgm:spPr/>
      <dgm:t>
        <a:bodyPr/>
        <a:lstStyle/>
        <a:p>
          <a:endParaRPr lang="pl-PL"/>
        </a:p>
      </dgm:t>
    </dgm:pt>
    <dgm:pt modelId="{EDB9A4CF-E312-43A4-B924-60FA42B911B6}">
      <dgm:prSet phldrT="[Teks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pl-PL" sz="1600" dirty="0" smtClean="0">
              <a:latin typeface="Calibri" panose="020F0502020204030204" pitchFamily="34" charset="0"/>
            </a:rPr>
            <a:t>NEGATYWNA OCENA</a:t>
          </a:r>
          <a:endParaRPr lang="pl-PL" sz="1600" dirty="0">
            <a:latin typeface="Calibri" panose="020F0502020204030204" pitchFamily="34" charset="0"/>
          </a:endParaRPr>
        </a:p>
      </dgm:t>
    </dgm:pt>
    <dgm:pt modelId="{834D0FA6-381D-4A01-9E13-3E23E16B9C49}" type="parTrans" cxnId="{3BBEF29C-48E9-45C0-BA00-436551370864}">
      <dgm:prSet/>
      <dgm:spPr/>
      <dgm:t>
        <a:bodyPr/>
        <a:lstStyle/>
        <a:p>
          <a:endParaRPr lang="pl-PL"/>
        </a:p>
      </dgm:t>
    </dgm:pt>
    <dgm:pt modelId="{35EBA216-50D0-493A-B961-C4B20A65B15D}" type="sibTrans" cxnId="{3BBEF29C-48E9-45C0-BA00-436551370864}">
      <dgm:prSet/>
      <dgm:spPr/>
      <dgm:t>
        <a:bodyPr/>
        <a:lstStyle/>
        <a:p>
          <a:endParaRPr lang="pl-PL"/>
        </a:p>
      </dgm:t>
    </dgm:pt>
    <dgm:pt modelId="{D4495778-FA4A-44A0-AD0E-D20C9871C6FA}" type="pres">
      <dgm:prSet presAssocID="{4B57D2B5-B7B0-4F06-A355-EB0E0500198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91059BFA-3B75-4E6B-9CD0-9D51562AC3C9}" type="pres">
      <dgm:prSet presAssocID="{082C7F91-AD26-4DA7-9520-EA3BFE1B6C17}" presName="root" presStyleCnt="0"/>
      <dgm:spPr/>
    </dgm:pt>
    <dgm:pt modelId="{2A3741B8-09F6-45AB-BF7B-61E74CBDDEAF}" type="pres">
      <dgm:prSet presAssocID="{082C7F91-AD26-4DA7-9520-EA3BFE1B6C17}" presName="rootComposite" presStyleCnt="0"/>
      <dgm:spPr/>
    </dgm:pt>
    <dgm:pt modelId="{726BFF46-932A-4F93-9C60-EE19B41502EF}" type="pres">
      <dgm:prSet presAssocID="{082C7F91-AD26-4DA7-9520-EA3BFE1B6C17}" presName="rootText" presStyleLbl="node1" presStyleIdx="0" presStyleCnt="1" custScaleX="194676" custScaleY="35066" custLinFactNeighborX="639" custLinFactNeighborY="12422"/>
      <dgm:spPr/>
      <dgm:t>
        <a:bodyPr/>
        <a:lstStyle/>
        <a:p>
          <a:endParaRPr lang="pl-PL"/>
        </a:p>
      </dgm:t>
    </dgm:pt>
    <dgm:pt modelId="{FFCB8C55-0C66-4745-8714-36641CEEC47B}" type="pres">
      <dgm:prSet presAssocID="{082C7F91-AD26-4DA7-9520-EA3BFE1B6C17}" presName="rootConnector" presStyleLbl="node1" presStyleIdx="0" presStyleCnt="1"/>
      <dgm:spPr/>
      <dgm:t>
        <a:bodyPr/>
        <a:lstStyle/>
        <a:p>
          <a:endParaRPr lang="pl-PL"/>
        </a:p>
      </dgm:t>
    </dgm:pt>
    <dgm:pt modelId="{C996870F-D73A-4BA7-B773-1A0E7B84A8F3}" type="pres">
      <dgm:prSet presAssocID="{082C7F91-AD26-4DA7-9520-EA3BFE1B6C17}" presName="childShape" presStyleCnt="0"/>
      <dgm:spPr/>
    </dgm:pt>
    <dgm:pt modelId="{6E6386D6-8852-400F-9D09-7FBBE8A3741D}" type="pres">
      <dgm:prSet presAssocID="{0645462A-3C07-4E92-B757-1D96969943CD}" presName="Name13" presStyleLbl="parChTrans1D2" presStyleIdx="0" presStyleCnt="3"/>
      <dgm:spPr/>
      <dgm:t>
        <a:bodyPr/>
        <a:lstStyle/>
        <a:p>
          <a:endParaRPr lang="pl-PL"/>
        </a:p>
      </dgm:t>
    </dgm:pt>
    <dgm:pt modelId="{A1DA58D1-78F1-4480-8E0B-E8C462957DF0}" type="pres">
      <dgm:prSet presAssocID="{DD67AE25-F7AA-425E-9B4E-B6AD0BDCEBD5}" presName="childText" presStyleLbl="bgAcc1" presStyleIdx="0" presStyleCnt="3" custScaleX="217715" custScaleY="72202" custLinFactNeighborX="7977" custLinFactNeighborY="-11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78C23D0-F1AC-4E90-A22D-6BE79370F484}" type="pres">
      <dgm:prSet presAssocID="{BE697084-8FAA-4E0F-8AE0-C40B8652392E}" presName="Name13" presStyleLbl="parChTrans1D2" presStyleIdx="1" presStyleCnt="3"/>
      <dgm:spPr/>
      <dgm:t>
        <a:bodyPr/>
        <a:lstStyle/>
        <a:p>
          <a:endParaRPr lang="pl-PL"/>
        </a:p>
      </dgm:t>
    </dgm:pt>
    <dgm:pt modelId="{602F7C45-C640-4370-B679-967FEFA5FA6F}" type="pres">
      <dgm:prSet presAssocID="{7D98E669-A981-4662-8970-59850C0FB32D}" presName="childText" presStyleLbl="bgAcc1" presStyleIdx="1" presStyleCnt="3" custScaleX="226901" custScaleY="97904" custLinFactNeighborX="5873" custLinFactNeighborY="-1297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18A292B-2CC7-468F-B36C-4C967FE44FCB}" type="pres">
      <dgm:prSet presAssocID="{8631602D-0B96-494E-9835-D644BDA4C063}" presName="Name13" presStyleLbl="parChTrans1D2" presStyleIdx="2" presStyleCnt="3"/>
      <dgm:spPr/>
      <dgm:t>
        <a:bodyPr/>
        <a:lstStyle/>
        <a:p>
          <a:endParaRPr lang="pl-PL"/>
        </a:p>
      </dgm:t>
    </dgm:pt>
    <dgm:pt modelId="{D5E6966A-1DF7-4972-9E83-DCDA29FB6403}" type="pres">
      <dgm:prSet presAssocID="{1F89F235-84ED-4D9A-B173-B26F06CEDF2D}" presName="childText" presStyleLbl="bgAcc1" presStyleIdx="2" presStyleCnt="3" custScaleX="220457" custScaleY="65802" custLinFactNeighborX="5873" custLinFactNeighborY="-2401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ED4FCC62-01E5-476E-984E-E6A44CA057D5}" srcId="{1F89F235-84ED-4D9A-B173-B26F06CEDF2D}" destId="{0DF4E01B-CE4B-4CCA-9955-3F87C6BAE4F2}" srcOrd="0" destOrd="0" parTransId="{5B1528A4-B5A5-4186-BB41-8C5C0F4CFD20}" sibTransId="{59CCCF70-CB82-49AE-B797-4FCBEF29F818}"/>
    <dgm:cxn modelId="{3BBEF29C-48E9-45C0-BA00-436551370864}" srcId="{1F89F235-84ED-4D9A-B173-B26F06CEDF2D}" destId="{EDB9A4CF-E312-43A4-B924-60FA42B911B6}" srcOrd="1" destOrd="0" parTransId="{834D0FA6-381D-4A01-9E13-3E23E16B9C49}" sibTransId="{35EBA216-50D0-493A-B961-C4B20A65B15D}"/>
    <dgm:cxn modelId="{6F69055E-8386-48E0-8680-8A9342B576AF}" type="presOf" srcId="{0E1B6A74-BA01-45C6-BB58-2F2E6AC9BEBB}" destId="{A1DA58D1-78F1-4480-8E0B-E8C462957DF0}" srcOrd="0" destOrd="2" presId="urn:microsoft.com/office/officeart/2005/8/layout/hierarchy3"/>
    <dgm:cxn modelId="{D495291A-9BA9-466A-BDB5-DC9A730111AF}" type="presOf" srcId="{082C7F91-AD26-4DA7-9520-EA3BFE1B6C17}" destId="{FFCB8C55-0C66-4745-8714-36641CEEC47B}" srcOrd="1" destOrd="0" presId="urn:microsoft.com/office/officeart/2005/8/layout/hierarchy3"/>
    <dgm:cxn modelId="{96D13D68-3A16-4DCD-B78B-F847ECC70EB5}" type="presOf" srcId="{4CA57348-B70C-4532-B6FA-CF9E44B61498}" destId="{602F7C45-C640-4370-B679-967FEFA5FA6F}" srcOrd="0" destOrd="2" presId="urn:microsoft.com/office/officeart/2005/8/layout/hierarchy3"/>
    <dgm:cxn modelId="{01F2A08B-8DF7-4575-8065-22350FC079FE}" type="presOf" srcId="{1F89F235-84ED-4D9A-B173-B26F06CEDF2D}" destId="{D5E6966A-1DF7-4972-9E83-DCDA29FB6403}" srcOrd="0" destOrd="0" presId="urn:microsoft.com/office/officeart/2005/8/layout/hierarchy3"/>
    <dgm:cxn modelId="{805AECC6-81AE-4807-80C1-F7FFA1EADB15}" srcId="{7D98E669-A981-4662-8970-59850C0FB32D}" destId="{EBD5B3F2-7377-4581-99B8-62FF0BB75D58}" srcOrd="2" destOrd="0" parTransId="{DC4C3369-7EFB-4EF6-8188-A3A85FCFF7A9}" sibTransId="{F5DB8A60-BB9F-482A-8F33-CBF4ADA4DBF7}"/>
    <dgm:cxn modelId="{7B39FF4B-DDDA-457D-A4E4-5D6C269B7756}" type="presOf" srcId="{EDB9A4CF-E312-43A4-B924-60FA42B911B6}" destId="{D5E6966A-1DF7-4972-9E83-DCDA29FB6403}" srcOrd="0" destOrd="2" presId="urn:microsoft.com/office/officeart/2005/8/layout/hierarchy3"/>
    <dgm:cxn modelId="{61733609-5F93-410E-9A22-71A53E8BAA4A}" type="presOf" srcId="{0645462A-3C07-4E92-B757-1D96969943CD}" destId="{6E6386D6-8852-400F-9D09-7FBBE8A3741D}" srcOrd="0" destOrd="0" presId="urn:microsoft.com/office/officeart/2005/8/layout/hierarchy3"/>
    <dgm:cxn modelId="{7E4490B5-5430-48C9-A967-431FD71F867E}" srcId="{7D98E669-A981-4662-8970-59850C0FB32D}" destId="{4CA57348-B70C-4532-B6FA-CF9E44B61498}" srcOrd="1" destOrd="0" parTransId="{D363A008-13F9-46A2-9214-13CBC890C597}" sibTransId="{A74196F8-B594-426C-B337-09A7E14714B1}"/>
    <dgm:cxn modelId="{1E426ED9-B41C-4D4B-BD63-5E34CDF58E8F}" type="presOf" srcId="{BE697084-8FAA-4E0F-8AE0-C40B8652392E}" destId="{C78C23D0-F1AC-4E90-A22D-6BE79370F484}" srcOrd="0" destOrd="0" presId="urn:microsoft.com/office/officeart/2005/8/layout/hierarchy3"/>
    <dgm:cxn modelId="{D1BAF871-21CA-4E05-92DF-D9FBBE6C1243}" srcId="{4B57D2B5-B7B0-4F06-A355-EB0E0500198B}" destId="{082C7F91-AD26-4DA7-9520-EA3BFE1B6C17}" srcOrd="0" destOrd="0" parTransId="{4F891DAA-317B-404F-9123-6CC25D2B1A76}" sibTransId="{BA487D97-30BC-4705-A557-2D8C6C2B1B02}"/>
    <dgm:cxn modelId="{EA750339-1A48-428C-AF73-496A9EBC29EF}" type="presOf" srcId="{6E49313A-DCA6-4340-9691-AB471DECB54D}" destId="{A1DA58D1-78F1-4480-8E0B-E8C462957DF0}" srcOrd="0" destOrd="1" presId="urn:microsoft.com/office/officeart/2005/8/layout/hierarchy3"/>
    <dgm:cxn modelId="{FFFB1215-507B-462F-85B5-4C1A48C5652D}" type="presOf" srcId="{90E9D157-AC08-4223-9293-DEAB1D7072E4}" destId="{602F7C45-C640-4370-B679-967FEFA5FA6F}" srcOrd="0" destOrd="1" presId="urn:microsoft.com/office/officeart/2005/8/layout/hierarchy3"/>
    <dgm:cxn modelId="{8AEB1108-7A42-4D51-B2BE-E22963E768DE}" srcId="{DD67AE25-F7AA-425E-9B4E-B6AD0BDCEBD5}" destId="{6E49313A-DCA6-4340-9691-AB471DECB54D}" srcOrd="0" destOrd="0" parTransId="{C320DF21-FAFD-442D-94CA-5E7E3C9D0191}" sibTransId="{C102BB6A-329D-4FC8-B0B2-AC166A4788B3}"/>
    <dgm:cxn modelId="{D4F7F4BE-8E23-4B42-BA15-4A08A61E280F}" type="presOf" srcId="{4B57D2B5-B7B0-4F06-A355-EB0E0500198B}" destId="{D4495778-FA4A-44A0-AD0E-D20C9871C6FA}" srcOrd="0" destOrd="0" presId="urn:microsoft.com/office/officeart/2005/8/layout/hierarchy3"/>
    <dgm:cxn modelId="{2BCCD84A-48D2-4CBA-80DB-C0D889DD8CA4}" srcId="{082C7F91-AD26-4DA7-9520-EA3BFE1B6C17}" destId="{7D98E669-A981-4662-8970-59850C0FB32D}" srcOrd="1" destOrd="0" parTransId="{BE697084-8FAA-4E0F-8AE0-C40B8652392E}" sibTransId="{D5F16C9C-C77D-4A56-95FA-19A6F3850A5B}"/>
    <dgm:cxn modelId="{66E561FC-7638-4371-A257-A8E4C371AA63}" type="presOf" srcId="{EBD5B3F2-7377-4581-99B8-62FF0BB75D58}" destId="{602F7C45-C640-4370-B679-967FEFA5FA6F}" srcOrd="0" destOrd="3" presId="urn:microsoft.com/office/officeart/2005/8/layout/hierarchy3"/>
    <dgm:cxn modelId="{A1A46D6A-07E3-4196-ACBB-467552B42CDB}" type="presOf" srcId="{0DF4E01B-CE4B-4CCA-9955-3F87C6BAE4F2}" destId="{D5E6966A-1DF7-4972-9E83-DCDA29FB6403}" srcOrd="0" destOrd="1" presId="urn:microsoft.com/office/officeart/2005/8/layout/hierarchy3"/>
    <dgm:cxn modelId="{D5334148-B42D-4066-9976-E3F83092ED9B}" srcId="{7D98E669-A981-4662-8970-59850C0FB32D}" destId="{90E9D157-AC08-4223-9293-DEAB1D7072E4}" srcOrd="0" destOrd="0" parTransId="{28ED7789-94D2-464C-AA55-2F3267315637}" sibTransId="{0241C962-649F-46F7-9C65-D824C7BFB681}"/>
    <dgm:cxn modelId="{69E48A43-EB41-4AC0-BCA8-956D6CE91FDB}" type="presOf" srcId="{DD67AE25-F7AA-425E-9B4E-B6AD0BDCEBD5}" destId="{A1DA58D1-78F1-4480-8E0B-E8C462957DF0}" srcOrd="0" destOrd="0" presId="urn:microsoft.com/office/officeart/2005/8/layout/hierarchy3"/>
    <dgm:cxn modelId="{48CFEA7A-63C6-47AC-848B-A5532BDCB13B}" srcId="{082C7F91-AD26-4DA7-9520-EA3BFE1B6C17}" destId="{1F89F235-84ED-4D9A-B173-B26F06CEDF2D}" srcOrd="2" destOrd="0" parTransId="{8631602D-0B96-494E-9835-D644BDA4C063}" sibTransId="{3005494E-4B8C-4E06-8448-EE7DA633F8AA}"/>
    <dgm:cxn modelId="{2E3ADF3E-49D1-4A52-B998-AAB75F1E4B53}" type="presOf" srcId="{082C7F91-AD26-4DA7-9520-EA3BFE1B6C17}" destId="{726BFF46-932A-4F93-9C60-EE19B41502EF}" srcOrd="0" destOrd="0" presId="urn:microsoft.com/office/officeart/2005/8/layout/hierarchy3"/>
    <dgm:cxn modelId="{A784187A-6507-4A7F-AE5D-4B6B6390AB7D}" srcId="{082C7F91-AD26-4DA7-9520-EA3BFE1B6C17}" destId="{DD67AE25-F7AA-425E-9B4E-B6AD0BDCEBD5}" srcOrd="0" destOrd="0" parTransId="{0645462A-3C07-4E92-B757-1D96969943CD}" sibTransId="{11CA0C9D-949D-46E2-A042-983D5AA5FA1A}"/>
    <dgm:cxn modelId="{FD97E2C0-BC89-4FE4-B1E1-EACFAC08035F}" type="presOf" srcId="{7D98E669-A981-4662-8970-59850C0FB32D}" destId="{602F7C45-C640-4370-B679-967FEFA5FA6F}" srcOrd="0" destOrd="0" presId="urn:microsoft.com/office/officeart/2005/8/layout/hierarchy3"/>
    <dgm:cxn modelId="{F0A1F659-6993-4746-9EE5-920DD1D211BD}" srcId="{DD67AE25-F7AA-425E-9B4E-B6AD0BDCEBD5}" destId="{0E1B6A74-BA01-45C6-BB58-2F2E6AC9BEBB}" srcOrd="1" destOrd="0" parTransId="{953EC885-17D7-424A-AA28-5493F4D096A3}" sibTransId="{98483A4F-F0F8-4B41-AE6D-04B38C3F0D38}"/>
    <dgm:cxn modelId="{22E9BDBE-E949-4A48-B1C0-C537A4A6C1C8}" type="presOf" srcId="{8631602D-0B96-494E-9835-D644BDA4C063}" destId="{018A292B-2CC7-468F-B36C-4C967FE44FCB}" srcOrd="0" destOrd="0" presId="urn:microsoft.com/office/officeart/2005/8/layout/hierarchy3"/>
    <dgm:cxn modelId="{D7EBDA15-48E6-42A2-8F81-1AA52D2FEFB2}" type="presParOf" srcId="{D4495778-FA4A-44A0-AD0E-D20C9871C6FA}" destId="{91059BFA-3B75-4E6B-9CD0-9D51562AC3C9}" srcOrd="0" destOrd="0" presId="urn:microsoft.com/office/officeart/2005/8/layout/hierarchy3"/>
    <dgm:cxn modelId="{A23606C2-D97B-47E0-AEB6-3C623D2F94DC}" type="presParOf" srcId="{91059BFA-3B75-4E6B-9CD0-9D51562AC3C9}" destId="{2A3741B8-09F6-45AB-BF7B-61E74CBDDEAF}" srcOrd="0" destOrd="0" presId="urn:microsoft.com/office/officeart/2005/8/layout/hierarchy3"/>
    <dgm:cxn modelId="{A722A47C-9222-4E6D-8B86-1C1E039D82CD}" type="presParOf" srcId="{2A3741B8-09F6-45AB-BF7B-61E74CBDDEAF}" destId="{726BFF46-932A-4F93-9C60-EE19B41502EF}" srcOrd="0" destOrd="0" presId="urn:microsoft.com/office/officeart/2005/8/layout/hierarchy3"/>
    <dgm:cxn modelId="{661F4DF6-2C8A-4855-A6EF-6BA26AC660E7}" type="presParOf" srcId="{2A3741B8-09F6-45AB-BF7B-61E74CBDDEAF}" destId="{FFCB8C55-0C66-4745-8714-36641CEEC47B}" srcOrd="1" destOrd="0" presId="urn:microsoft.com/office/officeart/2005/8/layout/hierarchy3"/>
    <dgm:cxn modelId="{448A102C-B35A-44BE-A0EA-9B9F862CA6D5}" type="presParOf" srcId="{91059BFA-3B75-4E6B-9CD0-9D51562AC3C9}" destId="{C996870F-D73A-4BA7-B773-1A0E7B84A8F3}" srcOrd="1" destOrd="0" presId="urn:microsoft.com/office/officeart/2005/8/layout/hierarchy3"/>
    <dgm:cxn modelId="{E7AC6ED2-F469-49F2-A5B2-85244780DA1E}" type="presParOf" srcId="{C996870F-D73A-4BA7-B773-1A0E7B84A8F3}" destId="{6E6386D6-8852-400F-9D09-7FBBE8A3741D}" srcOrd="0" destOrd="0" presId="urn:microsoft.com/office/officeart/2005/8/layout/hierarchy3"/>
    <dgm:cxn modelId="{55FADACE-1A7B-4DAE-A71D-3745B968E931}" type="presParOf" srcId="{C996870F-D73A-4BA7-B773-1A0E7B84A8F3}" destId="{A1DA58D1-78F1-4480-8E0B-E8C462957DF0}" srcOrd="1" destOrd="0" presId="urn:microsoft.com/office/officeart/2005/8/layout/hierarchy3"/>
    <dgm:cxn modelId="{2B805928-96FD-47EC-AE31-59E2ABA26400}" type="presParOf" srcId="{C996870F-D73A-4BA7-B773-1A0E7B84A8F3}" destId="{C78C23D0-F1AC-4E90-A22D-6BE79370F484}" srcOrd="2" destOrd="0" presId="urn:microsoft.com/office/officeart/2005/8/layout/hierarchy3"/>
    <dgm:cxn modelId="{D18E4A79-7C37-496E-82FA-95693A06B73E}" type="presParOf" srcId="{C996870F-D73A-4BA7-B773-1A0E7B84A8F3}" destId="{602F7C45-C640-4370-B679-967FEFA5FA6F}" srcOrd="3" destOrd="0" presId="urn:microsoft.com/office/officeart/2005/8/layout/hierarchy3"/>
    <dgm:cxn modelId="{B9B593E0-22FA-463D-BED6-59344E6010C9}" type="presParOf" srcId="{C996870F-D73A-4BA7-B773-1A0E7B84A8F3}" destId="{018A292B-2CC7-468F-B36C-4C967FE44FCB}" srcOrd="4" destOrd="0" presId="urn:microsoft.com/office/officeart/2005/8/layout/hierarchy3"/>
    <dgm:cxn modelId="{9FBD2813-4511-4A2C-947C-E7D8D4809F1C}" type="presParOf" srcId="{C996870F-D73A-4BA7-B773-1A0E7B84A8F3}" destId="{D5E6966A-1DF7-4972-9E83-DCDA29FB6403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B57D2B5-B7B0-4F06-A355-EB0E0500198B}" type="doc">
      <dgm:prSet loTypeId="urn:microsoft.com/office/officeart/2005/8/layout/hierarchy3" loCatId="hierarchy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082C7F91-AD26-4DA7-9520-EA3BFE1B6C17}">
      <dgm:prSet phldrT="[Teks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 sz="3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KRYTERIA STRATEGICZNE I STOPNIA</a:t>
          </a:r>
          <a:endParaRPr lang="pl-PL" sz="3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4F891DAA-317B-404F-9123-6CC25D2B1A76}" type="parTrans" cxnId="{D1BAF871-21CA-4E05-92DF-D9FBBE6C1243}">
      <dgm:prSet/>
      <dgm:spPr/>
      <dgm:t>
        <a:bodyPr/>
        <a:lstStyle/>
        <a:p>
          <a:endParaRPr lang="pl-PL"/>
        </a:p>
      </dgm:t>
    </dgm:pt>
    <dgm:pt modelId="{BA487D97-30BC-4705-A557-2D8C6C2B1B02}" type="sibTrans" cxnId="{D1BAF871-21CA-4E05-92DF-D9FBBE6C1243}">
      <dgm:prSet/>
      <dgm:spPr/>
      <dgm:t>
        <a:bodyPr/>
        <a:lstStyle/>
        <a:p>
          <a:endParaRPr lang="pl-PL"/>
        </a:p>
      </dgm:t>
    </dgm:pt>
    <dgm:pt modelId="{DD67AE25-F7AA-425E-9B4E-B6AD0BDCEBD5}">
      <dgm:prSet phldrT="[Teks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pl-PL" sz="2000" b="1" dirty="0" smtClean="0">
              <a:latin typeface="Calibri" panose="020F0502020204030204" pitchFamily="34" charset="0"/>
            </a:rPr>
            <a:t>SPEŁNIONE</a:t>
          </a:r>
          <a:endParaRPr lang="pl-PL" sz="2000" b="1" dirty="0">
            <a:latin typeface="Calibri" panose="020F0502020204030204" pitchFamily="34" charset="0"/>
          </a:endParaRPr>
        </a:p>
      </dgm:t>
    </dgm:pt>
    <dgm:pt modelId="{0645462A-3C07-4E92-B757-1D96969943CD}" type="parTrans" cxnId="{A784187A-6507-4A7F-AE5D-4B6B6390AB7D}">
      <dgm:prSet/>
      <dgm:spPr/>
      <dgm:t>
        <a:bodyPr/>
        <a:lstStyle/>
        <a:p>
          <a:endParaRPr lang="pl-PL"/>
        </a:p>
      </dgm:t>
    </dgm:pt>
    <dgm:pt modelId="{11CA0C9D-949D-46E2-A042-983D5AA5FA1A}" type="sibTrans" cxnId="{A784187A-6507-4A7F-AE5D-4B6B6390AB7D}">
      <dgm:prSet/>
      <dgm:spPr/>
      <dgm:t>
        <a:bodyPr/>
        <a:lstStyle/>
        <a:p>
          <a:endParaRPr lang="pl-PL"/>
        </a:p>
      </dgm:t>
    </dgm:pt>
    <dgm:pt modelId="{6E49313A-DCA6-4340-9691-AB471DECB54D}">
      <dgm:prSet phldrT="[Teks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pl-PL" sz="1600" dirty="0" smtClean="0">
              <a:latin typeface="Calibri" panose="020F0502020204030204" pitchFamily="34" charset="0"/>
            </a:rPr>
            <a:t> </a:t>
          </a:r>
          <a:r>
            <a:rPr lang="pl-PL" sz="1800" dirty="0" smtClean="0">
              <a:latin typeface="Calibri" panose="020F0502020204030204" pitchFamily="34" charset="0"/>
            </a:rPr>
            <a:t>MINIMUM 58 PKT. ZA WSZYSTKIE KRYTERIA</a:t>
          </a:r>
          <a:endParaRPr lang="pl-PL" sz="1800" dirty="0">
            <a:latin typeface="Calibri" panose="020F0502020204030204" pitchFamily="34" charset="0"/>
          </a:endParaRPr>
        </a:p>
      </dgm:t>
    </dgm:pt>
    <dgm:pt modelId="{C320DF21-FAFD-442D-94CA-5E7E3C9D0191}" type="parTrans" cxnId="{8AEB1108-7A42-4D51-B2BE-E22963E768DE}">
      <dgm:prSet/>
      <dgm:spPr/>
      <dgm:t>
        <a:bodyPr/>
        <a:lstStyle/>
        <a:p>
          <a:endParaRPr lang="pl-PL"/>
        </a:p>
      </dgm:t>
    </dgm:pt>
    <dgm:pt modelId="{C102BB6A-329D-4FC8-B0B2-AC166A4788B3}" type="sibTrans" cxnId="{8AEB1108-7A42-4D51-B2BE-E22963E768DE}">
      <dgm:prSet/>
      <dgm:spPr/>
      <dgm:t>
        <a:bodyPr/>
        <a:lstStyle/>
        <a:p>
          <a:endParaRPr lang="pl-PL"/>
        </a:p>
      </dgm:t>
    </dgm:pt>
    <dgm:pt modelId="{1F89F235-84ED-4D9A-B173-B26F06CEDF2D}">
      <dgm:prSet phldrT="[Teks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pl-PL" sz="2000" b="1" dirty="0" smtClean="0">
              <a:latin typeface="Calibri" panose="020F0502020204030204" pitchFamily="34" charset="0"/>
            </a:rPr>
            <a:t>NIESPEŁNIONE</a:t>
          </a:r>
          <a:endParaRPr lang="pl-PL" sz="2000" b="1" dirty="0">
            <a:latin typeface="Calibri" panose="020F0502020204030204" pitchFamily="34" charset="0"/>
          </a:endParaRPr>
        </a:p>
      </dgm:t>
    </dgm:pt>
    <dgm:pt modelId="{8631602D-0B96-494E-9835-D644BDA4C063}" type="parTrans" cxnId="{48CFEA7A-63C6-47AC-848B-A5532BDCB13B}">
      <dgm:prSet/>
      <dgm:spPr/>
      <dgm:t>
        <a:bodyPr/>
        <a:lstStyle/>
        <a:p>
          <a:endParaRPr lang="pl-PL"/>
        </a:p>
      </dgm:t>
    </dgm:pt>
    <dgm:pt modelId="{3005494E-4B8C-4E06-8448-EE7DA633F8AA}" type="sibTrans" cxnId="{48CFEA7A-63C6-47AC-848B-A5532BDCB13B}">
      <dgm:prSet/>
      <dgm:spPr/>
      <dgm:t>
        <a:bodyPr/>
        <a:lstStyle/>
        <a:p>
          <a:endParaRPr lang="pl-PL"/>
        </a:p>
      </dgm:t>
    </dgm:pt>
    <dgm:pt modelId="{0DF4E01B-CE4B-4CCA-9955-3F87C6BAE4F2}">
      <dgm:prSet phldrT="[Teks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pl-PL" sz="1800" dirty="0" smtClean="0">
              <a:latin typeface="Calibri" panose="020F0502020204030204" pitchFamily="34" charset="0"/>
            </a:rPr>
            <a:t>PONIŻEJ 58 PKT. ZA WSZYSTKIE KRYTERIA</a:t>
          </a:r>
          <a:endParaRPr lang="pl-PL" sz="1800" dirty="0">
            <a:latin typeface="Calibri" panose="020F0502020204030204" pitchFamily="34" charset="0"/>
          </a:endParaRPr>
        </a:p>
      </dgm:t>
    </dgm:pt>
    <dgm:pt modelId="{5B1528A4-B5A5-4186-BB41-8C5C0F4CFD20}" type="parTrans" cxnId="{ED4FCC62-01E5-476E-984E-E6A44CA057D5}">
      <dgm:prSet/>
      <dgm:spPr/>
      <dgm:t>
        <a:bodyPr/>
        <a:lstStyle/>
        <a:p>
          <a:endParaRPr lang="pl-PL"/>
        </a:p>
      </dgm:t>
    </dgm:pt>
    <dgm:pt modelId="{59CCCF70-CB82-49AE-B797-4FCBEF29F818}" type="sibTrans" cxnId="{ED4FCC62-01E5-476E-984E-E6A44CA057D5}">
      <dgm:prSet/>
      <dgm:spPr/>
      <dgm:t>
        <a:bodyPr/>
        <a:lstStyle/>
        <a:p>
          <a:endParaRPr lang="pl-PL"/>
        </a:p>
      </dgm:t>
    </dgm:pt>
    <dgm:pt modelId="{5FAA0B4A-0B26-414E-9341-C9DAD069C25A}">
      <dgm:prSet phldrT="[Teks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pl-PL" sz="1800" dirty="0" smtClean="0">
              <a:latin typeface="Calibri" panose="020F0502020204030204" pitchFamily="34" charset="0"/>
            </a:rPr>
            <a:t>NEGATYWNA OCENA</a:t>
          </a:r>
          <a:endParaRPr lang="pl-PL" sz="1800" dirty="0">
            <a:latin typeface="Calibri" panose="020F0502020204030204" pitchFamily="34" charset="0"/>
          </a:endParaRPr>
        </a:p>
      </dgm:t>
    </dgm:pt>
    <dgm:pt modelId="{55CA12D3-29F3-469B-81E7-60E10CC3B8B8}" type="parTrans" cxnId="{5F48DB87-527F-4F5D-B688-B706DF4A5E34}">
      <dgm:prSet/>
      <dgm:spPr/>
      <dgm:t>
        <a:bodyPr/>
        <a:lstStyle/>
        <a:p>
          <a:endParaRPr lang="pl-PL"/>
        </a:p>
      </dgm:t>
    </dgm:pt>
    <dgm:pt modelId="{FC3F73CD-651B-4BF3-A6AE-89144717CD9B}" type="sibTrans" cxnId="{5F48DB87-527F-4F5D-B688-B706DF4A5E34}">
      <dgm:prSet/>
      <dgm:spPr/>
      <dgm:t>
        <a:bodyPr/>
        <a:lstStyle/>
        <a:p>
          <a:endParaRPr lang="pl-PL"/>
        </a:p>
      </dgm:t>
    </dgm:pt>
    <dgm:pt modelId="{A17384F8-F06D-4EF0-B184-2B02B901BE41}">
      <dgm:prSet phldrT="[Teks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pl-PL" sz="1800" dirty="0" smtClean="0">
              <a:latin typeface="Calibri" panose="020F0502020204030204" pitchFamily="34" charset="0"/>
            </a:rPr>
            <a:t> POZYTYWNA OCENA </a:t>
          </a:r>
          <a:endParaRPr lang="pl-PL" sz="1800" dirty="0">
            <a:latin typeface="Calibri" panose="020F0502020204030204" pitchFamily="34" charset="0"/>
          </a:endParaRPr>
        </a:p>
      </dgm:t>
    </dgm:pt>
    <dgm:pt modelId="{9C638504-3F87-4B6D-9CA9-0C204D3DA6AB}" type="parTrans" cxnId="{1D642E3F-9B46-49F5-9C65-E2F5FAC8C221}">
      <dgm:prSet/>
      <dgm:spPr/>
      <dgm:t>
        <a:bodyPr/>
        <a:lstStyle/>
        <a:p>
          <a:endParaRPr lang="pl-PL"/>
        </a:p>
      </dgm:t>
    </dgm:pt>
    <dgm:pt modelId="{10EA4F54-1A9D-45E0-9079-ED62A523066A}" type="sibTrans" cxnId="{1D642E3F-9B46-49F5-9C65-E2F5FAC8C221}">
      <dgm:prSet/>
      <dgm:spPr/>
      <dgm:t>
        <a:bodyPr/>
        <a:lstStyle/>
        <a:p>
          <a:endParaRPr lang="pl-PL"/>
        </a:p>
      </dgm:t>
    </dgm:pt>
    <dgm:pt modelId="{D4495778-FA4A-44A0-AD0E-D20C9871C6FA}" type="pres">
      <dgm:prSet presAssocID="{4B57D2B5-B7B0-4F06-A355-EB0E0500198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91059BFA-3B75-4E6B-9CD0-9D51562AC3C9}" type="pres">
      <dgm:prSet presAssocID="{082C7F91-AD26-4DA7-9520-EA3BFE1B6C17}" presName="root" presStyleCnt="0"/>
      <dgm:spPr/>
    </dgm:pt>
    <dgm:pt modelId="{2A3741B8-09F6-45AB-BF7B-61E74CBDDEAF}" type="pres">
      <dgm:prSet presAssocID="{082C7F91-AD26-4DA7-9520-EA3BFE1B6C17}" presName="rootComposite" presStyleCnt="0"/>
      <dgm:spPr/>
    </dgm:pt>
    <dgm:pt modelId="{726BFF46-932A-4F93-9C60-EE19B41502EF}" type="pres">
      <dgm:prSet presAssocID="{082C7F91-AD26-4DA7-9520-EA3BFE1B6C17}" presName="rootText" presStyleLbl="node1" presStyleIdx="0" presStyleCnt="1" custScaleX="116552" custScaleY="16773" custLinFactNeighborX="-37" custLinFactNeighborY="5928"/>
      <dgm:spPr/>
      <dgm:t>
        <a:bodyPr/>
        <a:lstStyle/>
        <a:p>
          <a:endParaRPr lang="pl-PL"/>
        </a:p>
      </dgm:t>
    </dgm:pt>
    <dgm:pt modelId="{FFCB8C55-0C66-4745-8714-36641CEEC47B}" type="pres">
      <dgm:prSet presAssocID="{082C7F91-AD26-4DA7-9520-EA3BFE1B6C17}" presName="rootConnector" presStyleLbl="node1" presStyleIdx="0" presStyleCnt="1"/>
      <dgm:spPr/>
      <dgm:t>
        <a:bodyPr/>
        <a:lstStyle/>
        <a:p>
          <a:endParaRPr lang="pl-PL"/>
        </a:p>
      </dgm:t>
    </dgm:pt>
    <dgm:pt modelId="{C996870F-D73A-4BA7-B773-1A0E7B84A8F3}" type="pres">
      <dgm:prSet presAssocID="{082C7F91-AD26-4DA7-9520-EA3BFE1B6C17}" presName="childShape" presStyleCnt="0"/>
      <dgm:spPr/>
    </dgm:pt>
    <dgm:pt modelId="{6E6386D6-8852-400F-9D09-7FBBE8A3741D}" type="pres">
      <dgm:prSet presAssocID="{0645462A-3C07-4E92-B757-1D96969943CD}" presName="Name13" presStyleLbl="parChTrans1D2" presStyleIdx="0" presStyleCnt="2"/>
      <dgm:spPr/>
      <dgm:t>
        <a:bodyPr/>
        <a:lstStyle/>
        <a:p>
          <a:endParaRPr lang="pl-PL"/>
        </a:p>
      </dgm:t>
    </dgm:pt>
    <dgm:pt modelId="{A1DA58D1-78F1-4480-8E0B-E8C462957DF0}" type="pres">
      <dgm:prSet presAssocID="{DD67AE25-F7AA-425E-9B4E-B6AD0BDCEBD5}" presName="childText" presStyleLbl="bgAcc1" presStyleIdx="0" presStyleCnt="2" custScaleX="99749" custScaleY="2883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18A292B-2CC7-468F-B36C-4C967FE44FCB}" type="pres">
      <dgm:prSet presAssocID="{8631602D-0B96-494E-9835-D644BDA4C063}" presName="Name13" presStyleLbl="parChTrans1D2" presStyleIdx="1" presStyleCnt="2"/>
      <dgm:spPr/>
      <dgm:t>
        <a:bodyPr/>
        <a:lstStyle/>
        <a:p>
          <a:endParaRPr lang="pl-PL"/>
        </a:p>
      </dgm:t>
    </dgm:pt>
    <dgm:pt modelId="{D5E6966A-1DF7-4972-9E83-DCDA29FB6403}" type="pres">
      <dgm:prSet presAssocID="{1F89F235-84ED-4D9A-B173-B26F06CEDF2D}" presName="childText" presStyleLbl="bgAcc1" presStyleIdx="1" presStyleCnt="2" custScaleX="100190" custScaleY="31322" custLinFactNeighborX="207" custLinFactNeighborY="-1227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079AC65E-3691-40E1-9D0C-4BA0CDDCFBB8}" type="presOf" srcId="{0645462A-3C07-4E92-B757-1D96969943CD}" destId="{6E6386D6-8852-400F-9D09-7FBBE8A3741D}" srcOrd="0" destOrd="0" presId="urn:microsoft.com/office/officeart/2005/8/layout/hierarchy3"/>
    <dgm:cxn modelId="{3016D5FA-E8FF-4E0C-B297-0AD140401D91}" type="presOf" srcId="{5FAA0B4A-0B26-414E-9341-C9DAD069C25A}" destId="{D5E6966A-1DF7-4972-9E83-DCDA29FB6403}" srcOrd="0" destOrd="2" presId="urn:microsoft.com/office/officeart/2005/8/layout/hierarchy3"/>
    <dgm:cxn modelId="{328F9DBB-893C-40BC-A138-FD5E12E6957B}" type="presOf" srcId="{6E49313A-DCA6-4340-9691-AB471DECB54D}" destId="{A1DA58D1-78F1-4480-8E0B-E8C462957DF0}" srcOrd="0" destOrd="1" presId="urn:microsoft.com/office/officeart/2005/8/layout/hierarchy3"/>
    <dgm:cxn modelId="{ED4FCC62-01E5-476E-984E-E6A44CA057D5}" srcId="{1F89F235-84ED-4D9A-B173-B26F06CEDF2D}" destId="{0DF4E01B-CE4B-4CCA-9955-3F87C6BAE4F2}" srcOrd="0" destOrd="0" parTransId="{5B1528A4-B5A5-4186-BB41-8C5C0F4CFD20}" sibTransId="{59CCCF70-CB82-49AE-B797-4FCBEF29F818}"/>
    <dgm:cxn modelId="{B5984A01-C608-4A84-A447-8C00496C5DCD}" type="presOf" srcId="{1F89F235-84ED-4D9A-B173-B26F06CEDF2D}" destId="{D5E6966A-1DF7-4972-9E83-DCDA29FB6403}" srcOrd="0" destOrd="0" presId="urn:microsoft.com/office/officeart/2005/8/layout/hierarchy3"/>
    <dgm:cxn modelId="{DB869130-79F2-4EA7-B1BF-50F446A42DC0}" type="presOf" srcId="{0DF4E01B-CE4B-4CCA-9955-3F87C6BAE4F2}" destId="{D5E6966A-1DF7-4972-9E83-DCDA29FB6403}" srcOrd="0" destOrd="1" presId="urn:microsoft.com/office/officeart/2005/8/layout/hierarchy3"/>
    <dgm:cxn modelId="{CEF923FF-FDBC-4F3D-975F-7169568D1055}" type="presOf" srcId="{4B57D2B5-B7B0-4F06-A355-EB0E0500198B}" destId="{D4495778-FA4A-44A0-AD0E-D20C9871C6FA}" srcOrd="0" destOrd="0" presId="urn:microsoft.com/office/officeart/2005/8/layout/hierarchy3"/>
    <dgm:cxn modelId="{1D642E3F-9B46-49F5-9C65-E2F5FAC8C221}" srcId="{DD67AE25-F7AA-425E-9B4E-B6AD0BDCEBD5}" destId="{A17384F8-F06D-4EF0-B184-2B02B901BE41}" srcOrd="1" destOrd="0" parTransId="{9C638504-3F87-4B6D-9CA9-0C204D3DA6AB}" sibTransId="{10EA4F54-1A9D-45E0-9079-ED62A523066A}"/>
    <dgm:cxn modelId="{6DFFC125-E340-431A-A641-94C28C8AC152}" type="presOf" srcId="{A17384F8-F06D-4EF0-B184-2B02B901BE41}" destId="{A1DA58D1-78F1-4480-8E0B-E8C462957DF0}" srcOrd="0" destOrd="2" presId="urn:microsoft.com/office/officeart/2005/8/layout/hierarchy3"/>
    <dgm:cxn modelId="{364AAFCC-F353-49CF-9BFB-7D35CBF1D137}" type="presOf" srcId="{082C7F91-AD26-4DA7-9520-EA3BFE1B6C17}" destId="{FFCB8C55-0C66-4745-8714-36641CEEC47B}" srcOrd="1" destOrd="0" presId="urn:microsoft.com/office/officeart/2005/8/layout/hierarchy3"/>
    <dgm:cxn modelId="{D1BAF871-21CA-4E05-92DF-D9FBBE6C1243}" srcId="{4B57D2B5-B7B0-4F06-A355-EB0E0500198B}" destId="{082C7F91-AD26-4DA7-9520-EA3BFE1B6C17}" srcOrd="0" destOrd="0" parTransId="{4F891DAA-317B-404F-9123-6CC25D2B1A76}" sibTransId="{BA487D97-30BC-4705-A557-2D8C6C2B1B02}"/>
    <dgm:cxn modelId="{2BE2273A-3D5C-4CC1-A080-1BC9115C1C47}" type="presOf" srcId="{082C7F91-AD26-4DA7-9520-EA3BFE1B6C17}" destId="{726BFF46-932A-4F93-9C60-EE19B41502EF}" srcOrd="0" destOrd="0" presId="urn:microsoft.com/office/officeart/2005/8/layout/hierarchy3"/>
    <dgm:cxn modelId="{8AEB1108-7A42-4D51-B2BE-E22963E768DE}" srcId="{DD67AE25-F7AA-425E-9B4E-B6AD0BDCEBD5}" destId="{6E49313A-DCA6-4340-9691-AB471DECB54D}" srcOrd="0" destOrd="0" parTransId="{C320DF21-FAFD-442D-94CA-5E7E3C9D0191}" sibTransId="{C102BB6A-329D-4FC8-B0B2-AC166A4788B3}"/>
    <dgm:cxn modelId="{48CFEA7A-63C6-47AC-848B-A5532BDCB13B}" srcId="{082C7F91-AD26-4DA7-9520-EA3BFE1B6C17}" destId="{1F89F235-84ED-4D9A-B173-B26F06CEDF2D}" srcOrd="1" destOrd="0" parTransId="{8631602D-0B96-494E-9835-D644BDA4C063}" sibTransId="{3005494E-4B8C-4E06-8448-EE7DA633F8AA}"/>
    <dgm:cxn modelId="{1CB284C8-A421-4434-8955-E8DEC8D546AB}" type="presOf" srcId="{DD67AE25-F7AA-425E-9B4E-B6AD0BDCEBD5}" destId="{A1DA58D1-78F1-4480-8E0B-E8C462957DF0}" srcOrd="0" destOrd="0" presId="urn:microsoft.com/office/officeart/2005/8/layout/hierarchy3"/>
    <dgm:cxn modelId="{CA251F40-9BC5-4433-ABE2-D552449CA7CB}" type="presOf" srcId="{8631602D-0B96-494E-9835-D644BDA4C063}" destId="{018A292B-2CC7-468F-B36C-4C967FE44FCB}" srcOrd="0" destOrd="0" presId="urn:microsoft.com/office/officeart/2005/8/layout/hierarchy3"/>
    <dgm:cxn modelId="{A784187A-6507-4A7F-AE5D-4B6B6390AB7D}" srcId="{082C7F91-AD26-4DA7-9520-EA3BFE1B6C17}" destId="{DD67AE25-F7AA-425E-9B4E-B6AD0BDCEBD5}" srcOrd="0" destOrd="0" parTransId="{0645462A-3C07-4E92-B757-1D96969943CD}" sibTransId="{11CA0C9D-949D-46E2-A042-983D5AA5FA1A}"/>
    <dgm:cxn modelId="{5F48DB87-527F-4F5D-B688-B706DF4A5E34}" srcId="{1F89F235-84ED-4D9A-B173-B26F06CEDF2D}" destId="{5FAA0B4A-0B26-414E-9341-C9DAD069C25A}" srcOrd="1" destOrd="0" parTransId="{55CA12D3-29F3-469B-81E7-60E10CC3B8B8}" sibTransId="{FC3F73CD-651B-4BF3-A6AE-89144717CD9B}"/>
    <dgm:cxn modelId="{7D8BB289-1EC8-4A67-9734-236839462F98}" type="presParOf" srcId="{D4495778-FA4A-44A0-AD0E-D20C9871C6FA}" destId="{91059BFA-3B75-4E6B-9CD0-9D51562AC3C9}" srcOrd="0" destOrd="0" presId="urn:microsoft.com/office/officeart/2005/8/layout/hierarchy3"/>
    <dgm:cxn modelId="{88007801-948A-4D25-B9A0-58EA759DE7CE}" type="presParOf" srcId="{91059BFA-3B75-4E6B-9CD0-9D51562AC3C9}" destId="{2A3741B8-09F6-45AB-BF7B-61E74CBDDEAF}" srcOrd="0" destOrd="0" presId="urn:microsoft.com/office/officeart/2005/8/layout/hierarchy3"/>
    <dgm:cxn modelId="{F4745E55-F1EC-48BC-9F96-CCAA7D59A75B}" type="presParOf" srcId="{2A3741B8-09F6-45AB-BF7B-61E74CBDDEAF}" destId="{726BFF46-932A-4F93-9C60-EE19B41502EF}" srcOrd="0" destOrd="0" presId="urn:microsoft.com/office/officeart/2005/8/layout/hierarchy3"/>
    <dgm:cxn modelId="{94C94955-A6FF-4A09-B504-9EB2B2BC0DE1}" type="presParOf" srcId="{2A3741B8-09F6-45AB-BF7B-61E74CBDDEAF}" destId="{FFCB8C55-0C66-4745-8714-36641CEEC47B}" srcOrd="1" destOrd="0" presId="urn:microsoft.com/office/officeart/2005/8/layout/hierarchy3"/>
    <dgm:cxn modelId="{EDA04FFD-65B3-4A7E-AABF-A72DC2FD3E82}" type="presParOf" srcId="{91059BFA-3B75-4E6B-9CD0-9D51562AC3C9}" destId="{C996870F-D73A-4BA7-B773-1A0E7B84A8F3}" srcOrd="1" destOrd="0" presId="urn:microsoft.com/office/officeart/2005/8/layout/hierarchy3"/>
    <dgm:cxn modelId="{B5DA1395-B5AD-4AC2-BFA5-BA8D5562745B}" type="presParOf" srcId="{C996870F-D73A-4BA7-B773-1A0E7B84A8F3}" destId="{6E6386D6-8852-400F-9D09-7FBBE8A3741D}" srcOrd="0" destOrd="0" presId="urn:microsoft.com/office/officeart/2005/8/layout/hierarchy3"/>
    <dgm:cxn modelId="{27D11F9D-7D81-48AD-9EB2-E83DA04B2D77}" type="presParOf" srcId="{C996870F-D73A-4BA7-B773-1A0E7B84A8F3}" destId="{A1DA58D1-78F1-4480-8E0B-E8C462957DF0}" srcOrd="1" destOrd="0" presId="urn:microsoft.com/office/officeart/2005/8/layout/hierarchy3"/>
    <dgm:cxn modelId="{9315E719-9745-4DAB-989D-15C35EF981A9}" type="presParOf" srcId="{C996870F-D73A-4BA7-B773-1A0E7B84A8F3}" destId="{018A292B-2CC7-468F-B36C-4C967FE44FCB}" srcOrd="2" destOrd="0" presId="urn:microsoft.com/office/officeart/2005/8/layout/hierarchy3"/>
    <dgm:cxn modelId="{CCE9AAF3-C544-4674-A0D9-16E8C39B48B7}" type="presParOf" srcId="{C996870F-D73A-4BA7-B773-1A0E7B84A8F3}" destId="{D5E6966A-1DF7-4972-9E83-DCDA29FB640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B57D2B5-B7B0-4F06-A355-EB0E0500198B}" type="doc">
      <dgm:prSet loTypeId="urn:microsoft.com/office/officeart/2005/8/layout/hierarchy3" loCatId="hierarchy" qsTypeId="urn:microsoft.com/office/officeart/2005/8/quickstyle/simple3" qsCatId="simple" csTypeId="urn:microsoft.com/office/officeart/2005/8/colors/accent3_5" csCatId="accent3" phldr="1"/>
      <dgm:spPr/>
      <dgm:t>
        <a:bodyPr/>
        <a:lstStyle/>
        <a:p>
          <a:endParaRPr lang="pl-PL"/>
        </a:p>
      </dgm:t>
    </dgm:pt>
    <dgm:pt modelId="{082C7F91-AD26-4DA7-9520-EA3BFE1B6C17}">
      <dgm:prSet phldrT="[Teks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ct val="35000"/>
            </a:spcAft>
          </a:pPr>
          <a:r>
            <a:rPr lang="pl-PL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KRYTERIA WYKONALNOŚCI, STRATEGICZNE I STOPNIA </a:t>
          </a:r>
        </a:p>
        <a:p>
          <a:pPr>
            <a:spcAft>
              <a:spcPct val="35000"/>
            </a:spcAft>
          </a:pPr>
          <a:r>
            <a:rPr lang="pl-PL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ORAZ NEGOCJACJE</a:t>
          </a:r>
          <a:endParaRPr lang="pl-PL" sz="2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4F891DAA-317B-404F-9123-6CC25D2B1A76}" type="parTrans" cxnId="{D1BAF871-21CA-4E05-92DF-D9FBBE6C1243}">
      <dgm:prSet/>
      <dgm:spPr/>
      <dgm:t>
        <a:bodyPr/>
        <a:lstStyle/>
        <a:p>
          <a:endParaRPr lang="pl-PL"/>
        </a:p>
      </dgm:t>
    </dgm:pt>
    <dgm:pt modelId="{BA487D97-30BC-4705-A557-2D8C6C2B1B02}" type="sibTrans" cxnId="{D1BAF871-21CA-4E05-92DF-D9FBBE6C1243}">
      <dgm:prSet/>
      <dgm:spPr/>
      <dgm:t>
        <a:bodyPr/>
        <a:lstStyle/>
        <a:p>
          <a:endParaRPr lang="pl-PL"/>
        </a:p>
      </dgm:t>
    </dgm:pt>
    <dgm:pt modelId="{DD67AE25-F7AA-425E-9B4E-B6AD0BDCEBD5}">
      <dgm:prSet phldrT="[Teks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pl-PL" sz="2200" b="1" dirty="0" smtClean="0">
              <a:latin typeface="Calibri" panose="020F0502020204030204" pitchFamily="34" charset="0"/>
            </a:rPr>
            <a:t>POZYTYWNA</a:t>
          </a:r>
          <a:endParaRPr lang="pl-PL" sz="2200" b="1" dirty="0">
            <a:latin typeface="Calibri" panose="020F0502020204030204" pitchFamily="34" charset="0"/>
          </a:endParaRPr>
        </a:p>
      </dgm:t>
    </dgm:pt>
    <dgm:pt modelId="{0645462A-3C07-4E92-B757-1D96969943CD}" type="parTrans" cxnId="{A784187A-6507-4A7F-AE5D-4B6B6390AB7D}">
      <dgm:prSet/>
      <dgm:spPr/>
      <dgm:t>
        <a:bodyPr/>
        <a:lstStyle/>
        <a:p>
          <a:endParaRPr lang="pl-PL"/>
        </a:p>
      </dgm:t>
    </dgm:pt>
    <dgm:pt modelId="{11CA0C9D-949D-46E2-A042-983D5AA5FA1A}" type="sibTrans" cxnId="{A784187A-6507-4A7F-AE5D-4B6B6390AB7D}">
      <dgm:prSet/>
      <dgm:spPr/>
      <dgm:t>
        <a:bodyPr/>
        <a:lstStyle/>
        <a:p>
          <a:endParaRPr lang="pl-PL"/>
        </a:p>
      </dgm:t>
    </dgm:pt>
    <dgm:pt modelId="{616CB6F1-9A46-4963-88A9-2449DF224E94}">
      <dgm:prSet phldrT="[Teks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pl-PL" sz="1800" dirty="0" smtClean="0">
              <a:latin typeface="Calibri" panose="020F0502020204030204" pitchFamily="34" charset="0"/>
            </a:rPr>
            <a:t>UZYSKANIE MINIMUM 58 PUNKTÓW</a:t>
          </a:r>
          <a:endParaRPr lang="pl-PL" sz="1800" dirty="0">
            <a:latin typeface="Calibri" panose="020F0502020204030204" pitchFamily="34" charset="0"/>
          </a:endParaRPr>
        </a:p>
      </dgm:t>
    </dgm:pt>
    <dgm:pt modelId="{83AE208F-C84B-41BF-BBE3-AAE757D1EC06}" type="parTrans" cxnId="{31A46CEE-563C-4CA4-9A88-B40DF268D34D}">
      <dgm:prSet/>
      <dgm:spPr/>
      <dgm:t>
        <a:bodyPr/>
        <a:lstStyle/>
        <a:p>
          <a:endParaRPr lang="pl-PL"/>
        </a:p>
      </dgm:t>
    </dgm:pt>
    <dgm:pt modelId="{0F6E380A-7609-442B-A0C3-DDEA16E1010C}" type="sibTrans" cxnId="{31A46CEE-563C-4CA4-9A88-B40DF268D34D}">
      <dgm:prSet/>
      <dgm:spPr/>
      <dgm:t>
        <a:bodyPr/>
        <a:lstStyle/>
        <a:p>
          <a:endParaRPr lang="pl-PL"/>
        </a:p>
      </dgm:t>
    </dgm:pt>
    <dgm:pt modelId="{1F89F235-84ED-4D9A-B173-B26F06CEDF2D}">
      <dgm:prSet phldrT="[Teks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pl-PL" sz="2200" b="1" dirty="0" smtClean="0">
              <a:latin typeface="Calibri" panose="020F0502020204030204" pitchFamily="34" charset="0"/>
            </a:rPr>
            <a:t>NEGATYWNA</a:t>
          </a:r>
          <a:endParaRPr lang="pl-PL" sz="2200" b="1" dirty="0">
            <a:latin typeface="Calibri" panose="020F0502020204030204" pitchFamily="34" charset="0"/>
          </a:endParaRPr>
        </a:p>
      </dgm:t>
    </dgm:pt>
    <dgm:pt modelId="{8631602D-0B96-494E-9835-D644BDA4C063}" type="parTrans" cxnId="{48CFEA7A-63C6-47AC-848B-A5532BDCB13B}">
      <dgm:prSet/>
      <dgm:spPr/>
      <dgm:t>
        <a:bodyPr/>
        <a:lstStyle/>
        <a:p>
          <a:endParaRPr lang="pl-PL"/>
        </a:p>
      </dgm:t>
    </dgm:pt>
    <dgm:pt modelId="{3005494E-4B8C-4E06-8448-EE7DA633F8AA}" type="sibTrans" cxnId="{48CFEA7A-63C6-47AC-848B-A5532BDCB13B}">
      <dgm:prSet/>
      <dgm:spPr/>
      <dgm:t>
        <a:bodyPr/>
        <a:lstStyle/>
        <a:p>
          <a:endParaRPr lang="pl-PL"/>
        </a:p>
      </dgm:t>
    </dgm:pt>
    <dgm:pt modelId="{5F434EAD-CDFE-4743-95F5-1A1C28CAAC2D}">
      <dgm:prSet phldrT="[Teks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pl-PL" sz="1800" dirty="0" smtClean="0">
              <a:latin typeface="Calibri" panose="020F0502020204030204" pitchFamily="34" charset="0"/>
            </a:rPr>
            <a:t>UZYSKANIE PONIŻEJ 58 PUNKTÓW</a:t>
          </a:r>
          <a:endParaRPr lang="pl-PL" sz="1800" dirty="0">
            <a:latin typeface="Calibri" panose="020F0502020204030204" pitchFamily="34" charset="0"/>
          </a:endParaRPr>
        </a:p>
      </dgm:t>
    </dgm:pt>
    <dgm:pt modelId="{488B1521-C3B1-4A02-8BAB-9E576FD59E22}" type="parTrans" cxnId="{694CDBC9-47FD-4F91-95D9-BBF34C65F961}">
      <dgm:prSet/>
      <dgm:spPr/>
      <dgm:t>
        <a:bodyPr/>
        <a:lstStyle/>
        <a:p>
          <a:endParaRPr lang="pl-PL"/>
        </a:p>
      </dgm:t>
    </dgm:pt>
    <dgm:pt modelId="{EC3C3672-46DA-4F24-801E-9F9B81171F79}" type="sibTrans" cxnId="{694CDBC9-47FD-4F91-95D9-BBF34C65F961}">
      <dgm:prSet/>
      <dgm:spPr/>
      <dgm:t>
        <a:bodyPr/>
        <a:lstStyle/>
        <a:p>
          <a:endParaRPr lang="pl-PL"/>
        </a:p>
      </dgm:t>
    </dgm:pt>
    <dgm:pt modelId="{6E49313A-DCA6-4340-9691-AB471DECB54D}">
      <dgm:prSet phldrT="[Teks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pl-PL" sz="1800" dirty="0" smtClean="0">
              <a:latin typeface="Calibri" panose="020F0502020204030204" pitchFamily="34" charset="0"/>
            </a:rPr>
            <a:t>SPEŁNIENIE WSZYSTKICH KRYTERIÓW</a:t>
          </a:r>
          <a:endParaRPr lang="pl-PL" sz="1800" dirty="0">
            <a:latin typeface="Calibri" panose="020F0502020204030204" pitchFamily="34" charset="0"/>
          </a:endParaRPr>
        </a:p>
      </dgm:t>
    </dgm:pt>
    <dgm:pt modelId="{C102BB6A-329D-4FC8-B0B2-AC166A4788B3}" type="sibTrans" cxnId="{8AEB1108-7A42-4D51-B2BE-E22963E768DE}">
      <dgm:prSet/>
      <dgm:spPr/>
      <dgm:t>
        <a:bodyPr/>
        <a:lstStyle/>
        <a:p>
          <a:endParaRPr lang="pl-PL"/>
        </a:p>
      </dgm:t>
    </dgm:pt>
    <dgm:pt modelId="{C320DF21-FAFD-442D-94CA-5E7E3C9D0191}" type="parTrans" cxnId="{8AEB1108-7A42-4D51-B2BE-E22963E768DE}">
      <dgm:prSet/>
      <dgm:spPr/>
      <dgm:t>
        <a:bodyPr/>
        <a:lstStyle/>
        <a:p>
          <a:endParaRPr lang="pl-PL"/>
        </a:p>
      </dgm:t>
    </dgm:pt>
    <dgm:pt modelId="{8AC8A96F-6932-4825-9FBF-E5A259161B3E}">
      <dgm:prSet phldrT="[Teks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pl-PL" sz="1800" dirty="0" smtClean="0">
              <a:latin typeface="Calibri" panose="020F0502020204030204" pitchFamily="34" charset="0"/>
            </a:rPr>
            <a:t>NIESPEŁNIENIE KRYTERIUM KWALIFIKOWALNOŚCI WYDATKÓW</a:t>
          </a:r>
          <a:endParaRPr lang="pl-PL" sz="1800" dirty="0">
            <a:latin typeface="Calibri" panose="020F0502020204030204" pitchFamily="34" charset="0"/>
          </a:endParaRPr>
        </a:p>
      </dgm:t>
    </dgm:pt>
    <dgm:pt modelId="{554F0253-1A1F-4709-8C83-C53BC450C57D}" type="parTrans" cxnId="{AB01581C-A8EB-4F78-94FB-1FC8AEFF8A9E}">
      <dgm:prSet/>
      <dgm:spPr/>
      <dgm:t>
        <a:bodyPr/>
        <a:lstStyle/>
        <a:p>
          <a:endParaRPr lang="pl-PL"/>
        </a:p>
      </dgm:t>
    </dgm:pt>
    <dgm:pt modelId="{E4712275-7C64-4455-9536-731B543152E2}" type="sibTrans" cxnId="{AB01581C-A8EB-4F78-94FB-1FC8AEFF8A9E}">
      <dgm:prSet/>
      <dgm:spPr/>
      <dgm:t>
        <a:bodyPr/>
        <a:lstStyle/>
        <a:p>
          <a:endParaRPr lang="pl-PL"/>
        </a:p>
      </dgm:t>
    </dgm:pt>
    <dgm:pt modelId="{2B395983-8366-4261-92FA-8C42CA438DAC}">
      <dgm:prSet phldrT="[Teks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pl-PL" sz="1800" dirty="0" smtClean="0">
              <a:latin typeface="Calibri" panose="020F0502020204030204" pitchFamily="34" charset="0"/>
            </a:rPr>
            <a:t>NEGATYWNY WYNIK NEGOCJACJI</a:t>
          </a:r>
          <a:endParaRPr lang="pl-PL" sz="1800" dirty="0">
            <a:latin typeface="Calibri" panose="020F0502020204030204" pitchFamily="34" charset="0"/>
          </a:endParaRPr>
        </a:p>
      </dgm:t>
    </dgm:pt>
    <dgm:pt modelId="{68AC2668-D5D3-4AAD-A301-A2BB9CC81FC6}" type="parTrans" cxnId="{A9B6B45C-5A5A-45D4-B053-F64AFE4A647B}">
      <dgm:prSet/>
      <dgm:spPr/>
      <dgm:t>
        <a:bodyPr/>
        <a:lstStyle/>
        <a:p>
          <a:endParaRPr lang="pl-PL"/>
        </a:p>
      </dgm:t>
    </dgm:pt>
    <dgm:pt modelId="{C2B37D8D-A462-4FF4-B545-818C64531874}" type="sibTrans" cxnId="{A9B6B45C-5A5A-45D4-B053-F64AFE4A647B}">
      <dgm:prSet/>
      <dgm:spPr/>
      <dgm:t>
        <a:bodyPr/>
        <a:lstStyle/>
        <a:p>
          <a:endParaRPr lang="pl-PL"/>
        </a:p>
      </dgm:t>
    </dgm:pt>
    <dgm:pt modelId="{34A4A72D-70A4-4453-B8EC-BF69A05C8FA6}">
      <dgm:prSet phldrT="[Teks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pl-PL" sz="1800" dirty="0" smtClean="0">
              <a:latin typeface="Calibri" panose="020F0502020204030204" pitchFamily="34" charset="0"/>
            </a:rPr>
            <a:t>ODRZUCENIE – MOŻLIWOŚĆ WNIESIENIA PROTESTU</a:t>
          </a:r>
          <a:endParaRPr lang="pl-PL" sz="1800" dirty="0">
            <a:latin typeface="Calibri" panose="020F0502020204030204" pitchFamily="34" charset="0"/>
          </a:endParaRPr>
        </a:p>
      </dgm:t>
    </dgm:pt>
    <dgm:pt modelId="{B9F9722F-660B-4BAE-B2F9-B143EADB36F8}" type="parTrans" cxnId="{30D1A6AE-3368-465C-BE7E-C298B2A19A79}">
      <dgm:prSet/>
      <dgm:spPr/>
      <dgm:t>
        <a:bodyPr/>
        <a:lstStyle/>
        <a:p>
          <a:endParaRPr lang="pl-PL"/>
        </a:p>
      </dgm:t>
    </dgm:pt>
    <dgm:pt modelId="{B9E6977A-F020-40FD-B54C-71B579A2AFFC}" type="sibTrans" cxnId="{30D1A6AE-3368-465C-BE7E-C298B2A19A79}">
      <dgm:prSet/>
      <dgm:spPr/>
      <dgm:t>
        <a:bodyPr/>
        <a:lstStyle/>
        <a:p>
          <a:endParaRPr lang="pl-PL"/>
        </a:p>
      </dgm:t>
    </dgm:pt>
    <dgm:pt modelId="{D4495778-FA4A-44A0-AD0E-D20C9871C6FA}" type="pres">
      <dgm:prSet presAssocID="{4B57D2B5-B7B0-4F06-A355-EB0E0500198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91059BFA-3B75-4E6B-9CD0-9D51562AC3C9}" type="pres">
      <dgm:prSet presAssocID="{082C7F91-AD26-4DA7-9520-EA3BFE1B6C17}" presName="root" presStyleCnt="0"/>
      <dgm:spPr/>
    </dgm:pt>
    <dgm:pt modelId="{2A3741B8-09F6-45AB-BF7B-61E74CBDDEAF}" type="pres">
      <dgm:prSet presAssocID="{082C7F91-AD26-4DA7-9520-EA3BFE1B6C17}" presName="rootComposite" presStyleCnt="0"/>
      <dgm:spPr/>
    </dgm:pt>
    <dgm:pt modelId="{726BFF46-932A-4F93-9C60-EE19B41502EF}" type="pres">
      <dgm:prSet presAssocID="{082C7F91-AD26-4DA7-9520-EA3BFE1B6C17}" presName="rootText" presStyleLbl="node1" presStyleIdx="0" presStyleCnt="1" custScaleX="178425" custScaleY="36528" custLinFactNeighborX="71" custLinFactNeighborY="7371"/>
      <dgm:spPr/>
      <dgm:t>
        <a:bodyPr/>
        <a:lstStyle/>
        <a:p>
          <a:endParaRPr lang="pl-PL"/>
        </a:p>
      </dgm:t>
    </dgm:pt>
    <dgm:pt modelId="{FFCB8C55-0C66-4745-8714-36641CEEC47B}" type="pres">
      <dgm:prSet presAssocID="{082C7F91-AD26-4DA7-9520-EA3BFE1B6C17}" presName="rootConnector" presStyleLbl="node1" presStyleIdx="0" presStyleCnt="1"/>
      <dgm:spPr/>
      <dgm:t>
        <a:bodyPr/>
        <a:lstStyle/>
        <a:p>
          <a:endParaRPr lang="pl-PL"/>
        </a:p>
      </dgm:t>
    </dgm:pt>
    <dgm:pt modelId="{C996870F-D73A-4BA7-B773-1A0E7B84A8F3}" type="pres">
      <dgm:prSet presAssocID="{082C7F91-AD26-4DA7-9520-EA3BFE1B6C17}" presName="childShape" presStyleCnt="0"/>
      <dgm:spPr/>
    </dgm:pt>
    <dgm:pt modelId="{6E6386D6-8852-400F-9D09-7FBBE8A3741D}" type="pres">
      <dgm:prSet presAssocID="{0645462A-3C07-4E92-B757-1D96969943CD}" presName="Name13" presStyleLbl="parChTrans1D2" presStyleIdx="0" presStyleCnt="2"/>
      <dgm:spPr/>
      <dgm:t>
        <a:bodyPr/>
        <a:lstStyle/>
        <a:p>
          <a:endParaRPr lang="pl-PL"/>
        </a:p>
      </dgm:t>
    </dgm:pt>
    <dgm:pt modelId="{A1DA58D1-78F1-4480-8E0B-E8C462957DF0}" type="pres">
      <dgm:prSet presAssocID="{DD67AE25-F7AA-425E-9B4E-B6AD0BDCEBD5}" presName="childText" presStyleLbl="bgAcc1" presStyleIdx="0" presStyleCnt="2" custScaleX="207377" custScaleY="5932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18A292B-2CC7-468F-B36C-4C967FE44FCB}" type="pres">
      <dgm:prSet presAssocID="{8631602D-0B96-494E-9835-D644BDA4C063}" presName="Name13" presStyleLbl="parChTrans1D2" presStyleIdx="1" presStyleCnt="2"/>
      <dgm:spPr/>
      <dgm:t>
        <a:bodyPr/>
        <a:lstStyle/>
        <a:p>
          <a:endParaRPr lang="pl-PL"/>
        </a:p>
      </dgm:t>
    </dgm:pt>
    <dgm:pt modelId="{D5E6966A-1DF7-4972-9E83-DCDA29FB6403}" type="pres">
      <dgm:prSet presAssocID="{1F89F235-84ED-4D9A-B173-B26F06CEDF2D}" presName="childText" presStyleLbl="bgAcc1" presStyleIdx="1" presStyleCnt="2" custScaleX="205167" custScaleY="85802" custLinFactNeighborX="1005" custLinFactNeighborY="-882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0482D89-185F-4484-A226-96909AC4D9FC}" type="presOf" srcId="{0645462A-3C07-4E92-B757-1D96969943CD}" destId="{6E6386D6-8852-400F-9D09-7FBBE8A3741D}" srcOrd="0" destOrd="0" presId="urn:microsoft.com/office/officeart/2005/8/layout/hierarchy3"/>
    <dgm:cxn modelId="{694CDBC9-47FD-4F91-95D9-BBF34C65F961}" srcId="{1F89F235-84ED-4D9A-B173-B26F06CEDF2D}" destId="{5F434EAD-CDFE-4743-95F5-1A1C28CAAC2D}" srcOrd="1" destOrd="0" parTransId="{488B1521-C3B1-4A02-8BAB-9E576FD59E22}" sibTransId="{EC3C3672-46DA-4F24-801E-9F9B81171F79}"/>
    <dgm:cxn modelId="{22BDC023-A57A-45E2-945C-580105947E49}" type="presOf" srcId="{5F434EAD-CDFE-4743-95F5-1A1C28CAAC2D}" destId="{D5E6966A-1DF7-4972-9E83-DCDA29FB6403}" srcOrd="0" destOrd="2" presId="urn:microsoft.com/office/officeart/2005/8/layout/hierarchy3"/>
    <dgm:cxn modelId="{B8EBE6E0-1A31-4746-A0C1-41C1C9B4BFA0}" type="presOf" srcId="{34A4A72D-70A4-4453-B8EC-BF69A05C8FA6}" destId="{D5E6966A-1DF7-4972-9E83-DCDA29FB6403}" srcOrd="0" destOrd="4" presId="urn:microsoft.com/office/officeart/2005/8/layout/hierarchy3"/>
    <dgm:cxn modelId="{CA7394AB-7B91-4AC4-81D9-C0A12573135C}" type="presOf" srcId="{DD67AE25-F7AA-425E-9B4E-B6AD0BDCEBD5}" destId="{A1DA58D1-78F1-4480-8E0B-E8C462957DF0}" srcOrd="0" destOrd="0" presId="urn:microsoft.com/office/officeart/2005/8/layout/hierarchy3"/>
    <dgm:cxn modelId="{0986F31F-A358-4151-929F-FDC8166608B4}" type="presOf" srcId="{4B57D2B5-B7B0-4F06-A355-EB0E0500198B}" destId="{D4495778-FA4A-44A0-AD0E-D20C9871C6FA}" srcOrd="0" destOrd="0" presId="urn:microsoft.com/office/officeart/2005/8/layout/hierarchy3"/>
    <dgm:cxn modelId="{877A470D-B9B7-4974-84D7-B6469342BFAE}" type="presOf" srcId="{8631602D-0B96-494E-9835-D644BDA4C063}" destId="{018A292B-2CC7-468F-B36C-4C967FE44FCB}" srcOrd="0" destOrd="0" presId="urn:microsoft.com/office/officeart/2005/8/layout/hierarchy3"/>
    <dgm:cxn modelId="{A9B6B45C-5A5A-45D4-B053-F64AFE4A647B}" srcId="{1F89F235-84ED-4D9A-B173-B26F06CEDF2D}" destId="{2B395983-8366-4261-92FA-8C42CA438DAC}" srcOrd="2" destOrd="0" parTransId="{68AC2668-D5D3-4AAD-A301-A2BB9CC81FC6}" sibTransId="{C2B37D8D-A462-4FF4-B545-818C64531874}"/>
    <dgm:cxn modelId="{44861EAB-CDF9-4DC1-B2F6-5C0EF1DB9C8F}" type="presOf" srcId="{616CB6F1-9A46-4963-88A9-2449DF224E94}" destId="{A1DA58D1-78F1-4480-8E0B-E8C462957DF0}" srcOrd="0" destOrd="2" presId="urn:microsoft.com/office/officeart/2005/8/layout/hierarchy3"/>
    <dgm:cxn modelId="{D1BAF871-21CA-4E05-92DF-D9FBBE6C1243}" srcId="{4B57D2B5-B7B0-4F06-A355-EB0E0500198B}" destId="{082C7F91-AD26-4DA7-9520-EA3BFE1B6C17}" srcOrd="0" destOrd="0" parTransId="{4F891DAA-317B-404F-9123-6CC25D2B1A76}" sibTransId="{BA487D97-30BC-4705-A557-2D8C6C2B1B02}"/>
    <dgm:cxn modelId="{A140BC63-C356-4A81-A93C-06008AFABDB6}" type="presOf" srcId="{082C7F91-AD26-4DA7-9520-EA3BFE1B6C17}" destId="{726BFF46-932A-4F93-9C60-EE19B41502EF}" srcOrd="0" destOrd="0" presId="urn:microsoft.com/office/officeart/2005/8/layout/hierarchy3"/>
    <dgm:cxn modelId="{8AEB1108-7A42-4D51-B2BE-E22963E768DE}" srcId="{DD67AE25-F7AA-425E-9B4E-B6AD0BDCEBD5}" destId="{6E49313A-DCA6-4340-9691-AB471DECB54D}" srcOrd="0" destOrd="0" parTransId="{C320DF21-FAFD-442D-94CA-5E7E3C9D0191}" sibTransId="{C102BB6A-329D-4FC8-B0B2-AC166A4788B3}"/>
    <dgm:cxn modelId="{C80D615A-E473-4896-A8EA-1941E6EC6D95}" type="presOf" srcId="{8AC8A96F-6932-4825-9FBF-E5A259161B3E}" destId="{D5E6966A-1DF7-4972-9E83-DCDA29FB6403}" srcOrd="0" destOrd="1" presId="urn:microsoft.com/office/officeart/2005/8/layout/hierarchy3"/>
    <dgm:cxn modelId="{31A46CEE-563C-4CA4-9A88-B40DF268D34D}" srcId="{DD67AE25-F7AA-425E-9B4E-B6AD0BDCEBD5}" destId="{616CB6F1-9A46-4963-88A9-2449DF224E94}" srcOrd="1" destOrd="0" parTransId="{83AE208F-C84B-41BF-BBE3-AAE757D1EC06}" sibTransId="{0F6E380A-7609-442B-A0C3-DDEA16E1010C}"/>
    <dgm:cxn modelId="{CF5FF44A-94D9-4960-A34B-E7C7A4CCD451}" type="presOf" srcId="{6E49313A-DCA6-4340-9691-AB471DECB54D}" destId="{A1DA58D1-78F1-4480-8E0B-E8C462957DF0}" srcOrd="0" destOrd="1" presId="urn:microsoft.com/office/officeart/2005/8/layout/hierarchy3"/>
    <dgm:cxn modelId="{26081630-E915-4E29-8F41-C13F726CCD4C}" type="presOf" srcId="{082C7F91-AD26-4DA7-9520-EA3BFE1B6C17}" destId="{FFCB8C55-0C66-4745-8714-36641CEEC47B}" srcOrd="1" destOrd="0" presId="urn:microsoft.com/office/officeart/2005/8/layout/hierarchy3"/>
    <dgm:cxn modelId="{DF6F18DA-8088-4450-AC98-A511994F6E20}" type="presOf" srcId="{1F89F235-84ED-4D9A-B173-B26F06CEDF2D}" destId="{D5E6966A-1DF7-4972-9E83-DCDA29FB6403}" srcOrd="0" destOrd="0" presId="urn:microsoft.com/office/officeart/2005/8/layout/hierarchy3"/>
    <dgm:cxn modelId="{48CFEA7A-63C6-47AC-848B-A5532BDCB13B}" srcId="{082C7F91-AD26-4DA7-9520-EA3BFE1B6C17}" destId="{1F89F235-84ED-4D9A-B173-B26F06CEDF2D}" srcOrd="1" destOrd="0" parTransId="{8631602D-0B96-494E-9835-D644BDA4C063}" sibTransId="{3005494E-4B8C-4E06-8448-EE7DA633F8AA}"/>
    <dgm:cxn modelId="{AB01581C-A8EB-4F78-94FB-1FC8AEFF8A9E}" srcId="{1F89F235-84ED-4D9A-B173-B26F06CEDF2D}" destId="{8AC8A96F-6932-4825-9FBF-E5A259161B3E}" srcOrd="0" destOrd="0" parTransId="{554F0253-1A1F-4709-8C83-C53BC450C57D}" sibTransId="{E4712275-7C64-4455-9536-731B543152E2}"/>
    <dgm:cxn modelId="{384AA227-3F29-4C5B-95B5-829FCEF25A07}" type="presOf" srcId="{2B395983-8366-4261-92FA-8C42CA438DAC}" destId="{D5E6966A-1DF7-4972-9E83-DCDA29FB6403}" srcOrd="0" destOrd="3" presId="urn:microsoft.com/office/officeart/2005/8/layout/hierarchy3"/>
    <dgm:cxn modelId="{30D1A6AE-3368-465C-BE7E-C298B2A19A79}" srcId="{1F89F235-84ED-4D9A-B173-B26F06CEDF2D}" destId="{34A4A72D-70A4-4453-B8EC-BF69A05C8FA6}" srcOrd="3" destOrd="0" parTransId="{B9F9722F-660B-4BAE-B2F9-B143EADB36F8}" sibTransId="{B9E6977A-F020-40FD-B54C-71B579A2AFFC}"/>
    <dgm:cxn modelId="{A784187A-6507-4A7F-AE5D-4B6B6390AB7D}" srcId="{082C7F91-AD26-4DA7-9520-EA3BFE1B6C17}" destId="{DD67AE25-F7AA-425E-9B4E-B6AD0BDCEBD5}" srcOrd="0" destOrd="0" parTransId="{0645462A-3C07-4E92-B757-1D96969943CD}" sibTransId="{11CA0C9D-949D-46E2-A042-983D5AA5FA1A}"/>
    <dgm:cxn modelId="{5435A148-4282-40BF-ABE4-4AD45D1AAA5A}" type="presParOf" srcId="{D4495778-FA4A-44A0-AD0E-D20C9871C6FA}" destId="{91059BFA-3B75-4E6B-9CD0-9D51562AC3C9}" srcOrd="0" destOrd="0" presId="urn:microsoft.com/office/officeart/2005/8/layout/hierarchy3"/>
    <dgm:cxn modelId="{4D174BE1-6214-45CA-A99C-17B94B7B2DCA}" type="presParOf" srcId="{91059BFA-3B75-4E6B-9CD0-9D51562AC3C9}" destId="{2A3741B8-09F6-45AB-BF7B-61E74CBDDEAF}" srcOrd="0" destOrd="0" presId="urn:microsoft.com/office/officeart/2005/8/layout/hierarchy3"/>
    <dgm:cxn modelId="{BA0E816B-8FB9-4571-B706-C615C89DB3D4}" type="presParOf" srcId="{2A3741B8-09F6-45AB-BF7B-61E74CBDDEAF}" destId="{726BFF46-932A-4F93-9C60-EE19B41502EF}" srcOrd="0" destOrd="0" presId="urn:microsoft.com/office/officeart/2005/8/layout/hierarchy3"/>
    <dgm:cxn modelId="{19586A79-D135-40EA-833B-A817A832CEFB}" type="presParOf" srcId="{2A3741B8-09F6-45AB-BF7B-61E74CBDDEAF}" destId="{FFCB8C55-0C66-4745-8714-36641CEEC47B}" srcOrd="1" destOrd="0" presId="urn:microsoft.com/office/officeart/2005/8/layout/hierarchy3"/>
    <dgm:cxn modelId="{98630451-BF8D-4FD5-B168-2D5659D9C2D9}" type="presParOf" srcId="{91059BFA-3B75-4E6B-9CD0-9D51562AC3C9}" destId="{C996870F-D73A-4BA7-B773-1A0E7B84A8F3}" srcOrd="1" destOrd="0" presId="urn:microsoft.com/office/officeart/2005/8/layout/hierarchy3"/>
    <dgm:cxn modelId="{072A69B1-CE02-4392-8F7C-70B0D5ED51D2}" type="presParOf" srcId="{C996870F-D73A-4BA7-B773-1A0E7B84A8F3}" destId="{6E6386D6-8852-400F-9D09-7FBBE8A3741D}" srcOrd="0" destOrd="0" presId="urn:microsoft.com/office/officeart/2005/8/layout/hierarchy3"/>
    <dgm:cxn modelId="{D060BD62-B195-4FAE-AF09-6095188628A2}" type="presParOf" srcId="{C996870F-D73A-4BA7-B773-1A0E7B84A8F3}" destId="{A1DA58D1-78F1-4480-8E0B-E8C462957DF0}" srcOrd="1" destOrd="0" presId="urn:microsoft.com/office/officeart/2005/8/layout/hierarchy3"/>
    <dgm:cxn modelId="{7B2FAD02-FA19-437E-81C2-164650E7018E}" type="presParOf" srcId="{C996870F-D73A-4BA7-B773-1A0E7B84A8F3}" destId="{018A292B-2CC7-468F-B36C-4C967FE44FCB}" srcOrd="2" destOrd="0" presId="urn:microsoft.com/office/officeart/2005/8/layout/hierarchy3"/>
    <dgm:cxn modelId="{2863F2B3-ADC1-484C-AFC8-D5EDA40B6247}" type="presParOf" srcId="{C996870F-D73A-4BA7-B773-1A0E7B84A8F3}" destId="{D5E6966A-1DF7-4972-9E83-DCDA29FB640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B57D2B5-B7B0-4F06-A355-EB0E0500198B}" type="doc">
      <dgm:prSet loTypeId="urn:microsoft.com/office/officeart/2005/8/layout/hierarchy3" loCatId="hierarchy" qsTypeId="urn:microsoft.com/office/officeart/2005/8/quickstyle/simple3" qsCatId="simple" csTypeId="urn:microsoft.com/office/officeart/2005/8/colors/accent3_5" csCatId="accent3" phldr="1"/>
      <dgm:spPr/>
      <dgm:t>
        <a:bodyPr/>
        <a:lstStyle/>
        <a:p>
          <a:endParaRPr lang="pl-PL"/>
        </a:p>
      </dgm:t>
    </dgm:pt>
    <dgm:pt modelId="{082C7F91-AD26-4DA7-9520-EA3BFE1B6C17}">
      <dgm:prSet phldrT="[Teks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ct val="35000"/>
            </a:spcAft>
          </a:pPr>
          <a:r>
            <a:rPr lang="pl-PL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KRYTERIA STRATEGICZNE II STOPNIA </a:t>
          </a:r>
        </a:p>
      </dgm:t>
    </dgm:pt>
    <dgm:pt modelId="{4F891DAA-317B-404F-9123-6CC25D2B1A76}" type="parTrans" cxnId="{D1BAF871-21CA-4E05-92DF-D9FBBE6C1243}">
      <dgm:prSet/>
      <dgm:spPr/>
      <dgm:t>
        <a:bodyPr/>
        <a:lstStyle/>
        <a:p>
          <a:endParaRPr lang="pl-PL"/>
        </a:p>
      </dgm:t>
    </dgm:pt>
    <dgm:pt modelId="{BA487D97-30BC-4705-A557-2D8C6C2B1B02}" type="sibTrans" cxnId="{D1BAF871-21CA-4E05-92DF-D9FBBE6C1243}">
      <dgm:prSet/>
      <dgm:spPr/>
      <dgm:t>
        <a:bodyPr/>
        <a:lstStyle/>
        <a:p>
          <a:endParaRPr lang="pl-PL"/>
        </a:p>
      </dgm:t>
    </dgm:pt>
    <dgm:pt modelId="{DD67AE25-F7AA-425E-9B4E-B6AD0BDCEBD5}">
      <dgm:prSet phldrT="[Teks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pl-PL" sz="2200" b="1" dirty="0" smtClean="0">
              <a:latin typeface="Calibri" panose="020F0502020204030204" pitchFamily="34" charset="0"/>
            </a:rPr>
            <a:t>POZYTYWNA</a:t>
          </a:r>
          <a:endParaRPr lang="pl-PL" sz="2200" b="1" dirty="0">
            <a:latin typeface="Calibri" panose="020F0502020204030204" pitchFamily="34" charset="0"/>
          </a:endParaRPr>
        </a:p>
      </dgm:t>
    </dgm:pt>
    <dgm:pt modelId="{0645462A-3C07-4E92-B757-1D96969943CD}" type="parTrans" cxnId="{A784187A-6507-4A7F-AE5D-4B6B6390AB7D}">
      <dgm:prSet/>
      <dgm:spPr/>
      <dgm:t>
        <a:bodyPr/>
        <a:lstStyle/>
        <a:p>
          <a:endParaRPr lang="pl-PL"/>
        </a:p>
      </dgm:t>
    </dgm:pt>
    <dgm:pt modelId="{11CA0C9D-949D-46E2-A042-983D5AA5FA1A}" type="sibTrans" cxnId="{A784187A-6507-4A7F-AE5D-4B6B6390AB7D}">
      <dgm:prSet/>
      <dgm:spPr/>
      <dgm:t>
        <a:bodyPr/>
        <a:lstStyle/>
        <a:p>
          <a:endParaRPr lang="pl-PL"/>
        </a:p>
      </dgm:t>
    </dgm:pt>
    <dgm:pt modelId="{616CB6F1-9A46-4963-88A9-2449DF224E94}">
      <dgm:prSet phldrT="[Teks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pl-PL" sz="1800" dirty="0" smtClean="0">
              <a:latin typeface="Calibri" panose="020F0502020204030204" pitchFamily="34" charset="0"/>
            </a:rPr>
            <a:t>UZYSKANIE MINIMUM 4 PUNKTÓW</a:t>
          </a:r>
          <a:endParaRPr lang="pl-PL" sz="1800" dirty="0">
            <a:latin typeface="Calibri" panose="020F0502020204030204" pitchFamily="34" charset="0"/>
          </a:endParaRPr>
        </a:p>
      </dgm:t>
    </dgm:pt>
    <dgm:pt modelId="{83AE208F-C84B-41BF-BBE3-AAE757D1EC06}" type="parTrans" cxnId="{31A46CEE-563C-4CA4-9A88-B40DF268D34D}">
      <dgm:prSet/>
      <dgm:spPr/>
      <dgm:t>
        <a:bodyPr/>
        <a:lstStyle/>
        <a:p>
          <a:endParaRPr lang="pl-PL"/>
        </a:p>
      </dgm:t>
    </dgm:pt>
    <dgm:pt modelId="{0F6E380A-7609-442B-A0C3-DDEA16E1010C}" type="sibTrans" cxnId="{31A46CEE-563C-4CA4-9A88-B40DF268D34D}">
      <dgm:prSet/>
      <dgm:spPr/>
      <dgm:t>
        <a:bodyPr/>
        <a:lstStyle/>
        <a:p>
          <a:endParaRPr lang="pl-PL"/>
        </a:p>
      </dgm:t>
    </dgm:pt>
    <dgm:pt modelId="{1F89F235-84ED-4D9A-B173-B26F06CEDF2D}">
      <dgm:prSet phldrT="[Teks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pl-PL" sz="2200" b="1" dirty="0" smtClean="0">
              <a:latin typeface="Calibri" panose="020F0502020204030204" pitchFamily="34" charset="0"/>
            </a:rPr>
            <a:t>NEGATYWNA</a:t>
          </a:r>
          <a:endParaRPr lang="pl-PL" sz="2200" b="1" dirty="0">
            <a:latin typeface="Calibri" panose="020F0502020204030204" pitchFamily="34" charset="0"/>
          </a:endParaRPr>
        </a:p>
      </dgm:t>
    </dgm:pt>
    <dgm:pt modelId="{8631602D-0B96-494E-9835-D644BDA4C063}" type="parTrans" cxnId="{48CFEA7A-63C6-47AC-848B-A5532BDCB13B}">
      <dgm:prSet/>
      <dgm:spPr/>
      <dgm:t>
        <a:bodyPr/>
        <a:lstStyle/>
        <a:p>
          <a:endParaRPr lang="pl-PL"/>
        </a:p>
      </dgm:t>
    </dgm:pt>
    <dgm:pt modelId="{3005494E-4B8C-4E06-8448-EE7DA633F8AA}" type="sibTrans" cxnId="{48CFEA7A-63C6-47AC-848B-A5532BDCB13B}">
      <dgm:prSet/>
      <dgm:spPr/>
      <dgm:t>
        <a:bodyPr/>
        <a:lstStyle/>
        <a:p>
          <a:endParaRPr lang="pl-PL"/>
        </a:p>
      </dgm:t>
    </dgm:pt>
    <dgm:pt modelId="{5F434EAD-CDFE-4743-95F5-1A1C28CAAC2D}">
      <dgm:prSet phldrT="[Teks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pl-PL" sz="1800" dirty="0" smtClean="0">
              <a:latin typeface="Calibri" panose="020F0502020204030204" pitchFamily="34" charset="0"/>
            </a:rPr>
            <a:t>UZYSKANIE PONIŻEJ 4 PUNKTÓW</a:t>
          </a:r>
          <a:endParaRPr lang="pl-PL" sz="1800" dirty="0">
            <a:latin typeface="Calibri" panose="020F0502020204030204" pitchFamily="34" charset="0"/>
          </a:endParaRPr>
        </a:p>
      </dgm:t>
    </dgm:pt>
    <dgm:pt modelId="{488B1521-C3B1-4A02-8BAB-9E576FD59E22}" type="parTrans" cxnId="{694CDBC9-47FD-4F91-95D9-BBF34C65F961}">
      <dgm:prSet/>
      <dgm:spPr/>
      <dgm:t>
        <a:bodyPr/>
        <a:lstStyle/>
        <a:p>
          <a:endParaRPr lang="pl-PL"/>
        </a:p>
      </dgm:t>
    </dgm:pt>
    <dgm:pt modelId="{EC3C3672-46DA-4F24-801E-9F9B81171F79}" type="sibTrans" cxnId="{694CDBC9-47FD-4F91-95D9-BBF34C65F961}">
      <dgm:prSet/>
      <dgm:spPr/>
      <dgm:t>
        <a:bodyPr/>
        <a:lstStyle/>
        <a:p>
          <a:endParaRPr lang="pl-PL"/>
        </a:p>
      </dgm:t>
    </dgm:pt>
    <dgm:pt modelId="{6E49313A-DCA6-4340-9691-AB471DECB54D}">
      <dgm:prSet phldrT="[Teks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pl-PL" sz="1800" dirty="0" smtClean="0">
              <a:latin typeface="Calibri" panose="020F0502020204030204" pitchFamily="34" charset="0"/>
            </a:rPr>
            <a:t>SPEŁNIENIE WSZYSTKICH KRYTERIÓW STRATEGICZNYCH II STOPNIA</a:t>
          </a:r>
          <a:endParaRPr lang="pl-PL" sz="1800" dirty="0">
            <a:latin typeface="Calibri" panose="020F0502020204030204" pitchFamily="34" charset="0"/>
          </a:endParaRPr>
        </a:p>
      </dgm:t>
    </dgm:pt>
    <dgm:pt modelId="{C102BB6A-329D-4FC8-B0B2-AC166A4788B3}" type="sibTrans" cxnId="{8AEB1108-7A42-4D51-B2BE-E22963E768DE}">
      <dgm:prSet/>
      <dgm:spPr/>
      <dgm:t>
        <a:bodyPr/>
        <a:lstStyle/>
        <a:p>
          <a:endParaRPr lang="pl-PL"/>
        </a:p>
      </dgm:t>
    </dgm:pt>
    <dgm:pt modelId="{C320DF21-FAFD-442D-94CA-5E7E3C9D0191}" type="parTrans" cxnId="{8AEB1108-7A42-4D51-B2BE-E22963E768DE}">
      <dgm:prSet/>
      <dgm:spPr/>
      <dgm:t>
        <a:bodyPr/>
        <a:lstStyle/>
        <a:p>
          <a:endParaRPr lang="pl-PL"/>
        </a:p>
      </dgm:t>
    </dgm:pt>
    <dgm:pt modelId="{8AC8A96F-6932-4825-9FBF-E5A259161B3E}">
      <dgm:prSet phldrT="[Teks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pl-PL" sz="1800" dirty="0" smtClean="0">
              <a:latin typeface="Calibri" panose="020F0502020204030204" pitchFamily="34" charset="0"/>
            </a:rPr>
            <a:t>NIESPEŁNIENIE KRYTERIÓW STRATEGICZNYCH II STOPNIA</a:t>
          </a:r>
          <a:endParaRPr lang="pl-PL" sz="1800" dirty="0">
            <a:latin typeface="Calibri" panose="020F0502020204030204" pitchFamily="34" charset="0"/>
          </a:endParaRPr>
        </a:p>
      </dgm:t>
    </dgm:pt>
    <dgm:pt modelId="{554F0253-1A1F-4709-8C83-C53BC450C57D}" type="parTrans" cxnId="{AB01581C-A8EB-4F78-94FB-1FC8AEFF8A9E}">
      <dgm:prSet/>
      <dgm:spPr/>
      <dgm:t>
        <a:bodyPr/>
        <a:lstStyle/>
        <a:p>
          <a:endParaRPr lang="pl-PL"/>
        </a:p>
      </dgm:t>
    </dgm:pt>
    <dgm:pt modelId="{E4712275-7C64-4455-9536-731B543152E2}" type="sibTrans" cxnId="{AB01581C-A8EB-4F78-94FB-1FC8AEFF8A9E}">
      <dgm:prSet/>
      <dgm:spPr/>
      <dgm:t>
        <a:bodyPr/>
        <a:lstStyle/>
        <a:p>
          <a:endParaRPr lang="pl-PL"/>
        </a:p>
      </dgm:t>
    </dgm:pt>
    <dgm:pt modelId="{34A4A72D-70A4-4453-B8EC-BF69A05C8FA6}">
      <dgm:prSet phldrT="[Teks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pl-PL" sz="1800" dirty="0" smtClean="0">
              <a:latin typeface="Calibri" panose="020F0502020204030204" pitchFamily="34" charset="0"/>
            </a:rPr>
            <a:t>ODRZUCENIE – MOŻLIWOŚĆ WNIESIENIA PROTESTU</a:t>
          </a:r>
          <a:endParaRPr lang="pl-PL" sz="1800" dirty="0">
            <a:latin typeface="Calibri" panose="020F0502020204030204" pitchFamily="34" charset="0"/>
          </a:endParaRPr>
        </a:p>
      </dgm:t>
    </dgm:pt>
    <dgm:pt modelId="{B9F9722F-660B-4BAE-B2F9-B143EADB36F8}" type="parTrans" cxnId="{30D1A6AE-3368-465C-BE7E-C298B2A19A79}">
      <dgm:prSet/>
      <dgm:spPr/>
      <dgm:t>
        <a:bodyPr/>
        <a:lstStyle/>
        <a:p>
          <a:endParaRPr lang="pl-PL"/>
        </a:p>
      </dgm:t>
    </dgm:pt>
    <dgm:pt modelId="{B9E6977A-F020-40FD-B54C-71B579A2AFFC}" type="sibTrans" cxnId="{30D1A6AE-3368-465C-BE7E-C298B2A19A79}">
      <dgm:prSet/>
      <dgm:spPr/>
      <dgm:t>
        <a:bodyPr/>
        <a:lstStyle/>
        <a:p>
          <a:endParaRPr lang="pl-PL"/>
        </a:p>
      </dgm:t>
    </dgm:pt>
    <dgm:pt modelId="{D4495778-FA4A-44A0-AD0E-D20C9871C6FA}" type="pres">
      <dgm:prSet presAssocID="{4B57D2B5-B7B0-4F06-A355-EB0E0500198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91059BFA-3B75-4E6B-9CD0-9D51562AC3C9}" type="pres">
      <dgm:prSet presAssocID="{082C7F91-AD26-4DA7-9520-EA3BFE1B6C17}" presName="root" presStyleCnt="0"/>
      <dgm:spPr/>
    </dgm:pt>
    <dgm:pt modelId="{2A3741B8-09F6-45AB-BF7B-61E74CBDDEAF}" type="pres">
      <dgm:prSet presAssocID="{082C7F91-AD26-4DA7-9520-EA3BFE1B6C17}" presName="rootComposite" presStyleCnt="0"/>
      <dgm:spPr/>
    </dgm:pt>
    <dgm:pt modelId="{726BFF46-932A-4F93-9C60-EE19B41502EF}" type="pres">
      <dgm:prSet presAssocID="{082C7F91-AD26-4DA7-9520-EA3BFE1B6C17}" presName="rootText" presStyleLbl="node1" presStyleIdx="0" presStyleCnt="1" custScaleX="178425" custScaleY="36528" custLinFactNeighborX="71" custLinFactNeighborY="7371"/>
      <dgm:spPr/>
      <dgm:t>
        <a:bodyPr/>
        <a:lstStyle/>
        <a:p>
          <a:endParaRPr lang="pl-PL"/>
        </a:p>
      </dgm:t>
    </dgm:pt>
    <dgm:pt modelId="{FFCB8C55-0C66-4745-8714-36641CEEC47B}" type="pres">
      <dgm:prSet presAssocID="{082C7F91-AD26-4DA7-9520-EA3BFE1B6C17}" presName="rootConnector" presStyleLbl="node1" presStyleIdx="0" presStyleCnt="1"/>
      <dgm:spPr/>
      <dgm:t>
        <a:bodyPr/>
        <a:lstStyle/>
        <a:p>
          <a:endParaRPr lang="pl-PL"/>
        </a:p>
      </dgm:t>
    </dgm:pt>
    <dgm:pt modelId="{C996870F-D73A-4BA7-B773-1A0E7B84A8F3}" type="pres">
      <dgm:prSet presAssocID="{082C7F91-AD26-4DA7-9520-EA3BFE1B6C17}" presName="childShape" presStyleCnt="0"/>
      <dgm:spPr/>
    </dgm:pt>
    <dgm:pt modelId="{6E6386D6-8852-400F-9D09-7FBBE8A3741D}" type="pres">
      <dgm:prSet presAssocID="{0645462A-3C07-4E92-B757-1D96969943CD}" presName="Name13" presStyleLbl="parChTrans1D2" presStyleIdx="0" presStyleCnt="2"/>
      <dgm:spPr/>
      <dgm:t>
        <a:bodyPr/>
        <a:lstStyle/>
        <a:p>
          <a:endParaRPr lang="pl-PL"/>
        </a:p>
      </dgm:t>
    </dgm:pt>
    <dgm:pt modelId="{A1DA58D1-78F1-4480-8E0B-E8C462957DF0}" type="pres">
      <dgm:prSet presAssocID="{DD67AE25-F7AA-425E-9B4E-B6AD0BDCEBD5}" presName="childText" presStyleLbl="bgAcc1" presStyleIdx="0" presStyleCnt="2" custScaleX="207377" custScaleY="5932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18A292B-2CC7-468F-B36C-4C967FE44FCB}" type="pres">
      <dgm:prSet presAssocID="{8631602D-0B96-494E-9835-D644BDA4C063}" presName="Name13" presStyleLbl="parChTrans1D2" presStyleIdx="1" presStyleCnt="2"/>
      <dgm:spPr/>
      <dgm:t>
        <a:bodyPr/>
        <a:lstStyle/>
        <a:p>
          <a:endParaRPr lang="pl-PL"/>
        </a:p>
      </dgm:t>
    </dgm:pt>
    <dgm:pt modelId="{D5E6966A-1DF7-4972-9E83-DCDA29FB6403}" type="pres">
      <dgm:prSet presAssocID="{1F89F235-84ED-4D9A-B173-B26F06CEDF2D}" presName="childText" presStyleLbl="bgAcc1" presStyleIdx="1" presStyleCnt="2" custScaleX="205167" custScaleY="85802" custLinFactNeighborX="1005" custLinFactNeighborY="-882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694CDBC9-47FD-4F91-95D9-BBF34C65F961}" srcId="{1F89F235-84ED-4D9A-B173-B26F06CEDF2D}" destId="{5F434EAD-CDFE-4743-95F5-1A1C28CAAC2D}" srcOrd="1" destOrd="0" parTransId="{488B1521-C3B1-4A02-8BAB-9E576FD59E22}" sibTransId="{EC3C3672-46DA-4F24-801E-9F9B81171F79}"/>
    <dgm:cxn modelId="{8C21D225-D32A-469F-85FF-201B20FC81EC}" type="presOf" srcId="{6E49313A-DCA6-4340-9691-AB471DECB54D}" destId="{A1DA58D1-78F1-4480-8E0B-E8C462957DF0}" srcOrd="0" destOrd="1" presId="urn:microsoft.com/office/officeart/2005/8/layout/hierarchy3"/>
    <dgm:cxn modelId="{A87917B4-21F0-45C3-B5C6-E5BFB997B23D}" type="presOf" srcId="{1F89F235-84ED-4D9A-B173-B26F06CEDF2D}" destId="{D5E6966A-1DF7-4972-9E83-DCDA29FB6403}" srcOrd="0" destOrd="0" presId="urn:microsoft.com/office/officeart/2005/8/layout/hierarchy3"/>
    <dgm:cxn modelId="{62C56479-9539-4407-9534-BC9462A2C444}" type="presOf" srcId="{616CB6F1-9A46-4963-88A9-2449DF224E94}" destId="{A1DA58D1-78F1-4480-8E0B-E8C462957DF0}" srcOrd="0" destOrd="2" presId="urn:microsoft.com/office/officeart/2005/8/layout/hierarchy3"/>
    <dgm:cxn modelId="{09E780EB-0457-4F14-8D7E-419EB7A77F69}" type="presOf" srcId="{4B57D2B5-B7B0-4F06-A355-EB0E0500198B}" destId="{D4495778-FA4A-44A0-AD0E-D20C9871C6FA}" srcOrd="0" destOrd="0" presId="urn:microsoft.com/office/officeart/2005/8/layout/hierarchy3"/>
    <dgm:cxn modelId="{B9E74CCE-CD77-47E9-B707-A150CDFEE870}" type="presOf" srcId="{DD67AE25-F7AA-425E-9B4E-B6AD0BDCEBD5}" destId="{A1DA58D1-78F1-4480-8E0B-E8C462957DF0}" srcOrd="0" destOrd="0" presId="urn:microsoft.com/office/officeart/2005/8/layout/hierarchy3"/>
    <dgm:cxn modelId="{4A92B930-CB81-4212-8F5B-925326DB14D3}" type="presOf" srcId="{082C7F91-AD26-4DA7-9520-EA3BFE1B6C17}" destId="{FFCB8C55-0C66-4745-8714-36641CEEC47B}" srcOrd="1" destOrd="0" presId="urn:microsoft.com/office/officeart/2005/8/layout/hierarchy3"/>
    <dgm:cxn modelId="{FBADD2F5-3B33-4CE9-9A3B-546ED6BCBC65}" type="presOf" srcId="{34A4A72D-70A4-4453-B8EC-BF69A05C8FA6}" destId="{D5E6966A-1DF7-4972-9E83-DCDA29FB6403}" srcOrd="0" destOrd="3" presId="urn:microsoft.com/office/officeart/2005/8/layout/hierarchy3"/>
    <dgm:cxn modelId="{8DD32822-AEDD-485C-885C-A170ADDDDFE1}" type="presOf" srcId="{082C7F91-AD26-4DA7-9520-EA3BFE1B6C17}" destId="{726BFF46-932A-4F93-9C60-EE19B41502EF}" srcOrd="0" destOrd="0" presId="urn:microsoft.com/office/officeart/2005/8/layout/hierarchy3"/>
    <dgm:cxn modelId="{D1BAF871-21CA-4E05-92DF-D9FBBE6C1243}" srcId="{4B57D2B5-B7B0-4F06-A355-EB0E0500198B}" destId="{082C7F91-AD26-4DA7-9520-EA3BFE1B6C17}" srcOrd="0" destOrd="0" parTransId="{4F891DAA-317B-404F-9123-6CC25D2B1A76}" sibTransId="{BA487D97-30BC-4705-A557-2D8C6C2B1B02}"/>
    <dgm:cxn modelId="{8AEB1108-7A42-4D51-B2BE-E22963E768DE}" srcId="{DD67AE25-F7AA-425E-9B4E-B6AD0BDCEBD5}" destId="{6E49313A-DCA6-4340-9691-AB471DECB54D}" srcOrd="0" destOrd="0" parTransId="{C320DF21-FAFD-442D-94CA-5E7E3C9D0191}" sibTransId="{C102BB6A-329D-4FC8-B0B2-AC166A4788B3}"/>
    <dgm:cxn modelId="{31A46CEE-563C-4CA4-9A88-B40DF268D34D}" srcId="{DD67AE25-F7AA-425E-9B4E-B6AD0BDCEBD5}" destId="{616CB6F1-9A46-4963-88A9-2449DF224E94}" srcOrd="1" destOrd="0" parTransId="{83AE208F-C84B-41BF-BBE3-AAE757D1EC06}" sibTransId="{0F6E380A-7609-442B-A0C3-DDEA16E1010C}"/>
    <dgm:cxn modelId="{6D0E775E-2730-4E32-8BC0-18BE8E70BF52}" type="presOf" srcId="{8AC8A96F-6932-4825-9FBF-E5A259161B3E}" destId="{D5E6966A-1DF7-4972-9E83-DCDA29FB6403}" srcOrd="0" destOrd="1" presId="urn:microsoft.com/office/officeart/2005/8/layout/hierarchy3"/>
    <dgm:cxn modelId="{47328696-703A-490B-A294-63102899BB4C}" type="presOf" srcId="{5F434EAD-CDFE-4743-95F5-1A1C28CAAC2D}" destId="{D5E6966A-1DF7-4972-9E83-DCDA29FB6403}" srcOrd="0" destOrd="2" presId="urn:microsoft.com/office/officeart/2005/8/layout/hierarchy3"/>
    <dgm:cxn modelId="{F73809AA-30FB-4FA3-A6C8-9A78A3B80BA6}" type="presOf" srcId="{0645462A-3C07-4E92-B757-1D96969943CD}" destId="{6E6386D6-8852-400F-9D09-7FBBE8A3741D}" srcOrd="0" destOrd="0" presId="urn:microsoft.com/office/officeart/2005/8/layout/hierarchy3"/>
    <dgm:cxn modelId="{48CFEA7A-63C6-47AC-848B-A5532BDCB13B}" srcId="{082C7F91-AD26-4DA7-9520-EA3BFE1B6C17}" destId="{1F89F235-84ED-4D9A-B173-B26F06CEDF2D}" srcOrd="1" destOrd="0" parTransId="{8631602D-0B96-494E-9835-D644BDA4C063}" sibTransId="{3005494E-4B8C-4E06-8448-EE7DA633F8AA}"/>
    <dgm:cxn modelId="{5DD26435-893F-4B23-A877-D2E5AE4A26AB}" type="presOf" srcId="{8631602D-0B96-494E-9835-D644BDA4C063}" destId="{018A292B-2CC7-468F-B36C-4C967FE44FCB}" srcOrd="0" destOrd="0" presId="urn:microsoft.com/office/officeart/2005/8/layout/hierarchy3"/>
    <dgm:cxn modelId="{AB01581C-A8EB-4F78-94FB-1FC8AEFF8A9E}" srcId="{1F89F235-84ED-4D9A-B173-B26F06CEDF2D}" destId="{8AC8A96F-6932-4825-9FBF-E5A259161B3E}" srcOrd="0" destOrd="0" parTransId="{554F0253-1A1F-4709-8C83-C53BC450C57D}" sibTransId="{E4712275-7C64-4455-9536-731B543152E2}"/>
    <dgm:cxn modelId="{30D1A6AE-3368-465C-BE7E-C298B2A19A79}" srcId="{1F89F235-84ED-4D9A-B173-B26F06CEDF2D}" destId="{34A4A72D-70A4-4453-B8EC-BF69A05C8FA6}" srcOrd="2" destOrd="0" parTransId="{B9F9722F-660B-4BAE-B2F9-B143EADB36F8}" sibTransId="{B9E6977A-F020-40FD-B54C-71B579A2AFFC}"/>
    <dgm:cxn modelId="{A784187A-6507-4A7F-AE5D-4B6B6390AB7D}" srcId="{082C7F91-AD26-4DA7-9520-EA3BFE1B6C17}" destId="{DD67AE25-F7AA-425E-9B4E-B6AD0BDCEBD5}" srcOrd="0" destOrd="0" parTransId="{0645462A-3C07-4E92-B757-1D96969943CD}" sibTransId="{11CA0C9D-949D-46E2-A042-983D5AA5FA1A}"/>
    <dgm:cxn modelId="{82DEE01E-4C92-48C5-9BC2-66761A910AD2}" type="presParOf" srcId="{D4495778-FA4A-44A0-AD0E-D20C9871C6FA}" destId="{91059BFA-3B75-4E6B-9CD0-9D51562AC3C9}" srcOrd="0" destOrd="0" presId="urn:microsoft.com/office/officeart/2005/8/layout/hierarchy3"/>
    <dgm:cxn modelId="{1D34A63B-E5E1-4C18-84D6-92B6812E50FF}" type="presParOf" srcId="{91059BFA-3B75-4E6B-9CD0-9D51562AC3C9}" destId="{2A3741B8-09F6-45AB-BF7B-61E74CBDDEAF}" srcOrd="0" destOrd="0" presId="urn:microsoft.com/office/officeart/2005/8/layout/hierarchy3"/>
    <dgm:cxn modelId="{38985A50-E3B3-4F29-A6BB-8C8FFCF08B31}" type="presParOf" srcId="{2A3741B8-09F6-45AB-BF7B-61E74CBDDEAF}" destId="{726BFF46-932A-4F93-9C60-EE19B41502EF}" srcOrd="0" destOrd="0" presId="urn:microsoft.com/office/officeart/2005/8/layout/hierarchy3"/>
    <dgm:cxn modelId="{075E6C61-348C-4102-857E-C90F95AC01E8}" type="presParOf" srcId="{2A3741B8-09F6-45AB-BF7B-61E74CBDDEAF}" destId="{FFCB8C55-0C66-4745-8714-36641CEEC47B}" srcOrd="1" destOrd="0" presId="urn:microsoft.com/office/officeart/2005/8/layout/hierarchy3"/>
    <dgm:cxn modelId="{725C9ADC-CACC-449E-B38B-EDC7DC3BEAA5}" type="presParOf" srcId="{91059BFA-3B75-4E6B-9CD0-9D51562AC3C9}" destId="{C996870F-D73A-4BA7-B773-1A0E7B84A8F3}" srcOrd="1" destOrd="0" presId="urn:microsoft.com/office/officeart/2005/8/layout/hierarchy3"/>
    <dgm:cxn modelId="{D1CF0CA7-241E-4902-9FD9-76726BE2A3D7}" type="presParOf" srcId="{C996870F-D73A-4BA7-B773-1A0E7B84A8F3}" destId="{6E6386D6-8852-400F-9D09-7FBBE8A3741D}" srcOrd="0" destOrd="0" presId="urn:microsoft.com/office/officeart/2005/8/layout/hierarchy3"/>
    <dgm:cxn modelId="{FED5B0B3-3E97-453B-B5DA-95F0B0473C16}" type="presParOf" srcId="{C996870F-D73A-4BA7-B773-1A0E7B84A8F3}" destId="{A1DA58D1-78F1-4480-8E0B-E8C462957DF0}" srcOrd="1" destOrd="0" presId="urn:microsoft.com/office/officeart/2005/8/layout/hierarchy3"/>
    <dgm:cxn modelId="{852FAF50-AD73-4DB1-8049-97FC569E1FE3}" type="presParOf" srcId="{C996870F-D73A-4BA7-B773-1A0E7B84A8F3}" destId="{018A292B-2CC7-468F-B36C-4C967FE44FCB}" srcOrd="2" destOrd="0" presId="urn:microsoft.com/office/officeart/2005/8/layout/hierarchy3"/>
    <dgm:cxn modelId="{5B0B4131-D303-4BC5-800E-5ADCE601DDEB}" type="presParOf" srcId="{C996870F-D73A-4BA7-B773-1A0E7B84A8F3}" destId="{D5E6966A-1DF7-4972-9E83-DCDA29FB640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6BFF46-932A-4F93-9C60-EE19B41502EF}">
      <dsp:nvSpPr>
        <dsp:cNvPr id="0" name=""/>
        <dsp:cNvSpPr/>
      </dsp:nvSpPr>
      <dsp:spPr>
        <a:xfrm>
          <a:off x="184505" y="0"/>
          <a:ext cx="7828053" cy="47325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OCENA FORMALNA- podsumowanie</a:t>
          </a:r>
          <a:endParaRPr lang="pl-PL" sz="3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sp:txBody>
      <dsp:txXfrm>
        <a:off x="198366" y="13861"/>
        <a:ext cx="7800331" cy="445537"/>
      </dsp:txXfrm>
    </dsp:sp>
    <dsp:sp modelId="{6E6386D6-8852-400F-9D09-7FBBE8A3741D}">
      <dsp:nvSpPr>
        <dsp:cNvPr id="0" name=""/>
        <dsp:cNvSpPr/>
      </dsp:nvSpPr>
      <dsp:spPr>
        <a:xfrm>
          <a:off x="967311" y="473259"/>
          <a:ext cx="527848" cy="16371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7166"/>
              </a:lnTo>
              <a:lnTo>
                <a:pt x="527848" y="1637166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DA58D1-78F1-4480-8E0B-E8C462957DF0}">
      <dsp:nvSpPr>
        <dsp:cNvPr id="0" name=""/>
        <dsp:cNvSpPr/>
      </dsp:nvSpPr>
      <dsp:spPr>
        <a:xfrm>
          <a:off x="1495159" y="1080110"/>
          <a:ext cx="6702316" cy="206063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41910" tIns="27940" rIns="41910" bIns="27940" numCol="1" spcCol="1270" anchor="t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b="1" u="sng" kern="1200" dirty="0" smtClean="0">
              <a:latin typeface="Calibri" panose="020F0502020204030204" pitchFamily="34" charset="0"/>
            </a:rPr>
            <a:t>POZYTYWNA</a:t>
          </a:r>
          <a:endParaRPr lang="pl-PL" sz="2200" b="1" u="sng" kern="1200" dirty="0">
            <a:latin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>
              <a:latin typeface="Calibri" panose="020F0502020204030204" pitchFamily="34" charset="0"/>
            </a:rPr>
            <a:t>SPEŁNIENIE </a:t>
          </a:r>
          <a:r>
            <a:rPr lang="pl-PL" sz="2000" b="1" kern="1200" dirty="0" smtClean="0">
              <a:latin typeface="Calibri" panose="020F0502020204030204" pitchFamily="34" charset="0"/>
            </a:rPr>
            <a:t>WSZYSTKICH KRYTERIÓW</a:t>
          </a:r>
          <a:endParaRPr lang="pl-PL" sz="2000" b="1" kern="1200" dirty="0">
            <a:latin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>
              <a:latin typeface="Calibri" panose="020F0502020204030204" pitchFamily="34" charset="0"/>
            </a:rPr>
            <a:t>ZAKWALIFIKOWANIE DO </a:t>
          </a:r>
          <a:r>
            <a:rPr lang="pl-PL" sz="2000" b="1" kern="1200" dirty="0" smtClean="0">
              <a:latin typeface="Calibri" panose="020F0502020204030204" pitchFamily="34" charset="0"/>
            </a:rPr>
            <a:t>OCENY MERYTORYCZNEJ</a:t>
          </a:r>
          <a:endParaRPr lang="pl-PL" sz="2000" b="1" kern="1200" dirty="0">
            <a:latin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>
              <a:latin typeface="Calibri" panose="020F0502020204030204" pitchFamily="34" charset="0"/>
            </a:rPr>
            <a:t>UMIESZCZENIE NA LIŚCIE WNIOSKÓW NA STRONIE RPO WP </a:t>
          </a:r>
          <a:r>
            <a:rPr lang="pl-PL" sz="2000" kern="1200" dirty="0" smtClean="0">
              <a:latin typeface="Calibri" panose="020F0502020204030204" pitchFamily="34" charset="0"/>
            </a:rPr>
            <a:t>2014-2020 </a:t>
          </a:r>
          <a:r>
            <a:rPr lang="pl-PL" sz="2000" b="1" kern="1200" dirty="0" smtClean="0">
              <a:solidFill>
                <a:srgbClr val="000099"/>
              </a:solidFill>
              <a:latin typeface="Calibri" panose="020F0502020204030204" pitchFamily="34" charset="0"/>
              <a:hlinkClick xmlns:r="http://schemas.openxmlformats.org/officeDocument/2006/relationships" r:id="rId1"/>
            </a:rPr>
            <a:t>www.rpo.pomorskie.eu</a:t>
          </a:r>
          <a:endParaRPr lang="pl-PL" sz="2000" kern="1200" dirty="0">
            <a:latin typeface="Calibri" panose="020F0502020204030204" pitchFamily="34" charset="0"/>
          </a:endParaRPr>
        </a:p>
      </dsp:txBody>
      <dsp:txXfrm>
        <a:off x="1555513" y="1140464"/>
        <a:ext cx="6581608" cy="1939925"/>
      </dsp:txXfrm>
    </dsp:sp>
    <dsp:sp modelId="{018A292B-2CC7-468F-B36C-4C967FE44FCB}">
      <dsp:nvSpPr>
        <dsp:cNvPr id="0" name=""/>
        <dsp:cNvSpPr/>
      </dsp:nvSpPr>
      <dsp:spPr>
        <a:xfrm>
          <a:off x="967311" y="473259"/>
          <a:ext cx="516661" cy="41342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34203"/>
              </a:lnTo>
              <a:lnTo>
                <a:pt x="516661" y="4134203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E6966A-1DF7-4972-9E83-DCDA29FB6403}">
      <dsp:nvSpPr>
        <dsp:cNvPr id="0" name=""/>
        <dsp:cNvSpPr/>
      </dsp:nvSpPr>
      <dsp:spPr>
        <a:xfrm>
          <a:off x="1483972" y="4030350"/>
          <a:ext cx="6864343" cy="115422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41910" tIns="27940" rIns="41910" bIns="27940" numCol="1" spcCol="1270" anchor="t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b="1" u="sng" kern="1200" dirty="0" smtClean="0">
              <a:latin typeface="Calibri" panose="020F0502020204030204" pitchFamily="34" charset="0"/>
            </a:rPr>
            <a:t>NEGATYWNA</a:t>
          </a:r>
          <a:endParaRPr lang="pl-PL" sz="2200" b="1" u="sng" kern="1200" dirty="0">
            <a:latin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>
              <a:latin typeface="Calibri" panose="020F0502020204030204" pitchFamily="34" charset="0"/>
            </a:rPr>
            <a:t>NIESPEŁNIENIE </a:t>
          </a:r>
          <a:r>
            <a:rPr lang="pl-PL" sz="2000" b="1" kern="1200" dirty="0" smtClean="0">
              <a:latin typeface="Calibri" panose="020F0502020204030204" pitchFamily="34" charset="0"/>
            </a:rPr>
            <a:t>KTÓREGOKOLWIEK</a:t>
          </a:r>
          <a:r>
            <a:rPr lang="pl-PL" sz="2000" kern="1200" dirty="0" smtClean="0">
              <a:latin typeface="Calibri" panose="020F0502020204030204" pitchFamily="34" charset="0"/>
            </a:rPr>
            <a:t> Z KRYTERIÓW</a:t>
          </a:r>
          <a:endParaRPr lang="pl-PL" sz="2000" kern="1200" dirty="0">
            <a:latin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>
              <a:latin typeface="Calibri" panose="020F0502020204030204" pitchFamily="34" charset="0"/>
            </a:rPr>
            <a:t>ODRZUCENIE – </a:t>
          </a:r>
          <a:r>
            <a:rPr lang="pl-PL" sz="2000" b="1" kern="1200" dirty="0" smtClean="0">
              <a:latin typeface="Calibri" panose="020F0502020204030204" pitchFamily="34" charset="0"/>
            </a:rPr>
            <a:t>MOŻLIWOŚĆ WNIESIENIA PROTESTU</a:t>
          </a:r>
          <a:endParaRPr lang="pl-PL" sz="2000" b="1" kern="1200" dirty="0">
            <a:latin typeface="Calibri" panose="020F0502020204030204" pitchFamily="34" charset="0"/>
          </a:endParaRPr>
        </a:p>
      </dsp:txBody>
      <dsp:txXfrm>
        <a:off x="1517778" y="4064156"/>
        <a:ext cx="6796731" cy="10866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6BFF46-932A-4F93-9C60-EE19B41502EF}">
      <dsp:nvSpPr>
        <dsp:cNvPr id="0" name=""/>
        <dsp:cNvSpPr/>
      </dsp:nvSpPr>
      <dsp:spPr>
        <a:xfrm>
          <a:off x="1038661" y="175962"/>
          <a:ext cx="5510095" cy="49625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KRYTERIA WYKONALNOŚCI</a:t>
          </a:r>
          <a:endParaRPr lang="pl-PL" sz="3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sp:txBody>
      <dsp:txXfrm>
        <a:off x="1053196" y="190497"/>
        <a:ext cx="5481025" cy="467182"/>
      </dsp:txXfrm>
    </dsp:sp>
    <dsp:sp modelId="{6E6386D6-8852-400F-9D09-7FBBE8A3741D}">
      <dsp:nvSpPr>
        <dsp:cNvPr id="0" name=""/>
        <dsp:cNvSpPr/>
      </dsp:nvSpPr>
      <dsp:spPr>
        <a:xfrm>
          <a:off x="1589670" y="672214"/>
          <a:ext cx="713547" cy="6872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7275"/>
              </a:lnTo>
              <a:lnTo>
                <a:pt x="713547" y="68727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DA58D1-78F1-4480-8E0B-E8C462957DF0}">
      <dsp:nvSpPr>
        <dsp:cNvPr id="0" name=""/>
        <dsp:cNvSpPr/>
      </dsp:nvSpPr>
      <dsp:spPr>
        <a:xfrm>
          <a:off x="2303218" y="848590"/>
          <a:ext cx="4929751" cy="102180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4290" tIns="22860" rIns="34290" bIns="2286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 smtClean="0">
              <a:latin typeface="Calibri" panose="020F0502020204030204" pitchFamily="34" charset="0"/>
            </a:rPr>
            <a:t>SPEŁNIONE</a:t>
          </a:r>
          <a:endParaRPr lang="pl-PL" sz="1800" b="1" kern="1200" dirty="0">
            <a:latin typeface="Calibri" panose="020F0502020204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>
              <a:latin typeface="Calibri" panose="020F0502020204030204" pitchFamily="34" charset="0"/>
            </a:rPr>
            <a:t>WSZYSTKIE KRYTERIA</a:t>
          </a:r>
          <a:endParaRPr lang="pl-PL" sz="1600" kern="1200" dirty="0">
            <a:latin typeface="Calibri" panose="020F0502020204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>
              <a:latin typeface="Calibri" panose="020F0502020204030204" pitchFamily="34" charset="0"/>
            </a:rPr>
            <a:t>POZYTYWNA OCENA </a:t>
          </a:r>
          <a:endParaRPr lang="pl-PL" sz="1600" kern="1200" dirty="0">
            <a:latin typeface="Calibri" panose="020F0502020204030204" pitchFamily="34" charset="0"/>
          </a:endParaRPr>
        </a:p>
      </dsp:txBody>
      <dsp:txXfrm>
        <a:off x="2333146" y="878518"/>
        <a:ext cx="4869895" cy="961944"/>
      </dsp:txXfrm>
    </dsp:sp>
    <dsp:sp modelId="{C78C23D0-F1AC-4E90-A22D-6BE79370F484}">
      <dsp:nvSpPr>
        <dsp:cNvPr id="0" name=""/>
        <dsp:cNvSpPr/>
      </dsp:nvSpPr>
      <dsp:spPr>
        <a:xfrm>
          <a:off x="1589670" y="672214"/>
          <a:ext cx="665906" cy="20627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62705"/>
              </a:lnTo>
              <a:lnTo>
                <a:pt x="665906" y="206270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2F7C45-C640-4370-B679-967FEFA5FA6F}">
      <dsp:nvSpPr>
        <dsp:cNvPr id="0" name=""/>
        <dsp:cNvSpPr/>
      </dsp:nvSpPr>
      <dsp:spPr>
        <a:xfrm>
          <a:off x="2255577" y="2042153"/>
          <a:ext cx="5137751" cy="138553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4290" tIns="22860" rIns="34290" bIns="2286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 smtClean="0">
              <a:latin typeface="Calibri" panose="020F0502020204030204" pitchFamily="34" charset="0"/>
            </a:rPr>
            <a:t>WARUNKOWO SPEŁNIONE</a:t>
          </a:r>
          <a:endParaRPr lang="pl-PL" sz="1800" b="1" kern="1200" dirty="0">
            <a:latin typeface="Calibri" panose="020F0502020204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>
              <a:latin typeface="Calibri" panose="020F0502020204030204" pitchFamily="34" charset="0"/>
            </a:rPr>
            <a:t>KTÓREKOLWIEK Z KRYTERIÓW SPEŁNIONE WARUNKOWE</a:t>
          </a:r>
          <a:endParaRPr lang="pl-PL" sz="1600" kern="1200" dirty="0">
            <a:latin typeface="Calibri" panose="020F0502020204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>
              <a:latin typeface="Calibri" panose="020F0502020204030204" pitchFamily="34" charset="0"/>
            </a:rPr>
            <a:t>WARUNKOWO POZYTYWNA OCENA</a:t>
          </a:r>
          <a:endParaRPr lang="pl-PL" sz="1600" kern="1200" dirty="0">
            <a:latin typeface="Calibri" panose="020F0502020204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>
              <a:latin typeface="Calibri" panose="020F0502020204030204" pitchFamily="34" charset="0"/>
            </a:rPr>
            <a:t>NEGOCJACJE (PO OCENIE STRATEGICZNEJ I STOPNIA)</a:t>
          </a:r>
          <a:endParaRPr lang="pl-PL" sz="1600" kern="1200" dirty="0">
            <a:latin typeface="Calibri" panose="020F0502020204030204" pitchFamily="34" charset="0"/>
          </a:endParaRPr>
        </a:p>
      </dsp:txBody>
      <dsp:txXfrm>
        <a:off x="2296158" y="2082734"/>
        <a:ext cx="5056589" cy="1304371"/>
      </dsp:txXfrm>
    </dsp:sp>
    <dsp:sp modelId="{018A292B-2CC7-468F-B36C-4C967FE44FCB}">
      <dsp:nvSpPr>
        <dsp:cNvPr id="0" name=""/>
        <dsp:cNvSpPr/>
      </dsp:nvSpPr>
      <dsp:spPr>
        <a:xfrm>
          <a:off x="1589670" y="672214"/>
          <a:ext cx="665906" cy="34186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8675"/>
              </a:lnTo>
              <a:lnTo>
                <a:pt x="665906" y="341867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E6966A-1DF7-4972-9E83-DCDA29FB6403}">
      <dsp:nvSpPr>
        <dsp:cNvPr id="0" name=""/>
        <dsp:cNvSpPr/>
      </dsp:nvSpPr>
      <dsp:spPr>
        <a:xfrm>
          <a:off x="2255577" y="3625276"/>
          <a:ext cx="4991838" cy="93122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4290" tIns="22860" rIns="34290" bIns="2286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 smtClean="0">
              <a:latin typeface="Calibri" panose="020F0502020204030204" pitchFamily="34" charset="0"/>
            </a:rPr>
            <a:t>NIESPEŁNIONE</a:t>
          </a:r>
          <a:endParaRPr lang="pl-PL" sz="1800" b="1" kern="1200" dirty="0">
            <a:latin typeface="Calibri" panose="020F0502020204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>
              <a:latin typeface="Calibri" panose="020F0502020204030204" pitchFamily="34" charset="0"/>
            </a:rPr>
            <a:t>KRYTERIUM KWALIFIKOWALNOŚCI WYDATKÓW</a:t>
          </a:r>
          <a:endParaRPr lang="pl-PL" sz="1600" kern="1200" dirty="0">
            <a:latin typeface="Calibri" panose="020F0502020204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>
              <a:latin typeface="Calibri" panose="020F0502020204030204" pitchFamily="34" charset="0"/>
            </a:rPr>
            <a:t>NEGATYWNA OCENA</a:t>
          </a:r>
          <a:endParaRPr lang="pl-PL" sz="1600" kern="1200" dirty="0">
            <a:latin typeface="Calibri" panose="020F0502020204030204" pitchFamily="34" charset="0"/>
          </a:endParaRPr>
        </a:p>
      </dsp:txBody>
      <dsp:txXfrm>
        <a:off x="2282852" y="3652551"/>
        <a:ext cx="4937288" cy="8766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6BFF46-932A-4F93-9C60-EE19B41502EF}">
      <dsp:nvSpPr>
        <dsp:cNvPr id="0" name=""/>
        <dsp:cNvSpPr/>
      </dsp:nvSpPr>
      <dsp:spPr>
        <a:xfrm>
          <a:off x="95" y="238260"/>
          <a:ext cx="8224187" cy="59177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KRYTERIA STRATEGICZNE I STOPNIA</a:t>
          </a:r>
          <a:endParaRPr lang="pl-PL" sz="3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sp:txBody>
      <dsp:txXfrm>
        <a:off x="17427" y="255592"/>
        <a:ext cx="8189523" cy="557107"/>
      </dsp:txXfrm>
    </dsp:sp>
    <dsp:sp modelId="{6E6386D6-8852-400F-9D09-7FBBE8A3741D}">
      <dsp:nvSpPr>
        <dsp:cNvPr id="0" name=""/>
        <dsp:cNvSpPr/>
      </dsp:nvSpPr>
      <dsp:spPr>
        <a:xfrm>
          <a:off x="822514" y="830031"/>
          <a:ext cx="825029" cy="11815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1567"/>
              </a:lnTo>
              <a:lnTo>
                <a:pt x="825029" y="118156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DA58D1-78F1-4480-8E0B-E8C462957DF0}">
      <dsp:nvSpPr>
        <dsp:cNvPr id="0" name=""/>
        <dsp:cNvSpPr/>
      </dsp:nvSpPr>
      <dsp:spPr>
        <a:xfrm>
          <a:off x="1647543" y="1502914"/>
          <a:ext cx="5630822" cy="101736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8100" tIns="25400" rIns="38100" bIns="254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latin typeface="Calibri" panose="020F0502020204030204" pitchFamily="34" charset="0"/>
            </a:rPr>
            <a:t>SPEŁNIONE</a:t>
          </a:r>
          <a:endParaRPr lang="pl-PL" sz="2000" b="1" kern="1200" dirty="0">
            <a:latin typeface="Calibri" panose="020F0502020204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>
              <a:latin typeface="Calibri" panose="020F0502020204030204" pitchFamily="34" charset="0"/>
            </a:rPr>
            <a:t> </a:t>
          </a:r>
          <a:r>
            <a:rPr lang="pl-PL" sz="1800" kern="1200" dirty="0" smtClean="0">
              <a:latin typeface="Calibri" panose="020F0502020204030204" pitchFamily="34" charset="0"/>
            </a:rPr>
            <a:t>MINIMUM 58 PKT. ZA WSZYSTKIE KRYTERIA</a:t>
          </a:r>
          <a:endParaRPr lang="pl-PL" sz="1800" kern="1200" dirty="0">
            <a:latin typeface="Calibri" panose="020F050202020403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>
              <a:latin typeface="Calibri" panose="020F0502020204030204" pitchFamily="34" charset="0"/>
            </a:rPr>
            <a:t> POZYTYWNA OCENA </a:t>
          </a:r>
          <a:endParaRPr lang="pl-PL" sz="1800" kern="1200" dirty="0">
            <a:latin typeface="Calibri" panose="020F0502020204030204" pitchFamily="34" charset="0"/>
          </a:endParaRPr>
        </a:p>
      </dsp:txBody>
      <dsp:txXfrm>
        <a:off x="1677341" y="1532712"/>
        <a:ext cx="5571226" cy="957772"/>
      </dsp:txXfrm>
    </dsp:sp>
    <dsp:sp modelId="{018A292B-2CC7-468F-B36C-4C967FE44FCB}">
      <dsp:nvSpPr>
        <dsp:cNvPr id="0" name=""/>
        <dsp:cNvSpPr/>
      </dsp:nvSpPr>
      <dsp:spPr>
        <a:xfrm>
          <a:off x="822514" y="830031"/>
          <a:ext cx="836714" cy="26918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91814"/>
              </a:lnTo>
              <a:lnTo>
                <a:pt x="836714" y="269181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E6966A-1DF7-4972-9E83-DCDA29FB6403}">
      <dsp:nvSpPr>
        <dsp:cNvPr id="0" name=""/>
        <dsp:cNvSpPr/>
      </dsp:nvSpPr>
      <dsp:spPr>
        <a:xfrm>
          <a:off x="1659228" y="2969306"/>
          <a:ext cx="5655716" cy="110507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8100" tIns="25400" rIns="38100" bIns="254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latin typeface="Calibri" panose="020F0502020204030204" pitchFamily="34" charset="0"/>
            </a:rPr>
            <a:t>NIESPEŁNIONE</a:t>
          </a:r>
          <a:endParaRPr lang="pl-PL" sz="2000" b="1" kern="1200" dirty="0">
            <a:latin typeface="Calibri" panose="020F050202020403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>
              <a:latin typeface="Calibri" panose="020F0502020204030204" pitchFamily="34" charset="0"/>
            </a:rPr>
            <a:t>PONIŻEJ 58 PKT. ZA WSZYSTKIE KRYTERIA</a:t>
          </a:r>
          <a:endParaRPr lang="pl-PL" sz="1800" kern="1200" dirty="0">
            <a:latin typeface="Calibri" panose="020F050202020403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>
              <a:latin typeface="Calibri" panose="020F0502020204030204" pitchFamily="34" charset="0"/>
            </a:rPr>
            <a:t>NEGATYWNA OCENA</a:t>
          </a:r>
          <a:endParaRPr lang="pl-PL" sz="1800" kern="1200" dirty="0">
            <a:latin typeface="Calibri" panose="020F0502020204030204" pitchFamily="34" charset="0"/>
          </a:endParaRPr>
        </a:p>
      </dsp:txBody>
      <dsp:txXfrm>
        <a:off x="1691595" y="3001673"/>
        <a:ext cx="5590982" cy="104034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6BFF46-932A-4F93-9C60-EE19B41502EF}">
      <dsp:nvSpPr>
        <dsp:cNvPr id="0" name=""/>
        <dsp:cNvSpPr/>
      </dsp:nvSpPr>
      <dsp:spPr>
        <a:xfrm>
          <a:off x="6705" y="410993"/>
          <a:ext cx="7277304" cy="74492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KRYTERIA WYKONALNOŚCI, STRATEGICZNE I STOPNIA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ORAZ NEGOCJACJE</a:t>
          </a:r>
          <a:endParaRPr lang="pl-PL" sz="2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sp:txBody>
      <dsp:txXfrm>
        <a:off x="28523" y="432811"/>
        <a:ext cx="7233668" cy="701285"/>
      </dsp:txXfrm>
    </dsp:sp>
    <dsp:sp modelId="{6E6386D6-8852-400F-9D09-7FBBE8A3741D}">
      <dsp:nvSpPr>
        <dsp:cNvPr id="0" name=""/>
        <dsp:cNvSpPr/>
      </dsp:nvSpPr>
      <dsp:spPr>
        <a:xfrm>
          <a:off x="734435" y="1155914"/>
          <a:ext cx="724834" cy="9644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4433"/>
              </a:lnTo>
              <a:lnTo>
                <a:pt x="724834" y="964433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DA58D1-78F1-4480-8E0B-E8C462957DF0}">
      <dsp:nvSpPr>
        <dsp:cNvPr id="0" name=""/>
        <dsp:cNvSpPr/>
      </dsp:nvSpPr>
      <dsp:spPr>
        <a:xfrm>
          <a:off x="1459270" y="1515426"/>
          <a:ext cx="6766520" cy="120984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4290" tIns="22860" rIns="34290" bIns="22860" numCol="1" spcCol="1270" anchor="t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b="1" kern="1200" dirty="0" smtClean="0">
              <a:latin typeface="Calibri" panose="020F0502020204030204" pitchFamily="34" charset="0"/>
            </a:rPr>
            <a:t>POZYTYWNA</a:t>
          </a:r>
          <a:endParaRPr lang="pl-PL" sz="2200" b="1" kern="1200" dirty="0">
            <a:latin typeface="Calibri" panose="020F050202020403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>
              <a:latin typeface="Calibri" panose="020F0502020204030204" pitchFamily="34" charset="0"/>
            </a:rPr>
            <a:t>SPEŁNIENIE WSZYSTKICH KRYTERIÓW</a:t>
          </a:r>
          <a:endParaRPr lang="pl-PL" sz="1800" kern="1200" dirty="0">
            <a:latin typeface="Calibri" panose="020F050202020403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>
              <a:latin typeface="Calibri" panose="020F0502020204030204" pitchFamily="34" charset="0"/>
            </a:rPr>
            <a:t>UZYSKANIE MINIMUM 58 PUNKTÓW</a:t>
          </a:r>
          <a:endParaRPr lang="pl-PL" sz="1800" kern="1200" dirty="0">
            <a:latin typeface="Calibri" panose="020F0502020204030204" pitchFamily="34" charset="0"/>
          </a:endParaRPr>
        </a:p>
      </dsp:txBody>
      <dsp:txXfrm>
        <a:off x="1494705" y="1550861"/>
        <a:ext cx="6695650" cy="1138975"/>
      </dsp:txXfrm>
    </dsp:sp>
    <dsp:sp modelId="{018A292B-2CC7-468F-B36C-4C967FE44FCB}">
      <dsp:nvSpPr>
        <dsp:cNvPr id="0" name=""/>
        <dsp:cNvSpPr/>
      </dsp:nvSpPr>
      <dsp:spPr>
        <a:xfrm>
          <a:off x="734435" y="1155914"/>
          <a:ext cx="757626" cy="27740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74042"/>
              </a:lnTo>
              <a:lnTo>
                <a:pt x="757626" y="2774042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E6966A-1DF7-4972-9E83-DCDA29FB6403}">
      <dsp:nvSpPr>
        <dsp:cNvPr id="0" name=""/>
        <dsp:cNvSpPr/>
      </dsp:nvSpPr>
      <dsp:spPr>
        <a:xfrm>
          <a:off x="1492062" y="3055069"/>
          <a:ext cx="6694410" cy="174977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4290" tIns="22860" rIns="34290" bIns="22860" numCol="1" spcCol="1270" anchor="t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b="1" kern="1200" dirty="0" smtClean="0">
              <a:latin typeface="Calibri" panose="020F0502020204030204" pitchFamily="34" charset="0"/>
            </a:rPr>
            <a:t>NEGATYWNA</a:t>
          </a:r>
          <a:endParaRPr lang="pl-PL" sz="2200" b="1" kern="1200" dirty="0">
            <a:latin typeface="Calibri" panose="020F050202020403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>
              <a:latin typeface="Calibri" panose="020F0502020204030204" pitchFamily="34" charset="0"/>
            </a:rPr>
            <a:t>NIESPEŁNIENIE KRYTERIUM KWALIFIKOWALNOŚCI WYDATKÓW</a:t>
          </a:r>
          <a:endParaRPr lang="pl-PL" sz="1800" kern="1200" dirty="0">
            <a:latin typeface="Calibri" panose="020F050202020403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>
              <a:latin typeface="Calibri" panose="020F0502020204030204" pitchFamily="34" charset="0"/>
            </a:rPr>
            <a:t>UZYSKANIE PONIŻEJ 58 PUNKTÓW</a:t>
          </a:r>
          <a:endParaRPr lang="pl-PL" sz="1800" kern="1200" dirty="0">
            <a:latin typeface="Calibri" panose="020F050202020403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>
              <a:latin typeface="Calibri" panose="020F0502020204030204" pitchFamily="34" charset="0"/>
            </a:rPr>
            <a:t>NEGATYWNY WYNIK NEGOCJACJI</a:t>
          </a:r>
          <a:endParaRPr lang="pl-PL" sz="1800" kern="1200" dirty="0">
            <a:latin typeface="Calibri" panose="020F050202020403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>
              <a:latin typeface="Calibri" panose="020F0502020204030204" pitchFamily="34" charset="0"/>
            </a:rPr>
            <a:t>ODRZUCENIE – MOŻLIWOŚĆ WNIESIENIA PROTESTU</a:t>
          </a:r>
          <a:endParaRPr lang="pl-PL" sz="1800" kern="1200" dirty="0">
            <a:latin typeface="Calibri" panose="020F0502020204030204" pitchFamily="34" charset="0"/>
          </a:endParaRPr>
        </a:p>
      </dsp:txBody>
      <dsp:txXfrm>
        <a:off x="1543311" y="3106318"/>
        <a:ext cx="6591912" cy="164727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6BFF46-932A-4F93-9C60-EE19B41502EF}">
      <dsp:nvSpPr>
        <dsp:cNvPr id="0" name=""/>
        <dsp:cNvSpPr/>
      </dsp:nvSpPr>
      <dsp:spPr>
        <a:xfrm>
          <a:off x="6705" y="410993"/>
          <a:ext cx="7277304" cy="74492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KRYTERIA STRATEGICZNE II STOPNIA </a:t>
          </a:r>
        </a:p>
      </dsp:txBody>
      <dsp:txXfrm>
        <a:off x="28523" y="432811"/>
        <a:ext cx="7233668" cy="701285"/>
      </dsp:txXfrm>
    </dsp:sp>
    <dsp:sp modelId="{6E6386D6-8852-400F-9D09-7FBBE8A3741D}">
      <dsp:nvSpPr>
        <dsp:cNvPr id="0" name=""/>
        <dsp:cNvSpPr/>
      </dsp:nvSpPr>
      <dsp:spPr>
        <a:xfrm>
          <a:off x="734435" y="1155914"/>
          <a:ext cx="724834" cy="9644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4433"/>
              </a:lnTo>
              <a:lnTo>
                <a:pt x="724834" y="964433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DA58D1-78F1-4480-8E0B-E8C462957DF0}">
      <dsp:nvSpPr>
        <dsp:cNvPr id="0" name=""/>
        <dsp:cNvSpPr/>
      </dsp:nvSpPr>
      <dsp:spPr>
        <a:xfrm>
          <a:off x="1459270" y="1515426"/>
          <a:ext cx="6766520" cy="120984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4290" tIns="22860" rIns="34290" bIns="22860" numCol="1" spcCol="1270" anchor="t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b="1" kern="1200" dirty="0" smtClean="0">
              <a:latin typeface="Calibri" panose="020F0502020204030204" pitchFamily="34" charset="0"/>
            </a:rPr>
            <a:t>POZYTYWNA</a:t>
          </a:r>
          <a:endParaRPr lang="pl-PL" sz="2200" b="1" kern="1200" dirty="0">
            <a:latin typeface="Calibri" panose="020F050202020403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>
              <a:latin typeface="Calibri" panose="020F0502020204030204" pitchFamily="34" charset="0"/>
            </a:rPr>
            <a:t>SPEŁNIENIE WSZYSTKICH KRYTERIÓW STRATEGICZNYCH II STOPNIA</a:t>
          </a:r>
          <a:endParaRPr lang="pl-PL" sz="1800" kern="1200" dirty="0">
            <a:latin typeface="Calibri" panose="020F050202020403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>
              <a:latin typeface="Calibri" panose="020F0502020204030204" pitchFamily="34" charset="0"/>
            </a:rPr>
            <a:t>UZYSKANIE MINIMUM 4 PUNKTÓW</a:t>
          </a:r>
          <a:endParaRPr lang="pl-PL" sz="1800" kern="1200" dirty="0">
            <a:latin typeface="Calibri" panose="020F0502020204030204" pitchFamily="34" charset="0"/>
          </a:endParaRPr>
        </a:p>
      </dsp:txBody>
      <dsp:txXfrm>
        <a:off x="1494705" y="1550861"/>
        <a:ext cx="6695650" cy="1138975"/>
      </dsp:txXfrm>
    </dsp:sp>
    <dsp:sp modelId="{018A292B-2CC7-468F-B36C-4C967FE44FCB}">
      <dsp:nvSpPr>
        <dsp:cNvPr id="0" name=""/>
        <dsp:cNvSpPr/>
      </dsp:nvSpPr>
      <dsp:spPr>
        <a:xfrm>
          <a:off x="734435" y="1155914"/>
          <a:ext cx="757626" cy="27740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74042"/>
              </a:lnTo>
              <a:lnTo>
                <a:pt x="757626" y="2774042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E6966A-1DF7-4972-9E83-DCDA29FB6403}">
      <dsp:nvSpPr>
        <dsp:cNvPr id="0" name=""/>
        <dsp:cNvSpPr/>
      </dsp:nvSpPr>
      <dsp:spPr>
        <a:xfrm>
          <a:off x="1492062" y="3055069"/>
          <a:ext cx="6694410" cy="174977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4290" tIns="22860" rIns="34290" bIns="22860" numCol="1" spcCol="1270" anchor="t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b="1" kern="1200" dirty="0" smtClean="0">
              <a:latin typeface="Calibri" panose="020F0502020204030204" pitchFamily="34" charset="0"/>
            </a:rPr>
            <a:t>NEGATYWNA</a:t>
          </a:r>
          <a:endParaRPr lang="pl-PL" sz="2200" b="1" kern="1200" dirty="0">
            <a:latin typeface="Calibri" panose="020F050202020403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>
              <a:latin typeface="Calibri" panose="020F0502020204030204" pitchFamily="34" charset="0"/>
            </a:rPr>
            <a:t>NIESPEŁNIENIE KRYTERIÓW STRATEGICZNYCH II STOPNIA</a:t>
          </a:r>
          <a:endParaRPr lang="pl-PL" sz="1800" kern="1200" dirty="0">
            <a:latin typeface="Calibri" panose="020F050202020403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>
              <a:latin typeface="Calibri" panose="020F0502020204030204" pitchFamily="34" charset="0"/>
            </a:rPr>
            <a:t>UZYSKANIE PONIŻEJ 4 PUNKTÓW</a:t>
          </a:r>
          <a:endParaRPr lang="pl-PL" sz="1800" kern="1200" dirty="0">
            <a:latin typeface="Calibri" panose="020F050202020403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>
              <a:latin typeface="Calibri" panose="020F0502020204030204" pitchFamily="34" charset="0"/>
            </a:rPr>
            <a:t>ODRZUCENIE – MOŻLIWOŚĆ WNIESIENIA PROTESTU</a:t>
          </a:r>
          <a:endParaRPr lang="pl-PL" sz="1800" kern="1200" dirty="0">
            <a:latin typeface="Calibri" panose="020F0502020204030204" pitchFamily="34" charset="0"/>
          </a:endParaRPr>
        </a:p>
      </dsp:txBody>
      <dsp:txXfrm>
        <a:off x="1543311" y="3106318"/>
        <a:ext cx="6591912" cy="16472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1098" y="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402E2-A143-437A-9683-7CE948BC5A4B}" type="datetimeFigureOut">
              <a:rPr lang="pl-PL" smtClean="0"/>
              <a:t>2016-04-18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1098" y="942975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4E97E4-DE6B-42EE-B0DE-020F6C5AA9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867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958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098" y="0"/>
            <a:ext cx="2944958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606" y="4714876"/>
            <a:ext cx="5438464" cy="446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4"/>
            <a:ext cx="2944958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098" y="9428164"/>
            <a:ext cx="2944958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7F3F16C-C56F-4631-A8B5-6731301A015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365448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098EFF-16FA-4CFD-BD9A-14F35FE73F3A}" type="slidenum">
              <a:rPr lang="pl-PL" altLang="pl-PL" smtClean="0"/>
              <a:pPr>
                <a:defRPr/>
              </a:pPr>
              <a:t>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079666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24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70607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26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414054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27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530496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32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838353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33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814466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Symbol zastępczy notatek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/>
          </a:p>
        </p:txBody>
      </p:sp>
      <p:sp>
        <p:nvSpPr>
          <p:cNvPr id="25604" name="Symbol zastępczy numeru slajdu 3"/>
          <p:cNvSpPr txBox="1">
            <a:spLocks noGrp="1"/>
          </p:cNvSpPr>
          <p:nvPr/>
        </p:nvSpPr>
        <p:spPr bwMode="auto">
          <a:xfrm>
            <a:off x="3925351" y="9428165"/>
            <a:ext cx="300174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797D3D31-4EC4-48D6-BF5B-995038A9E00A}" type="slidenum">
              <a:rPr lang="pl-PL" altLang="pl-PL" sz="1200">
                <a:solidFill>
                  <a:srgbClr val="000000"/>
                </a:solidFill>
              </a:rPr>
              <a:pPr algn="r" eaLnBrk="1" hangingPunct="1"/>
              <a:t>35</a:t>
            </a:fld>
            <a:endParaRPr lang="pl-PL" altLang="pl-PL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614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72650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07479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Dotacja i wsparcie pomostowe</a:t>
            </a:r>
            <a:r>
              <a:rPr lang="pl-PL" baseline="0" dirty="0" smtClean="0"/>
              <a:t> – pomoc de </a:t>
            </a:r>
            <a:r>
              <a:rPr lang="pl-PL" baseline="0" dirty="0" err="1" smtClean="0"/>
              <a:t>minimis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602064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Cross- bez zakupu nieruchomości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18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753449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Cross- bez zakupu nieruchomości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19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25318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Cross- bez zakupu nieruchomości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20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2562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Ocena kryteriów wykonalności – polega na weryfikacji zasadności wewnętrznej logiki projektu w odniesieniu do zakresu rzeczowego, założeń finansowych oraz potencjału instytucjonalnego W/P</a:t>
            </a:r>
          </a:p>
          <a:p>
            <a:r>
              <a:rPr lang="pl-PL" dirty="0" smtClean="0"/>
              <a:t>Strategiczna I stopnia</a:t>
            </a:r>
            <a:r>
              <a:rPr lang="pl-PL" baseline="0" dirty="0" smtClean="0"/>
              <a:t> – polega na ocenie stopnia wpisywania się projektu w cele i założenia praz preferencji określone dla działania , wynikające bezpośrednio z treści RPO WP i UP.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22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4687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23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4149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632C2-6371-4C5E-98F4-6E643656C0E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1978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B01B0-CC05-4F9D-8AC4-C7146925568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87392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19D30-08FD-4139-82A6-51CD8238EE9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79132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ytuł i diagram lub schemat organizacyj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iektu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pl-PL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F1861-2D38-49CF-A96E-4152268B865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36075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>
  <p:cSld name="Tytuł, tekst i klip multimedia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obiektu multimediów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pl-PL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94BA4-49FC-4C16-8FFD-8B7EA2CD17F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138569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C390E-62D9-4419-BEF5-BA6EC4FB98BD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2786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2557D7-3800-44BF-B1D1-7767CC344B9B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3660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EDCB6-D364-4F3F-ABA8-8AFDD86A129D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1552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28F42-F506-464C-B852-FC3482D1B63D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634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ED429-6A6E-43D5-ABC8-57AFE8EE8B70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8465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EA3BA-B6DF-409D-BAE6-3D250550DA24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326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87415-57E6-43A7-A0D2-8B7DAF8444C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465713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7BA01-0215-4C74-8394-9D0E9F27320E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9800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01641-2835-4274-8A52-8BE0283BD3B2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1719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F2325-8174-448E-BF19-70EF009E7772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479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DDCC8-82C8-4AE1-8114-E6C5146FEC47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2356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338DC-F54B-4D28-8366-3E599D396E81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8656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ytuł i diagram lub schemat organizacyj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iektu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pl-PL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0A1CA9-AB26-4077-9B2E-5CD0D37E7292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9160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>
  <p:cSld name="Tytuł, tekst i klip multimedia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obiektu multimediów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pl-PL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1CCA6-E275-43DB-BBDA-44D0DAE63BDA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455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88613-7990-436A-9679-3AB84D662C9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06828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27F22-4254-462D-B62F-85BF0961A83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57283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C3DFD-EA56-406C-B9EA-589B968C161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89686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7F1EF-B192-4D58-956B-F02DE1C20BE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60841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A0CF4-BEBD-43EC-98EC-7492878D206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5460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62E37-1724-49FD-8DC6-9095286FE2A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13885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95869-E3E3-4173-B82A-309AC286392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14020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ED7375E-280A-4CC7-9D24-FD119A84CF9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3069EC0-28EC-4F4D-8511-5D79D2EC5215}" type="slidenum">
              <a:rPr lang="pl-PL" altLang="pl-PL">
                <a:solidFill>
                  <a:prstClr val="black"/>
                </a:solidFill>
                <a:latin typeface="Arial" panose="020B0604020202020204" pitchFamily="34" charset="0"/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493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title"/>
          </p:nvPr>
        </p:nvSpPr>
        <p:spPr>
          <a:xfrm>
            <a:off x="373063" y="1844824"/>
            <a:ext cx="8425681" cy="388843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altLang="pl-PL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280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28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System oceny i kryteria wyboru projektów w ramach Działania 6.3.2 Podmioty Ekonomii Społecznej</a:t>
            </a:r>
            <a:r>
              <a:rPr lang="pl-PL" altLang="pl-PL" sz="280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28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Konkurs numer: RPPM.06.03.02-IZ.00-22-001/16</a:t>
            </a:r>
            <a:r>
              <a:rPr lang="pl-PL" altLang="pl-PL" sz="280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28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pl-PL" altLang="pl-PL" sz="240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24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2600" dirty="0" smtClean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2600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pl-PL" altLang="pl-PL" sz="30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051" name="Text Box 10"/>
          <p:cNvSpPr txBox="1">
            <a:spLocks noChangeArrowheads="1"/>
          </p:cNvSpPr>
          <p:nvPr/>
        </p:nvSpPr>
        <p:spPr bwMode="auto">
          <a:xfrm>
            <a:off x="1619250" y="5895975"/>
            <a:ext cx="59055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200" b="1">
                <a:solidFill>
                  <a:prstClr val="white"/>
                </a:solidFill>
                <a:latin typeface="Calibri" pitchFamily="34" charset="0"/>
              </a:rPr>
              <a:t>Regionalny Program Operacyjny Województwa Pomorskiego na lata 2014-2020</a:t>
            </a:r>
          </a:p>
        </p:txBody>
      </p:sp>
      <p:pic>
        <p:nvPicPr>
          <p:cNvPr id="2052" name="Picture 7" descr="D:\POMORSKIE W UNII_SIW_NSS_ZNAKI_UNIJNE\NSS-NOWY-2014-2020\FE-2014-2020-PREZENTACJA PP\listownik-monoKONTRA-PASEK-Pomorskie-FE-UMWP-UE-EFSI-201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260350"/>
            <a:ext cx="83375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611560" y="5229200"/>
            <a:ext cx="762158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pl-PL" altLang="pl-PL" sz="1600" b="1" i="1" dirty="0" smtClean="0">
                <a:solidFill>
                  <a:prstClr val="white"/>
                </a:solidFill>
                <a:latin typeface="Calibri" panose="020F0502020204030204" pitchFamily="34" charset="0"/>
              </a:rPr>
              <a:t>Gdańsk, 19.04.2016r.</a:t>
            </a:r>
            <a:endParaRPr lang="pl-PL" altLang="pl-PL" sz="1600" b="1" i="1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68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3635896" y="188640"/>
            <a:ext cx="53224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/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4" name="Prostokąt zaokrąglony 3"/>
          <p:cNvSpPr/>
          <p:nvPr/>
        </p:nvSpPr>
        <p:spPr>
          <a:xfrm>
            <a:off x="467544" y="1700808"/>
            <a:ext cx="8064896" cy="489654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lnSpc>
                <a:spcPct val="150000"/>
              </a:lnSpc>
              <a:spcAft>
                <a:spcPts val="0"/>
              </a:spcAft>
            </a:pPr>
            <a:r>
              <a:rPr lang="pl-PL" sz="1700" b="1" u="sng" kern="150" dirty="0" smtClean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pl-PL" sz="1700" b="1" u="sng" kern="150" dirty="0" smtClean="0">
                <a:solidFill>
                  <a:prstClr val="black"/>
                </a:solidFill>
                <a:latin typeface="Calibri" panose="020F0502020204030204" pitchFamily="34" charset="0"/>
              </a:rPr>
              <a:t>A.2</a:t>
            </a:r>
            <a:r>
              <a:rPr lang="pl-PL" sz="1700" b="1" u="sng" kern="150" dirty="0">
                <a:solidFill>
                  <a:prstClr val="black"/>
                </a:solidFill>
                <a:latin typeface="Calibri" panose="020F0502020204030204" pitchFamily="34" charset="0"/>
              </a:rPr>
              <a:t>. Zgodność z celem szczegółowym RPO WP oraz profilem Działania</a:t>
            </a:r>
            <a:r>
              <a:rPr lang="pl-PL" sz="1700" b="1" u="sng" kern="150" dirty="0" smtClean="0">
                <a:solidFill>
                  <a:prstClr val="black"/>
                </a:solidFill>
                <a:latin typeface="Calibri" panose="020F0502020204030204" pitchFamily="34" charset="0"/>
              </a:rPr>
              <a:t>:</a:t>
            </a:r>
            <a:endParaRPr lang="pl-PL" sz="1700" i="1" kern="15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pl-PL" sz="1700" kern="15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obszar realizacji projektu </a:t>
            </a:r>
            <a:r>
              <a:rPr lang="pl-PL" sz="1700" i="1" kern="15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(subregion słupski, południowy, </a:t>
            </a:r>
            <a:r>
              <a:rPr lang="pl-PL" sz="1700" i="1" kern="15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nadwiślański)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Tx/>
              <a:buChar char="-"/>
            </a:pPr>
            <a:endParaRPr lang="pl-PL" sz="1700" i="1" kern="15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Tx/>
              <a:buChar char="-"/>
            </a:pPr>
            <a:endParaRPr lang="pl-PL" sz="1700" i="1" kern="150" dirty="0" smtClean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>
              <a:buFontTx/>
              <a:buChar char="-"/>
            </a:pPr>
            <a:endParaRPr lang="pl-PL" sz="2000" kern="150" dirty="0" smtClean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>
              <a:buFontTx/>
              <a:buChar char="-"/>
            </a:pPr>
            <a:endParaRPr lang="pl-PL" sz="2000" kern="15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/>
            <a:r>
              <a:rPr lang="pl-PL" sz="2000" kern="15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    grupa docelowa: </a:t>
            </a:r>
            <a:endParaRPr lang="pl-PL" sz="20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prstClr val="black"/>
                </a:solidFill>
                <a:latin typeface="Calibri" panose="020F0502020204030204" pitchFamily="34" charset="0"/>
              </a:rPr>
              <a:t>Podmioty ekonomii społecznej, </a:t>
            </a:r>
            <a:endParaRPr lang="pl-PL" sz="20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prstClr val="black"/>
                </a:solidFill>
                <a:latin typeface="Calibri" panose="020F0502020204030204" pitchFamily="34" charset="0"/>
              </a:rPr>
              <a:t>Przedsiębiorstwa społeczne,</a:t>
            </a:r>
            <a:endParaRPr lang="pl-PL" sz="20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prstClr val="black"/>
                </a:solidFill>
                <a:latin typeface="Calibri" panose="020F0502020204030204" pitchFamily="34" charset="0"/>
              </a:rPr>
              <a:t>Podmioty, o których mowa w art.4 ust.2 pkt 2,3 ustawy o spółdzielniach socjalnych,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prstClr val="black"/>
                </a:solidFill>
                <a:latin typeface="Calibri" panose="020F0502020204030204" pitchFamily="34" charset="0"/>
              </a:rPr>
              <a:t>Osoby fizyczne, w szczególności osoby zagrożone ubóstwem lub wykluczeniem </a:t>
            </a:r>
            <a:r>
              <a:rPr lang="pl-PL" sz="20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społecznym</a:t>
            </a:r>
            <a:endParaRPr lang="pl-PL" sz="1600" i="1" kern="15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lvl="0" indent="-28575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l-PL" sz="1600" b="1" kern="15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6" name="Prostokąt zaokrąglony 5"/>
          <p:cNvSpPr/>
          <p:nvPr/>
        </p:nvSpPr>
        <p:spPr>
          <a:xfrm>
            <a:off x="1372343" y="2841605"/>
            <a:ext cx="6399314" cy="87542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Aft>
                <a:spcPts val="0"/>
              </a:spcAft>
            </a:pPr>
            <a:r>
              <a:rPr lang="pl-PL" i="1" kern="15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l-PL" b="1" i="1" kern="15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Jeden projekt </a:t>
            </a:r>
            <a:r>
              <a:rPr lang="pl-PL" i="1" kern="15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obejmuje wyłącznie </a:t>
            </a:r>
            <a:r>
              <a:rPr lang="pl-PL" b="1" i="1" kern="15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jeden subregion </a:t>
            </a:r>
            <a:r>
              <a:rPr lang="pl-PL" i="1" kern="15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 </a:t>
            </a:r>
            <a:r>
              <a:rPr lang="pl-PL" b="1" i="1" kern="15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wszystkie </a:t>
            </a:r>
            <a:r>
              <a:rPr lang="pl-PL" i="1" kern="15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jego </a:t>
            </a:r>
            <a:r>
              <a:rPr lang="pl-PL" b="1" i="1" kern="15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powiaty</a:t>
            </a:r>
            <a:endParaRPr lang="pl-PL" b="1" dirty="0"/>
          </a:p>
        </p:txBody>
      </p:sp>
      <p:sp>
        <p:nvSpPr>
          <p:cNvPr id="7" name="Prostokąt zaokrąglony 6"/>
          <p:cNvSpPr/>
          <p:nvPr/>
        </p:nvSpPr>
        <p:spPr>
          <a:xfrm>
            <a:off x="611560" y="2852936"/>
            <a:ext cx="576064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 smtClean="0">
                <a:solidFill>
                  <a:schemeClr val="bg1">
                    <a:lumMod val="95000"/>
                  </a:schemeClr>
                </a:solidFill>
              </a:rPr>
              <a:t>!</a:t>
            </a:r>
            <a:endParaRPr lang="pl-PL" sz="4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250825" y="1174750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800" b="1" dirty="0">
                <a:solidFill>
                  <a:srgbClr val="000066"/>
                </a:solidFill>
                <a:latin typeface="Calibri" panose="020F0502020204030204" pitchFamily="34" charset="0"/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WYBRANE ELEMENTY OCENY FORMALNEJ </a:t>
            </a:r>
            <a:endParaRPr lang="pl-PL" altLang="pl-PL" sz="18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82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3635896" y="188640"/>
            <a:ext cx="53224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/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5" name="Prostokąt zaokrąglony 4"/>
          <p:cNvSpPr/>
          <p:nvPr/>
        </p:nvSpPr>
        <p:spPr>
          <a:xfrm>
            <a:off x="323528" y="1340768"/>
            <a:ext cx="8424936" cy="525658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spcAft>
                <a:spcPts val="0"/>
              </a:spcAft>
            </a:pPr>
            <a:r>
              <a:rPr lang="pl-PL" sz="2000" b="1" kern="150" dirty="0">
                <a:solidFill>
                  <a:prstClr val="black"/>
                </a:solidFill>
                <a:latin typeface="Calibri" panose="020F0502020204030204" pitchFamily="34" charset="0"/>
              </a:rPr>
              <a:t>A.2. Zgodność z celem szczegółowym RPO WP oraz profilem Działania:</a:t>
            </a:r>
          </a:p>
          <a:p>
            <a:pPr marL="342900" lvl="0" indent="-342900">
              <a:spcAft>
                <a:spcPts val="0"/>
              </a:spcAft>
              <a:buFontTx/>
              <a:buChar char="-"/>
            </a:pPr>
            <a:r>
              <a:rPr lang="pl-PL" sz="2000" kern="15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wskaźniki monitorowania określone w RPO WP</a:t>
            </a:r>
          </a:p>
          <a:p>
            <a:pPr lvl="0">
              <a:spcAft>
                <a:spcPts val="0"/>
              </a:spcAft>
            </a:pPr>
            <a:endParaRPr lang="pl-PL" sz="2000" kern="150" dirty="0" smtClean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>
              <a:spcAft>
                <a:spcPts val="0"/>
              </a:spcAft>
            </a:pPr>
            <a:endParaRPr lang="pl-PL" sz="2000" kern="150" dirty="0" smtClean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>
              <a:spcAft>
                <a:spcPts val="0"/>
              </a:spcAft>
            </a:pPr>
            <a:endParaRPr lang="pl-PL" sz="2000" kern="15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>
              <a:spcAft>
                <a:spcPts val="0"/>
              </a:spcAft>
            </a:pPr>
            <a:endParaRPr lang="pl-PL" sz="2000" kern="15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/>
            <a:r>
              <a:rPr lang="pl-PL" sz="2000" i="1" kern="15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l-PL" sz="2000" b="1" u="sng" dirty="0">
                <a:solidFill>
                  <a:prstClr val="black"/>
                </a:solidFill>
                <a:latin typeface="Calibri" panose="020F0502020204030204" pitchFamily="34" charset="0"/>
              </a:rPr>
              <a:t>wskaźnik produktu (obligatoryjny),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prstClr val="black"/>
                </a:solidFill>
                <a:latin typeface="Calibri" panose="020F0502020204030204" pitchFamily="34" charset="0"/>
              </a:rPr>
              <a:t>Liczba podmiotów ekonomii społecznej objętych wsparciem,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prstClr val="black"/>
                </a:solidFill>
                <a:latin typeface="Calibri" panose="020F0502020204030204" pitchFamily="34" charset="0"/>
              </a:rPr>
              <a:t>Liczba osób zagrożonych ubóstwem lub wykluczeniem społecznym objętych   wsparciem,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prstClr val="black"/>
                </a:solidFill>
                <a:latin typeface="Calibri" panose="020F0502020204030204" pitchFamily="34" charset="0"/>
              </a:rPr>
              <a:t> Liczba grup inicjatywnych, które w wyniku działalności OWES wypracowały założenia, co do utworzenia podmiotu ekonomii </a:t>
            </a:r>
            <a:r>
              <a:rPr lang="pl-PL" sz="2000" dirty="0" smtClean="0">
                <a:solidFill>
                  <a:prstClr val="black"/>
                </a:solidFill>
                <a:latin typeface="Calibri" panose="020F0502020204030204" pitchFamily="34" charset="0"/>
              </a:rPr>
              <a:t>społecznej </a:t>
            </a:r>
            <a:r>
              <a:rPr lang="pl-PL" sz="20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( </a:t>
            </a:r>
            <a:r>
              <a:rPr lang="pl-PL" sz="2000" b="1" dirty="0">
                <a:solidFill>
                  <a:prstClr val="black"/>
                </a:solidFill>
                <a:latin typeface="Calibri" panose="020F0502020204030204" pitchFamily="34" charset="0"/>
              </a:rPr>
              <a:t>w ciągu roku min.15),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prstClr val="black"/>
                </a:solidFill>
                <a:latin typeface="Calibri" panose="020F0502020204030204" pitchFamily="34" charset="0"/>
              </a:rPr>
              <a:t>Liczba środowisk, które w wyniku działalności OWES przystąpiły do wspólnej realizacji przedsięwzięcia mającego na celu rozwój ekonomii </a:t>
            </a:r>
            <a:r>
              <a:rPr lang="pl-PL" sz="2000" dirty="0" smtClean="0">
                <a:solidFill>
                  <a:prstClr val="black"/>
                </a:solidFill>
                <a:latin typeface="Calibri" panose="020F0502020204030204" pitchFamily="34" charset="0"/>
              </a:rPr>
              <a:t>społecznej </a:t>
            </a:r>
            <a:r>
              <a:rPr lang="pl-PL" sz="20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( </a:t>
            </a:r>
            <a:r>
              <a:rPr lang="pl-PL" sz="2000" b="1" dirty="0">
                <a:solidFill>
                  <a:prstClr val="black"/>
                </a:solidFill>
                <a:latin typeface="Calibri" panose="020F0502020204030204" pitchFamily="34" charset="0"/>
              </a:rPr>
              <a:t>w ciągu roku min.2)</a:t>
            </a: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610" y="2204864"/>
            <a:ext cx="768163" cy="1072989"/>
          </a:xfrm>
          <a:prstGeom prst="rect">
            <a:avLst/>
          </a:prstGeom>
        </p:spPr>
      </p:pic>
      <p:sp>
        <p:nvSpPr>
          <p:cNvPr id="7" name="Prostokąt zaokrąglony 6"/>
          <p:cNvSpPr/>
          <p:nvPr/>
        </p:nvSpPr>
        <p:spPr>
          <a:xfrm>
            <a:off x="1619672" y="2204864"/>
            <a:ext cx="6471322" cy="93255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r>
              <a:rPr lang="pl-PL" dirty="0" smtClean="0">
                <a:solidFill>
                  <a:schemeClr val="tx1"/>
                </a:solidFill>
              </a:rPr>
              <a:t>Wnioskodawca </a:t>
            </a:r>
            <a:r>
              <a:rPr lang="pl-PL" b="1" dirty="0" smtClean="0">
                <a:solidFill>
                  <a:schemeClr val="tx1"/>
                </a:solidFill>
              </a:rPr>
              <a:t>musi określić wartości wszystkich </a:t>
            </a:r>
            <a:r>
              <a:rPr lang="pl-PL" dirty="0" smtClean="0">
                <a:solidFill>
                  <a:schemeClr val="tx1"/>
                </a:solidFill>
              </a:rPr>
              <a:t>poniższych wskaźników produktu i rezultatu bezpośredniego.</a:t>
            </a:r>
          </a:p>
          <a:p>
            <a:endParaRPr lang="pl-PL" dirty="0"/>
          </a:p>
          <a:p>
            <a:endParaRPr lang="pl-PL" dirty="0" smtClean="0"/>
          </a:p>
          <a:p>
            <a:r>
              <a:rPr lang="pl-PL" dirty="0" smtClean="0"/>
              <a:t>.</a:t>
            </a:r>
            <a:endParaRPr lang="pl-PL" dirty="0"/>
          </a:p>
          <a:p>
            <a:endParaRPr lang="pl-PL" dirty="0" smtClean="0"/>
          </a:p>
          <a:p>
            <a:r>
              <a:rPr lang="pl-PL" dirty="0" smtClean="0"/>
              <a:t>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6596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3635896" y="188640"/>
            <a:ext cx="53224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/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5" name="Prostokąt zaokrąglony 4"/>
          <p:cNvSpPr/>
          <p:nvPr/>
        </p:nvSpPr>
        <p:spPr>
          <a:xfrm>
            <a:off x="467543" y="1268760"/>
            <a:ext cx="8490835" cy="54006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pl-PL" sz="1900" b="1" u="sng" dirty="0" smtClean="0">
                <a:latin typeface="Calibri" panose="020F0502020204030204" pitchFamily="34" charset="0"/>
              </a:rPr>
              <a:t>  wskaźnik </a:t>
            </a:r>
            <a:r>
              <a:rPr lang="pl-PL" sz="1900" b="1" u="sng" dirty="0">
                <a:latin typeface="Calibri" panose="020F0502020204030204" pitchFamily="34" charset="0"/>
              </a:rPr>
              <a:t>rezultatu bezpośredniego (obligatoryjne</a:t>
            </a:r>
            <a:r>
              <a:rPr lang="pl-PL" sz="1900" b="1" u="sng" dirty="0" smtClean="0">
                <a:latin typeface="Calibri" panose="020F0502020204030204" pitchFamily="34" charset="0"/>
              </a:rPr>
              <a:t>)</a:t>
            </a:r>
            <a:r>
              <a:rPr lang="pl-PL" sz="1900" dirty="0" smtClean="0">
                <a:latin typeface="Calibri" panose="020F0502020204030204" pitchFamily="34" charset="0"/>
              </a:rPr>
              <a:t>:</a:t>
            </a:r>
            <a:endParaRPr lang="pl-PL" sz="1900" dirty="0">
              <a:latin typeface="Calibri" panose="020F050202020403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pl-PL" sz="1900" dirty="0">
                <a:latin typeface="Calibri" panose="020F0502020204030204" pitchFamily="34" charset="0"/>
              </a:rPr>
              <a:t>Liczba miejsc pracy utworzonych w przedsiębiorstwach społecznych,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pl-PL" sz="1900" dirty="0">
                <a:latin typeface="Calibri" panose="020F0502020204030204" pitchFamily="34" charset="0"/>
              </a:rPr>
              <a:t>Liczba osób zagrożonych ubóstwem lub wykluczeniem społecznym </a:t>
            </a:r>
            <a:r>
              <a:rPr lang="pl-PL" sz="1900" dirty="0" smtClean="0">
                <a:latin typeface="Calibri" panose="020F0502020204030204" pitchFamily="34" charset="0"/>
              </a:rPr>
              <a:t>pracujących </a:t>
            </a:r>
            <a:r>
              <a:rPr lang="pl-PL" sz="1900" dirty="0">
                <a:latin typeface="Calibri" panose="020F0502020204030204" pitchFamily="34" charset="0"/>
              </a:rPr>
              <a:t>po opuszczeniu programu (łącznie z pracującymi na własny rachunek),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pl-PL" sz="1900" dirty="0">
                <a:latin typeface="Calibri" panose="020F0502020204030204" pitchFamily="34" charset="0"/>
              </a:rPr>
              <a:t>Liczba miejsc pracy utworzonych w wyniku działalności OWES dla osób wskazanych w def. przedsiębiorstwa społecznego </a:t>
            </a:r>
            <a:r>
              <a:rPr lang="pl-PL" sz="1900" b="1" dirty="0">
                <a:latin typeface="Calibri" panose="020F0502020204030204" pitchFamily="34" charset="0"/>
              </a:rPr>
              <a:t>( w ciągu roku  śr.min.25),</a:t>
            </a:r>
            <a:endParaRPr lang="pl-PL" sz="1900" dirty="0">
              <a:latin typeface="Calibri" panose="020F050202020403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pl-PL" sz="1900" dirty="0">
                <a:latin typeface="Calibri" panose="020F0502020204030204" pitchFamily="34" charset="0"/>
              </a:rPr>
              <a:t>Liczba organizacji pozarządowych prowadzących działalność odpłatną pożytku </a:t>
            </a:r>
            <a:r>
              <a:rPr lang="pl-PL" sz="1900" dirty="0" smtClean="0">
                <a:latin typeface="Calibri" panose="020F0502020204030204" pitchFamily="34" charset="0"/>
              </a:rPr>
              <a:t>publicznego </a:t>
            </a:r>
            <a:r>
              <a:rPr lang="pl-PL" sz="1900" dirty="0">
                <a:latin typeface="Calibri" panose="020F0502020204030204" pitchFamily="34" charset="0"/>
              </a:rPr>
              <a:t>lub działalność gospodarczą utworzonych w wyniku działalności OWES</a:t>
            </a:r>
            <a:r>
              <a:rPr lang="pl-PL" sz="1900" b="1" dirty="0">
                <a:latin typeface="Calibri" panose="020F0502020204030204" pitchFamily="34" charset="0"/>
              </a:rPr>
              <a:t> ( w ciągu śr. roku min.8),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pl-PL" sz="1900" dirty="0">
                <a:latin typeface="Calibri" panose="020F0502020204030204" pitchFamily="34" charset="0"/>
              </a:rPr>
              <a:t>Liczba miejsc pracy w przeliczeniu na pełne etaty utworzonych w wyniku działalności OWES we wspartych przedsiębiorstwach społecznych</a:t>
            </a:r>
            <a:r>
              <a:rPr lang="pl-PL" sz="1900" b="1" dirty="0">
                <a:latin typeface="Calibri" panose="020F0502020204030204" pitchFamily="34" charset="0"/>
              </a:rPr>
              <a:t> </a:t>
            </a:r>
            <a:br>
              <a:rPr lang="pl-PL" sz="1900" b="1" dirty="0">
                <a:latin typeface="Calibri" panose="020F0502020204030204" pitchFamily="34" charset="0"/>
              </a:rPr>
            </a:br>
            <a:r>
              <a:rPr lang="pl-PL" sz="1900" b="1" dirty="0">
                <a:latin typeface="Calibri" panose="020F0502020204030204" pitchFamily="34" charset="0"/>
              </a:rPr>
              <a:t>( w ciągu roku śr. min.15),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pl-PL" sz="1900" dirty="0">
                <a:latin typeface="Calibri" panose="020F0502020204030204" pitchFamily="34" charset="0"/>
              </a:rPr>
              <a:t>Procent wzrostu obrotów przedsiębiorstw społecznych objętych wsparciem </a:t>
            </a:r>
            <a:r>
              <a:rPr lang="pl-PL" sz="1900" b="1" dirty="0" smtClean="0">
                <a:latin typeface="Calibri" panose="020F0502020204030204" pitchFamily="34" charset="0"/>
              </a:rPr>
              <a:t>( </a:t>
            </a:r>
            <a:r>
              <a:rPr lang="pl-PL" sz="1900" b="1" dirty="0">
                <a:latin typeface="Calibri" panose="020F0502020204030204" pitchFamily="34" charset="0"/>
              </a:rPr>
              <a:t>w ciągu roku  śr.min.5),</a:t>
            </a:r>
            <a:endParaRPr lang="pl-PL" sz="19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33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3635896" y="188640"/>
            <a:ext cx="53224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/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5" name="Prostokąt zaokrąglony 4"/>
          <p:cNvSpPr/>
          <p:nvPr/>
        </p:nvSpPr>
        <p:spPr>
          <a:xfrm>
            <a:off x="251520" y="1700808"/>
            <a:ext cx="8496944" cy="496855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pl-PL" sz="2000" b="1" u="sng" dirty="0">
                <a:solidFill>
                  <a:prstClr val="black"/>
                </a:solidFill>
                <a:latin typeface="Calibri" panose="020F0502020204030204" pitchFamily="34" charset="0"/>
              </a:rPr>
              <a:t>wskaźniki horyzontalne (obligatoryjnie):</a:t>
            </a:r>
            <a:r>
              <a:rPr lang="pl-PL" sz="2000" u="sng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br>
              <a:rPr lang="pl-PL" sz="2000" u="sng" dirty="0">
                <a:solidFill>
                  <a:prstClr val="black"/>
                </a:solidFill>
                <a:latin typeface="Calibri" panose="020F0502020204030204" pitchFamily="34" charset="0"/>
              </a:rPr>
            </a:br>
            <a:endParaRPr lang="pl-PL" sz="2000" u="sng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228600" lvl="0" indent="-228600">
              <a:buFontTx/>
              <a:buAutoNum type="arabicPeriod"/>
            </a:pPr>
            <a:r>
              <a:rPr lang="pl-PL" sz="2000" dirty="0">
                <a:solidFill>
                  <a:prstClr val="black"/>
                </a:solidFill>
                <a:latin typeface="Calibri" panose="020F0502020204030204" pitchFamily="34" charset="0"/>
              </a:rPr>
              <a:t>Liczba obiektów dostosowanych do potrzeb osób </a:t>
            </a:r>
            <a:r>
              <a:rPr lang="pl-PL" sz="2000" dirty="0" smtClean="0">
                <a:solidFill>
                  <a:prstClr val="black"/>
                </a:solidFill>
                <a:latin typeface="Calibri" panose="020F0502020204030204" pitchFamily="34" charset="0"/>
              </a:rPr>
              <a:t>z niepełnosprawnościami</a:t>
            </a:r>
            <a:endParaRPr lang="pl-PL" sz="20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228600" lvl="0" indent="-228600">
              <a:buFontTx/>
              <a:buAutoNum type="arabicPeriod"/>
            </a:pPr>
            <a:r>
              <a:rPr lang="pl-PL" sz="2000" dirty="0">
                <a:solidFill>
                  <a:prstClr val="black"/>
                </a:solidFill>
                <a:latin typeface="Calibri" panose="020F0502020204030204" pitchFamily="34" charset="0"/>
              </a:rPr>
              <a:t>Liczba osób objętych szkoleniami / doradztwem w zakresie kompetencji cyfrowych</a:t>
            </a:r>
          </a:p>
          <a:p>
            <a:pPr marL="228600" lvl="0" indent="-228600">
              <a:buFontTx/>
              <a:buAutoNum type="arabicPeriod"/>
            </a:pPr>
            <a:r>
              <a:rPr lang="pl-PL" sz="2000" dirty="0">
                <a:solidFill>
                  <a:prstClr val="black"/>
                </a:solidFill>
                <a:latin typeface="Calibri" panose="020F0502020204030204" pitchFamily="34" charset="0"/>
              </a:rPr>
              <a:t>Liczba projektów, w których sfinansowano koszty racjonalnych usprawnień dla osób z </a:t>
            </a:r>
            <a:r>
              <a:rPr lang="pl-PL" sz="2000" dirty="0" smtClean="0">
                <a:solidFill>
                  <a:prstClr val="black"/>
                </a:solidFill>
                <a:latin typeface="Calibri" panose="020F0502020204030204" pitchFamily="34" charset="0"/>
              </a:rPr>
              <a:t>niepełnosprawnościami</a:t>
            </a:r>
          </a:p>
          <a:p>
            <a:pPr marL="228600" lvl="0" indent="-228600">
              <a:buFontTx/>
              <a:buAutoNum type="arabicPeriod"/>
            </a:pPr>
            <a:endParaRPr lang="pl-PL" sz="20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228600" lvl="0" indent="-228600">
              <a:buFontTx/>
              <a:buAutoNum type="arabicPeriod"/>
            </a:pPr>
            <a:endParaRPr lang="pl-PL" sz="20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228600" lvl="0" indent="-228600">
              <a:buFontTx/>
              <a:buAutoNum type="arabicPeriod"/>
            </a:pPr>
            <a:endParaRPr lang="pl-PL" sz="20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228600" lvl="0" indent="-228600">
              <a:buFontTx/>
              <a:buAutoNum type="arabicPeriod"/>
            </a:pPr>
            <a:endParaRPr lang="pl-PL" sz="20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228600" lvl="0" indent="-228600">
              <a:buFontTx/>
              <a:buAutoNum type="arabicPeriod"/>
            </a:pPr>
            <a:endParaRPr lang="pl-PL" sz="20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endParaRPr lang="pl-PL" sz="20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4797152"/>
            <a:ext cx="1017844" cy="1872207"/>
          </a:xfrm>
          <a:prstGeom prst="rect">
            <a:avLst/>
          </a:prstGeom>
        </p:spPr>
      </p:pic>
      <p:sp>
        <p:nvSpPr>
          <p:cNvPr id="6" name="Prostokąt zaokrąglony 5"/>
          <p:cNvSpPr/>
          <p:nvPr/>
        </p:nvSpPr>
        <p:spPr>
          <a:xfrm>
            <a:off x="1485388" y="4797152"/>
            <a:ext cx="6831028" cy="158417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r>
              <a:rPr lang="pl-PL" dirty="0" smtClean="0">
                <a:solidFill>
                  <a:schemeClr val="tx1"/>
                </a:solidFill>
              </a:rPr>
              <a:t>Wnioskodawca </a:t>
            </a:r>
            <a:r>
              <a:rPr lang="pl-PL" b="1" dirty="0" smtClean="0">
                <a:solidFill>
                  <a:schemeClr val="tx1"/>
                </a:solidFill>
              </a:rPr>
              <a:t>musi określić wartości </a:t>
            </a:r>
            <a:r>
              <a:rPr lang="pl-PL" dirty="0" smtClean="0">
                <a:solidFill>
                  <a:schemeClr val="tx1"/>
                </a:solidFill>
              </a:rPr>
              <a:t>wszystkich powyższych wskaźników horyzontalnych. Jeśli </a:t>
            </a:r>
            <a:r>
              <a:rPr lang="pl-PL" b="1" dirty="0" smtClean="0">
                <a:solidFill>
                  <a:schemeClr val="tx1"/>
                </a:solidFill>
              </a:rPr>
              <a:t>nie przewiduje się działań</a:t>
            </a:r>
            <a:r>
              <a:rPr lang="pl-PL" dirty="0" smtClean="0">
                <a:solidFill>
                  <a:schemeClr val="tx1"/>
                </a:solidFill>
              </a:rPr>
              <a:t> skutkujących osiągnieciem danego wskaźnika </a:t>
            </a:r>
            <a:r>
              <a:rPr lang="pl-PL" b="1" dirty="0" smtClean="0">
                <a:solidFill>
                  <a:schemeClr val="tx1"/>
                </a:solidFill>
              </a:rPr>
              <a:t>należy zostawić domyśla wartość „0”</a:t>
            </a:r>
          </a:p>
          <a:p>
            <a:endParaRPr lang="pl-PL" dirty="0"/>
          </a:p>
          <a:p>
            <a:endParaRPr lang="pl-PL" dirty="0" smtClean="0"/>
          </a:p>
          <a:p>
            <a:r>
              <a:rPr lang="pl-PL" dirty="0" smtClean="0"/>
              <a:t>.</a:t>
            </a:r>
            <a:endParaRPr lang="pl-PL" dirty="0"/>
          </a:p>
          <a:p>
            <a:endParaRPr lang="pl-PL" dirty="0" smtClean="0"/>
          </a:p>
          <a:p>
            <a:r>
              <a:rPr lang="pl-PL" dirty="0" smtClean="0"/>
              <a:t>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9238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395536" y="1340768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endParaRPr lang="pl-PL" b="1" kern="150" dirty="0">
              <a:latin typeface="Calibri" panose="020F0502020204030204" pitchFamily="34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591022" y="3583801"/>
            <a:ext cx="777686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2000" kern="15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pl-PL" sz="1600" i="1" kern="15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l-PL" sz="1600" kern="150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3635896" y="186868"/>
            <a:ext cx="53224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/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9" name="Prostokąt zaokrąglony 8"/>
          <p:cNvSpPr/>
          <p:nvPr/>
        </p:nvSpPr>
        <p:spPr>
          <a:xfrm>
            <a:off x="467543" y="1268760"/>
            <a:ext cx="8490835" cy="54006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pl-PL" b="1" kern="150" dirty="0">
                <a:latin typeface="Calibri" panose="020F0502020204030204" pitchFamily="34" charset="0"/>
              </a:rPr>
              <a:t>A.3</a:t>
            </a:r>
            <a:r>
              <a:rPr lang="pl-PL" sz="2000" b="1" kern="150" dirty="0">
                <a:latin typeface="Calibri" panose="020F0502020204030204" pitchFamily="34" charset="0"/>
              </a:rPr>
              <a:t>. Kwalifikowalność wnioskodawcy oraz partnerów: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Tx/>
              <a:buChar char="-"/>
            </a:pPr>
            <a:r>
              <a:rPr lang="pl-PL" sz="2000" kern="15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spełnienie warunków określonych w RPO WP, doprecyzowanych </a:t>
            </a:r>
            <a:br>
              <a:rPr lang="pl-PL" sz="2000" kern="15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pl-PL" sz="2000" kern="15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 </a:t>
            </a:r>
            <a:r>
              <a:rPr lang="pl-PL" sz="2000" kern="15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SzOOP</a:t>
            </a:r>
            <a:r>
              <a:rPr lang="pl-PL" sz="2000" kern="15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 regulaminie konkursu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Tx/>
              <a:buChar char="-"/>
            </a:pPr>
            <a:r>
              <a:rPr lang="pl-PL" sz="2000" kern="15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Podmioty, które mogą przystąpić do konkursu (pkt. 1.8 regulaminu konkursu- OWES</a:t>
            </a:r>
            <a:r>
              <a:rPr lang="pl-PL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Tx/>
              <a:buChar char="-"/>
            </a:pPr>
            <a:endParaRPr lang="pl-PL" kern="15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Tx/>
              <a:buChar char="-"/>
            </a:pPr>
            <a:endParaRPr lang="pl-PL" kern="150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Tx/>
              <a:buChar char="-"/>
            </a:pPr>
            <a:endParaRPr lang="pl-PL" kern="15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Tx/>
              <a:buChar char="-"/>
            </a:pPr>
            <a:endParaRPr lang="pl-PL" kern="150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Tx/>
              <a:buChar char="-"/>
            </a:pPr>
            <a:endParaRPr lang="pl-PL" kern="15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Tx/>
              <a:buChar char="-"/>
            </a:pPr>
            <a:endParaRPr lang="pl-PL" kern="150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Tx/>
              <a:buChar char="-"/>
            </a:pPr>
            <a:endParaRPr lang="pl-PL" kern="15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Tx/>
              <a:buChar char="-"/>
            </a:pPr>
            <a:endParaRPr lang="pl-PL" kern="150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Tx/>
              <a:buChar char="-"/>
            </a:pPr>
            <a:endParaRPr lang="pl-PL" kern="15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Tx/>
              <a:buChar char="-"/>
            </a:pPr>
            <a:endParaRPr lang="pl-PL" kern="150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Tx/>
              <a:buChar char="-"/>
            </a:pPr>
            <a:endParaRPr lang="pl-PL" kern="150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869" y="3717031"/>
            <a:ext cx="1017844" cy="2376265"/>
          </a:xfrm>
          <a:prstGeom prst="rect">
            <a:avLst/>
          </a:prstGeom>
        </p:spPr>
      </p:pic>
      <p:sp>
        <p:nvSpPr>
          <p:cNvPr id="11" name="Prostokąt zaokrąglony 10"/>
          <p:cNvSpPr/>
          <p:nvPr/>
        </p:nvSpPr>
        <p:spPr>
          <a:xfrm>
            <a:off x="2078346" y="3717032"/>
            <a:ext cx="6492045" cy="199158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r>
              <a:rPr lang="pl-PL" dirty="0" smtClean="0">
                <a:solidFill>
                  <a:schemeClr val="tx1"/>
                </a:solidFill>
              </a:rPr>
              <a:t>O dofinansowanie </a:t>
            </a:r>
            <a:r>
              <a:rPr lang="pl-PL" dirty="0">
                <a:solidFill>
                  <a:schemeClr val="tx1"/>
                </a:solidFill>
              </a:rPr>
              <a:t>projektu mogą ubiegać się </a:t>
            </a:r>
            <a:r>
              <a:rPr lang="pl-PL" b="1" dirty="0">
                <a:solidFill>
                  <a:schemeClr val="tx1"/>
                </a:solidFill>
              </a:rPr>
              <a:t>podmioty prowadzące Ośrodki Wsparcia Ekonomii Społecznej</a:t>
            </a:r>
            <a:r>
              <a:rPr lang="pl-PL" dirty="0" smtClean="0">
                <a:solidFill>
                  <a:schemeClr val="tx1"/>
                </a:solidFill>
              </a:rPr>
              <a:t>,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>
                <a:solidFill>
                  <a:schemeClr val="tx1"/>
                </a:solidFill>
              </a:rPr>
              <a:t>z zastrzeżeniem, że </a:t>
            </a:r>
            <a:r>
              <a:rPr lang="pl-PL" b="1" dirty="0">
                <a:solidFill>
                  <a:schemeClr val="tx1"/>
                </a:solidFill>
              </a:rPr>
              <a:t>umowa</a:t>
            </a:r>
            <a:r>
              <a:rPr lang="pl-PL" dirty="0">
                <a:solidFill>
                  <a:schemeClr val="tx1"/>
                </a:solidFill>
              </a:rPr>
              <a:t> o dofinansowanie projektu </a:t>
            </a:r>
            <a:r>
              <a:rPr lang="pl-PL" b="1" dirty="0">
                <a:solidFill>
                  <a:schemeClr val="tx1"/>
                </a:solidFill>
              </a:rPr>
              <a:t>podpisana zostanie wyłącznie z OWES posiadającymi </a:t>
            </a:r>
            <a:r>
              <a:rPr lang="pl-PL" b="1" dirty="0" smtClean="0">
                <a:solidFill>
                  <a:schemeClr val="tx1"/>
                </a:solidFill>
              </a:rPr>
              <a:t>akredytację</a:t>
            </a:r>
            <a:r>
              <a:rPr lang="pl-PL" dirty="0" smtClean="0">
                <a:solidFill>
                  <a:schemeClr val="tx1"/>
                </a:solidFill>
              </a:rPr>
              <a:t>.</a:t>
            </a:r>
            <a:endParaRPr lang="pl-PL" dirty="0">
              <a:solidFill>
                <a:schemeClr val="tx1"/>
              </a:solidFill>
            </a:endParaRPr>
          </a:p>
          <a:p>
            <a:endParaRPr lang="pl-PL" dirty="0" smtClean="0"/>
          </a:p>
          <a:p>
            <a:r>
              <a:rPr lang="pl-PL" dirty="0" smtClean="0"/>
              <a:t>.</a:t>
            </a:r>
            <a:endParaRPr lang="pl-PL" dirty="0"/>
          </a:p>
          <a:p>
            <a:endParaRPr lang="pl-PL" dirty="0" smtClean="0"/>
          </a:p>
          <a:p>
            <a:r>
              <a:rPr lang="pl-PL" dirty="0" smtClean="0"/>
              <a:t>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0577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395536" y="1340768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endParaRPr lang="pl-PL" b="1" kern="150" dirty="0">
              <a:latin typeface="Calibri" panose="020F0502020204030204" pitchFamily="34" charset="0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539552" y="1340768"/>
            <a:ext cx="79928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endParaRPr lang="pl-PL" sz="2000" kern="150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Tx/>
              <a:buChar char="-"/>
            </a:pPr>
            <a:endParaRPr lang="pl-PL" sz="2000" kern="150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591022" y="3583801"/>
            <a:ext cx="777686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2000" kern="15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pl-PL" sz="1600" i="1" kern="15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l-PL" sz="1600" kern="150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643967" y="1415844"/>
            <a:ext cx="778405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pl-PL" sz="2000" b="1" kern="15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A.5. Kwalifikowalność wartości projektu (jeśli dotyczy):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FontTx/>
              <a:buNone/>
            </a:pPr>
            <a:r>
              <a:rPr lang="pl-PL" sz="2000" kern="15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min </a:t>
            </a: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500.000 PLN</a:t>
            </a:r>
            <a:endParaRPr lang="pl-PL" sz="2000" kern="15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3635896" y="186868"/>
            <a:ext cx="53224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/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pic>
        <p:nvPicPr>
          <p:cNvPr id="9" name="Symbol zastępczy zawartości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2060575"/>
            <a:ext cx="8642350" cy="4320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10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67544" y="1124744"/>
            <a:ext cx="85689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kern="15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A.6. Kwalifikowalność okresu realizacji projektu</a:t>
            </a:r>
            <a:r>
              <a:rPr lang="pl-PL" sz="2000" b="1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pl-PL" sz="2000" b="1" kern="15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3714013" y="294913"/>
            <a:ext cx="53224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/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6" name="Prostokąt zaokrąglony 5"/>
          <p:cNvSpPr/>
          <p:nvPr/>
        </p:nvSpPr>
        <p:spPr>
          <a:xfrm>
            <a:off x="467544" y="1772974"/>
            <a:ext cx="8490835" cy="374425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pl-PL" sz="1900" dirty="0" smtClean="0">
                <a:latin typeface="Calibri" panose="020F0502020204030204" pitchFamily="34" charset="0"/>
              </a:rPr>
              <a:t>Projekt </a:t>
            </a:r>
            <a:r>
              <a:rPr lang="pl-PL" sz="1900" dirty="0">
                <a:latin typeface="Calibri" panose="020F0502020204030204" pitchFamily="34" charset="0"/>
              </a:rPr>
              <a:t>może być realizowany w okresie od </a:t>
            </a:r>
            <a:r>
              <a:rPr lang="pl-PL" sz="1900" b="1" dirty="0">
                <a:latin typeface="Calibri" panose="020F0502020204030204" pitchFamily="34" charset="0"/>
              </a:rPr>
              <a:t>01 stycznia 2016 jednak nie  wcześniej niż od dnia otrzymania przez OWES akredytacji ministra właściwego ds. zabezpieczenia społecznego</a:t>
            </a:r>
            <a:r>
              <a:rPr lang="pl-PL" sz="1900" dirty="0">
                <a:latin typeface="Calibri" panose="020F0502020204030204" pitchFamily="34" charset="0"/>
              </a:rPr>
              <a:t/>
            </a:r>
            <a:br>
              <a:rPr lang="pl-PL" sz="1900" dirty="0">
                <a:latin typeface="Calibri" panose="020F0502020204030204" pitchFamily="34" charset="0"/>
              </a:rPr>
            </a:br>
            <a:r>
              <a:rPr lang="pl-PL" sz="1900" dirty="0">
                <a:latin typeface="Calibri" panose="020F0502020204030204" pitchFamily="34" charset="0"/>
              </a:rPr>
              <a:t>     Minimalny okres realizacji projektu wynosi pełnych </a:t>
            </a:r>
            <a:r>
              <a:rPr lang="pl-PL" sz="1900" b="1" dirty="0">
                <a:latin typeface="Calibri" panose="020F0502020204030204" pitchFamily="34" charset="0"/>
              </a:rPr>
              <a:t>60 miesięcy </a:t>
            </a:r>
            <a:r>
              <a:rPr lang="pl-PL" sz="1900" dirty="0">
                <a:latin typeface="Calibri" panose="020F0502020204030204" pitchFamily="34" charset="0"/>
              </a:rPr>
              <a:t>(np.15.10.2016-15.10.2021) przy czym realizacja projektu </a:t>
            </a:r>
            <a:r>
              <a:rPr lang="pl-PL" sz="1900" b="1" dirty="0">
                <a:latin typeface="Calibri" panose="020F0502020204030204" pitchFamily="34" charset="0"/>
              </a:rPr>
              <a:t>musi rozpocząć się </a:t>
            </a:r>
            <a:r>
              <a:rPr lang="pl-PL" sz="1900" b="1" dirty="0" smtClean="0">
                <a:latin typeface="Calibri" panose="020F0502020204030204" pitchFamily="34" charset="0"/>
              </a:rPr>
              <a:t/>
            </a:r>
            <a:br>
              <a:rPr lang="pl-PL" sz="1900" b="1" dirty="0" smtClean="0">
                <a:latin typeface="Calibri" panose="020F0502020204030204" pitchFamily="34" charset="0"/>
              </a:rPr>
            </a:br>
            <a:r>
              <a:rPr lang="pl-PL" sz="1900" b="1" dirty="0" smtClean="0">
                <a:latin typeface="Calibri" panose="020F0502020204030204" pitchFamily="34" charset="0"/>
              </a:rPr>
              <a:t>w </a:t>
            </a:r>
            <a:r>
              <a:rPr lang="pl-PL" sz="1900" b="1" dirty="0">
                <a:latin typeface="Calibri" panose="020F0502020204030204" pitchFamily="34" charset="0"/>
              </a:rPr>
              <a:t>2016 roku</a:t>
            </a:r>
            <a:r>
              <a:rPr lang="pl-PL" sz="1900" dirty="0">
                <a:latin typeface="Calibri" panose="020F0502020204030204" pitchFamily="34" charset="0"/>
              </a:rPr>
              <a:t/>
            </a:r>
            <a:br>
              <a:rPr lang="pl-PL" sz="1900" dirty="0">
                <a:latin typeface="Calibri" panose="020F0502020204030204" pitchFamily="34" charset="0"/>
              </a:rPr>
            </a:br>
            <a:r>
              <a:rPr lang="pl-PL" sz="1900" dirty="0">
                <a:latin typeface="Calibri" panose="020F0502020204030204" pitchFamily="34" charset="0"/>
              </a:rPr>
              <a:t>-    zgodność z okresem kwalifikowania wydatków wynikających z zasad   </a:t>
            </a:r>
          </a:p>
          <a:p>
            <a:pPr lvl="0"/>
            <a:r>
              <a:rPr lang="pl-PL" sz="1900" dirty="0">
                <a:latin typeface="Calibri" panose="020F0502020204030204" pitchFamily="34" charset="0"/>
              </a:rPr>
              <a:t>     przyznawania pomocy publicznej</a:t>
            </a:r>
          </a:p>
          <a:p>
            <a:pPr lvl="0"/>
            <a:r>
              <a:rPr lang="pl-PL" sz="1900" dirty="0" smtClean="0">
                <a:latin typeface="Calibri" panose="020F0502020204030204" pitchFamily="34" charset="0"/>
              </a:rPr>
              <a:t>-    projekt </a:t>
            </a:r>
            <a:r>
              <a:rPr lang="pl-PL" sz="1900" b="1" dirty="0">
                <a:latin typeface="Calibri" panose="020F0502020204030204" pitchFamily="34" charset="0"/>
              </a:rPr>
              <a:t>niezakończony </a:t>
            </a:r>
            <a:r>
              <a:rPr lang="pl-PL" sz="1900" dirty="0">
                <a:latin typeface="Calibri" panose="020F0502020204030204" pitchFamily="34" charset="0"/>
              </a:rPr>
              <a:t>(art. 65 rozporządzenia ogólnego).</a:t>
            </a:r>
          </a:p>
        </p:txBody>
      </p:sp>
    </p:spTree>
    <p:extLst>
      <p:ext uri="{BB962C8B-B14F-4D97-AF65-F5344CB8AC3E}">
        <p14:creationId xmlns:p14="http://schemas.microsoft.com/office/powerpoint/2010/main" val="194174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3635896" y="188640"/>
            <a:ext cx="53224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/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4" name="Prostokąt zaokrąglony 3"/>
          <p:cNvSpPr/>
          <p:nvPr/>
        </p:nvSpPr>
        <p:spPr>
          <a:xfrm>
            <a:off x="467544" y="1700808"/>
            <a:ext cx="8064896" cy="496855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kern="15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A.8. Montaż finansowy </a:t>
            </a:r>
            <a:r>
              <a:rPr lang="pl-PL" sz="2000" b="1" kern="15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projektu: </a:t>
            </a:r>
            <a:r>
              <a:rPr lang="pl-PL" sz="2000" kern="15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zgodność </a:t>
            </a:r>
            <a:r>
              <a:rPr lang="pl-PL" sz="2000" kern="15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max % poziomu dofinansowania projektu z </a:t>
            </a:r>
            <a:r>
              <a:rPr lang="pl-PL" sz="2000" kern="150" dirty="0" err="1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SzOOP</a:t>
            </a:r>
            <a:r>
              <a:rPr lang="pl-PL" sz="2000" kern="15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pl-PL" sz="2000" kern="15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 </a:t>
            </a:r>
            <a:r>
              <a:rPr lang="pl-PL" sz="2000" kern="15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regulaminem </a:t>
            </a:r>
            <a:r>
              <a:rPr lang="pl-PL" sz="2000" kern="15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konkursu</a:t>
            </a:r>
            <a:endParaRPr lang="pl-PL" sz="2000" kern="15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pl-PL" sz="1900" kern="0" dirty="0">
                <a:solidFill>
                  <a:prstClr val="black"/>
                </a:solidFill>
                <a:uFill>
                  <a:solidFill>
                    <a:srgbClr val="F07F09">
                      <a:lumMod val="75000"/>
                    </a:srgbClr>
                  </a:solidFill>
                </a:uFill>
                <a:latin typeface="Calibri" panose="020F0502020204030204" pitchFamily="34" charset="0"/>
              </a:rPr>
              <a:t>Poziom dofinansowania wydatków kwalifikowalnych projektu wynosi:</a:t>
            </a:r>
          </a:p>
          <a:p>
            <a:pPr marL="342900" lvl="0" indent="-342900" algn="just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pl-PL" sz="1900" kern="0" dirty="0">
                <a:solidFill>
                  <a:prstClr val="black"/>
                </a:solidFill>
                <a:uFill>
                  <a:solidFill>
                    <a:srgbClr val="F07F09">
                      <a:lumMod val="75000"/>
                    </a:srgbClr>
                  </a:solidFill>
                </a:uFill>
                <a:latin typeface="Calibri" panose="020F0502020204030204" pitchFamily="34" charset="0"/>
              </a:rPr>
              <a:t>ze środków EFS - 85%,</a:t>
            </a:r>
          </a:p>
          <a:p>
            <a:pPr marL="342900" lvl="0" indent="-342900" algn="just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pl-PL" sz="1900" kern="0" dirty="0">
                <a:solidFill>
                  <a:prstClr val="black"/>
                </a:solidFill>
                <a:uFill>
                  <a:solidFill>
                    <a:srgbClr val="F07F09">
                      <a:lumMod val="75000"/>
                    </a:srgbClr>
                  </a:solidFill>
                </a:uFill>
                <a:latin typeface="Calibri" panose="020F0502020204030204" pitchFamily="34" charset="0"/>
              </a:rPr>
              <a:t>krajowy wkład publiczny </a:t>
            </a:r>
            <a:r>
              <a:rPr lang="pl-PL" sz="1900" b="1" u="sng" kern="0" dirty="0">
                <a:solidFill>
                  <a:prstClr val="black"/>
                </a:solidFill>
                <a:uFill>
                  <a:solidFill>
                    <a:srgbClr val="F07F09">
                      <a:lumMod val="75000"/>
                    </a:srgbClr>
                  </a:solidFill>
                </a:uFill>
                <a:latin typeface="Calibri" panose="020F0502020204030204" pitchFamily="34" charset="0"/>
              </a:rPr>
              <a:t>(budżet państwa</a:t>
            </a:r>
            <a:r>
              <a:rPr lang="pl-PL" sz="1900" u="sng" kern="0" dirty="0">
                <a:solidFill>
                  <a:prstClr val="black"/>
                </a:solidFill>
                <a:uFill>
                  <a:solidFill>
                    <a:srgbClr val="F07F09">
                      <a:lumMod val="75000"/>
                    </a:srgbClr>
                  </a:solidFill>
                </a:uFill>
                <a:latin typeface="Calibri" panose="020F0502020204030204" pitchFamily="34" charset="0"/>
              </a:rPr>
              <a:t>) - </a:t>
            </a:r>
            <a:r>
              <a:rPr lang="pl-PL" sz="1900" b="1" u="sng" kern="0" dirty="0">
                <a:solidFill>
                  <a:prstClr val="black"/>
                </a:solidFill>
                <a:uFill>
                  <a:solidFill>
                    <a:srgbClr val="F07F09">
                      <a:lumMod val="75000"/>
                    </a:srgbClr>
                  </a:solidFill>
                </a:uFill>
                <a:latin typeface="Calibri" panose="020F0502020204030204" pitchFamily="34" charset="0"/>
              </a:rPr>
              <a:t>15%</a:t>
            </a:r>
            <a:r>
              <a:rPr lang="pl-PL" sz="1900" u="sng" kern="0" dirty="0">
                <a:solidFill>
                  <a:prstClr val="black"/>
                </a:solidFill>
                <a:uFill>
                  <a:solidFill>
                    <a:srgbClr val="F07F09">
                      <a:lumMod val="75000"/>
                    </a:srgbClr>
                  </a:solidFill>
                </a:uFill>
                <a:latin typeface="Calibri" panose="020F0502020204030204" pitchFamily="34" charset="0"/>
              </a:rPr>
              <a:t>, </a:t>
            </a:r>
            <a:r>
              <a:rPr lang="pl-PL" sz="1900" kern="0" dirty="0">
                <a:solidFill>
                  <a:prstClr val="black"/>
                </a:solidFill>
                <a:uFill>
                  <a:solidFill>
                    <a:srgbClr val="F07F09">
                      <a:lumMod val="75000"/>
                    </a:srgbClr>
                  </a:solidFill>
                </a:uFill>
                <a:latin typeface="Calibri" panose="020F0502020204030204" pitchFamily="34" charset="0"/>
              </a:rPr>
              <a:t>przy czym kwota dofinansowania z budżetu państwa </a:t>
            </a:r>
            <a:r>
              <a:rPr lang="pl-PL" sz="1900" b="1" u="sng" kern="0" dirty="0">
                <a:solidFill>
                  <a:prstClr val="black"/>
                </a:solidFill>
                <a:uFill>
                  <a:solidFill>
                    <a:srgbClr val="F07F09">
                      <a:lumMod val="75000"/>
                    </a:srgbClr>
                  </a:solidFill>
                </a:uFill>
                <a:latin typeface="Calibri" panose="020F0502020204030204" pitchFamily="34" charset="0"/>
              </a:rPr>
              <a:t>dotyczy wyłącznie kwoty przeznaczonej </a:t>
            </a:r>
            <a:r>
              <a:rPr lang="pl-PL" sz="1900" kern="0" dirty="0">
                <a:solidFill>
                  <a:prstClr val="black"/>
                </a:solidFill>
                <a:uFill>
                  <a:solidFill>
                    <a:srgbClr val="F07F09">
                      <a:lumMod val="75000"/>
                    </a:srgbClr>
                  </a:solidFill>
                </a:uFill>
                <a:latin typeface="Calibri" panose="020F0502020204030204" pitchFamily="34" charset="0"/>
              </a:rPr>
              <a:t>we wniosku o dofinansowanie projektu </a:t>
            </a:r>
            <a:r>
              <a:rPr lang="pl-PL" sz="1900" b="1" u="sng" kern="0" dirty="0">
                <a:solidFill>
                  <a:prstClr val="black"/>
                </a:solidFill>
                <a:uFill>
                  <a:solidFill>
                    <a:srgbClr val="F07F09">
                      <a:lumMod val="75000"/>
                    </a:srgbClr>
                  </a:solidFill>
                </a:uFill>
                <a:latin typeface="Calibri" panose="020F0502020204030204" pitchFamily="34" charset="0"/>
              </a:rPr>
              <a:t>na udzielenie dotacji</a:t>
            </a:r>
            <a:r>
              <a:rPr lang="pl-PL" sz="1900" kern="0" dirty="0">
                <a:solidFill>
                  <a:prstClr val="black"/>
                </a:solidFill>
                <a:uFill>
                  <a:solidFill>
                    <a:srgbClr val="F07F09">
                      <a:lumMod val="75000"/>
                    </a:srgbClr>
                  </a:solidFill>
                </a:uFill>
                <a:latin typeface="Calibri" panose="020F0502020204030204" pitchFamily="34" charset="0"/>
              </a:rPr>
              <a:t> na tworzenie nowych miejsc pracy w podmiotach ekonomii społecznej.</a:t>
            </a: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pl-PL" sz="1900" b="1" u="sng" kern="0" dirty="0">
                <a:solidFill>
                  <a:prstClr val="black"/>
                </a:solidFill>
                <a:uFill>
                  <a:solidFill>
                    <a:srgbClr val="F07F09">
                      <a:lumMod val="75000"/>
                    </a:srgbClr>
                  </a:solidFill>
                </a:uFill>
                <a:latin typeface="Calibri" panose="020F0502020204030204" pitchFamily="34" charset="0"/>
              </a:rPr>
              <a:t>Wkład własny beneficjenta </a:t>
            </a:r>
            <a:r>
              <a:rPr lang="pl-PL" sz="1900" kern="0" dirty="0">
                <a:solidFill>
                  <a:prstClr val="black"/>
                </a:solidFill>
                <a:uFill>
                  <a:solidFill>
                    <a:srgbClr val="F07F09">
                      <a:lumMod val="75000"/>
                    </a:srgbClr>
                  </a:solidFill>
                </a:uFill>
                <a:latin typeface="Calibri" panose="020F0502020204030204" pitchFamily="34" charset="0"/>
              </a:rPr>
              <a:t>wynosi </a:t>
            </a:r>
            <a:r>
              <a:rPr lang="pl-PL" sz="1900" b="1" u="sng" kern="0" dirty="0">
                <a:solidFill>
                  <a:prstClr val="black"/>
                </a:solidFill>
                <a:uFill>
                  <a:solidFill>
                    <a:srgbClr val="F07F09">
                      <a:lumMod val="75000"/>
                    </a:srgbClr>
                  </a:solidFill>
                </a:uFill>
                <a:latin typeface="Calibri" panose="020F0502020204030204" pitchFamily="34" charset="0"/>
              </a:rPr>
              <a:t>15% wartości projektu pomniejszonej o wartość dotacji</a:t>
            </a:r>
            <a:r>
              <a:rPr lang="pl-PL" sz="1900" b="1" kern="0" dirty="0">
                <a:solidFill>
                  <a:prstClr val="black"/>
                </a:solidFill>
                <a:uFill>
                  <a:solidFill>
                    <a:srgbClr val="F07F09">
                      <a:lumMod val="75000"/>
                    </a:srgbClr>
                  </a:solidFill>
                </a:uFill>
                <a:latin typeface="Calibri" panose="020F0502020204030204" pitchFamily="34" charset="0"/>
              </a:rPr>
              <a:t> </a:t>
            </a:r>
            <a:r>
              <a:rPr lang="pl-PL" sz="1900" kern="0" dirty="0">
                <a:solidFill>
                  <a:prstClr val="black"/>
                </a:solidFill>
                <a:uFill>
                  <a:solidFill>
                    <a:srgbClr val="F07F09">
                      <a:lumMod val="75000"/>
                    </a:srgbClr>
                  </a:solidFill>
                </a:uFill>
                <a:latin typeface="Calibri" panose="020F0502020204030204" pitchFamily="34" charset="0"/>
              </a:rPr>
              <a:t>na tworzenie nowych miejsc pracy w podmiotach ekonomii społecznej</a:t>
            </a:r>
            <a:r>
              <a:rPr lang="pl-PL" sz="1900" kern="0" dirty="0" smtClean="0">
                <a:solidFill>
                  <a:prstClr val="black"/>
                </a:solidFill>
                <a:uFill>
                  <a:solidFill>
                    <a:srgbClr val="F07F09">
                      <a:lumMod val="75000"/>
                    </a:srgbClr>
                  </a:solidFill>
                </a:uFill>
                <a:latin typeface="Calibri" panose="020F0502020204030204" pitchFamily="34" charset="0"/>
              </a:rPr>
              <a:t>.</a:t>
            </a: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endParaRPr lang="pl-PL" sz="1900" kern="0" dirty="0">
              <a:solidFill>
                <a:prstClr val="black"/>
              </a:solidFill>
              <a:uFill>
                <a:solidFill>
                  <a:srgbClr val="F07F09">
                    <a:lumMod val="75000"/>
                  </a:srgbClr>
                </a:solidFill>
              </a:uFill>
              <a:latin typeface="Calibri" panose="020F0502020204030204" pitchFamily="34" charset="0"/>
            </a:endParaRPr>
          </a:p>
          <a:p>
            <a:pPr marL="342900" lvl="0" indent="-342900" algn="just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endParaRPr lang="pl-PL" sz="1900" kern="0" dirty="0">
              <a:solidFill>
                <a:prstClr val="black"/>
              </a:solidFill>
              <a:uFill>
                <a:solidFill>
                  <a:srgbClr val="F07F09">
                    <a:lumMod val="75000"/>
                  </a:srgbClr>
                </a:solidFill>
              </a:uFill>
              <a:latin typeface="Calibri" panose="020F0502020204030204" pitchFamily="34" charset="0"/>
            </a:endParaRPr>
          </a:p>
        </p:txBody>
      </p:sp>
      <p:sp>
        <p:nvSpPr>
          <p:cNvPr id="6" name="Prostokąt zaokrąglony 5"/>
          <p:cNvSpPr/>
          <p:nvPr/>
        </p:nvSpPr>
        <p:spPr>
          <a:xfrm>
            <a:off x="1835696" y="5780294"/>
            <a:ext cx="6399314" cy="67912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Aft>
                <a:spcPts val="0"/>
              </a:spcAft>
            </a:pPr>
            <a:r>
              <a:rPr lang="pl-PL" i="1" kern="15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Dopuszczalny poziom dofinansowania </a:t>
            </a:r>
            <a:r>
              <a:rPr lang="pl-PL" b="1" i="1" kern="15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 EFS + budżet państwa) </a:t>
            </a:r>
            <a:r>
              <a:rPr lang="pl-PL" b="1" i="1" kern="15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pl-PL" b="1" i="1" kern="15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pl-PL" b="1" i="1" kern="15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 </a:t>
            </a:r>
            <a:r>
              <a:rPr lang="pl-PL" b="1" i="1" kern="150" dirty="0" err="1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SzOOP</a:t>
            </a:r>
            <a:r>
              <a:rPr lang="pl-PL" b="1" i="1" kern="15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l-PL" b="1" i="1" kern="15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95 %</a:t>
            </a:r>
            <a:endParaRPr lang="pl-PL" b="1" dirty="0"/>
          </a:p>
        </p:txBody>
      </p:sp>
      <p:sp>
        <p:nvSpPr>
          <p:cNvPr id="7" name="Prostokąt zaokrąglony 6"/>
          <p:cNvSpPr/>
          <p:nvPr/>
        </p:nvSpPr>
        <p:spPr>
          <a:xfrm>
            <a:off x="962202" y="5805264"/>
            <a:ext cx="576064" cy="6791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 smtClean="0">
                <a:solidFill>
                  <a:schemeClr val="bg1">
                    <a:lumMod val="95000"/>
                  </a:schemeClr>
                </a:solidFill>
              </a:rPr>
              <a:t>!</a:t>
            </a:r>
            <a:endParaRPr lang="pl-PL" sz="4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250825" y="1174750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800" b="1" dirty="0">
                <a:solidFill>
                  <a:srgbClr val="000066"/>
                </a:solidFill>
                <a:latin typeface="Calibri" panose="020F0502020204030204" pitchFamily="34" charset="0"/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WYBRANE ELEMENTY OCENY FORMALNEJ </a:t>
            </a:r>
            <a:endParaRPr lang="pl-PL" altLang="pl-PL" sz="18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10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11560" y="1484784"/>
            <a:ext cx="7200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2000" kern="150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2000" kern="15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3635896" y="236921"/>
            <a:ext cx="53224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/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7" name="Prostokąt zaokrąglony 6"/>
          <p:cNvSpPr/>
          <p:nvPr/>
        </p:nvSpPr>
        <p:spPr>
          <a:xfrm>
            <a:off x="323528" y="1268760"/>
            <a:ext cx="8490835" cy="506915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2000" b="1" kern="100" dirty="0" smtClean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kern="15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A.10. Zgodność z politykami horyzontalnymi UE: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kern="15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zgodność projektu w zakresie: promowania zrównoważonego rozwoju, równości szans i niedyskryminacji oraz równości szans kobiet i mężczyzn (standard minimum)</a:t>
            </a:r>
          </a:p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2000" b="1" kern="100" dirty="0" smtClean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2000" b="1" kern="10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kern="1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A.11</a:t>
            </a:r>
            <a:r>
              <a:rPr lang="pl-PL" sz="2000" b="1" kern="1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Zgodność z wymaganiami formalno-prawnymi (jeśli dotyczy):</a:t>
            </a:r>
          </a:p>
          <a:p>
            <a:pPr marL="342900" lvl="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l-PL" sz="2000" kern="1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zgodność </a:t>
            </a:r>
            <a:r>
              <a:rPr lang="pl-PL" sz="2000" kern="1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ze specyficznymi wymaganiami wskazanymi w UP, RPO WP, </a:t>
            </a:r>
            <a:r>
              <a:rPr lang="pl-PL" sz="2000" kern="100" dirty="0" err="1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SzOOP</a:t>
            </a:r>
            <a:r>
              <a:rPr lang="pl-PL" sz="2000" kern="1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oraz regulaminie konkursu (np. </a:t>
            </a:r>
            <a:r>
              <a:rPr lang="pl-PL" sz="2000" i="1" kern="1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Standardy realizacji wsparcia… łącznie z załącznikami</a:t>
            </a:r>
            <a:r>
              <a:rPr lang="pl-PL" sz="2000" kern="1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</a:p>
          <a:p>
            <a:pPr marL="342900" lvl="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l-PL" sz="2000" kern="10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00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11560" y="1484784"/>
            <a:ext cx="7200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2000" kern="150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2000" kern="15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3635896" y="236921"/>
            <a:ext cx="53224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/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7" name="Prostokąt zaokrąglony 6"/>
          <p:cNvSpPr/>
          <p:nvPr/>
        </p:nvSpPr>
        <p:spPr>
          <a:xfrm>
            <a:off x="323528" y="1052736"/>
            <a:ext cx="8634851" cy="554461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pl-PL" dirty="0" smtClean="0">
                <a:latin typeface="Calibri" panose="020F0502020204030204" pitchFamily="34" charset="0"/>
              </a:rPr>
              <a:t>       Kryterium </a:t>
            </a:r>
            <a:r>
              <a:rPr lang="pl-PL" dirty="0">
                <a:latin typeface="Calibri" panose="020F0502020204030204" pitchFamily="34" charset="0"/>
              </a:rPr>
              <a:t>dopuszczalności specyficzne dla niniejszego konkursu </a:t>
            </a:r>
            <a:r>
              <a:rPr lang="pl-PL" b="1" dirty="0">
                <a:latin typeface="Calibri" panose="020F0502020204030204" pitchFamily="34" charset="0"/>
              </a:rPr>
              <a:t>to kryterium efektów działania OWES</a:t>
            </a:r>
            <a:r>
              <a:rPr lang="pl-PL" b="1" dirty="0" smtClean="0">
                <a:latin typeface="Calibri" panose="020F0502020204030204" pitchFamily="34" charset="0"/>
              </a:rPr>
              <a:t>:</a:t>
            </a:r>
          </a:p>
          <a:p>
            <a:pPr lvl="1">
              <a:lnSpc>
                <a:spcPct val="150000"/>
              </a:lnSpc>
            </a:pPr>
            <a:r>
              <a:rPr lang="pl-PL" dirty="0" smtClean="0">
                <a:latin typeface="Calibri" panose="020F0502020204030204" pitchFamily="34" charset="0"/>
              </a:rPr>
              <a:t>A) dla </a:t>
            </a:r>
            <a:r>
              <a:rPr lang="pl-PL" dirty="0">
                <a:latin typeface="Calibri" panose="020F0502020204030204" pitchFamily="34" charset="0"/>
              </a:rPr>
              <a:t>usług animacji lokalnej (usług animacyjnych) i usług rozwoju ekonomii społecznej (usług inkubacyjnych): </a:t>
            </a:r>
          </a:p>
          <a:p>
            <a:pPr>
              <a:lnSpc>
                <a:spcPct val="150000"/>
              </a:lnSpc>
            </a:pPr>
            <a:r>
              <a:rPr lang="pl-PL" dirty="0">
                <a:latin typeface="Calibri" panose="020F0502020204030204" pitchFamily="34" charset="0"/>
              </a:rPr>
              <a:t>- </a:t>
            </a:r>
            <a:r>
              <a:rPr lang="pl-PL" b="1" dirty="0">
                <a:latin typeface="Calibri" panose="020F0502020204030204" pitchFamily="34" charset="0"/>
              </a:rPr>
              <a:t>wskaźnik 1</a:t>
            </a:r>
            <a:r>
              <a:rPr lang="pl-PL" dirty="0">
                <a:latin typeface="Calibri" panose="020F0502020204030204" pitchFamily="34" charset="0"/>
              </a:rPr>
              <a:t>: liczba grup inicjatywnych, które w wyniku działalności OWES wypracowały  założenia co do utworzenia podmiotu ekonomii społecznej - </a:t>
            </a:r>
            <a:r>
              <a:rPr lang="pl-PL" b="1" dirty="0">
                <a:latin typeface="Calibri" panose="020F0502020204030204" pitchFamily="34" charset="0"/>
              </a:rPr>
              <a:t>w ciągu roku średnio minimum 15, </a:t>
            </a:r>
            <a:endParaRPr lang="pl-PL" dirty="0"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dirty="0">
                <a:latin typeface="Calibri" panose="020F0502020204030204" pitchFamily="34" charset="0"/>
              </a:rPr>
              <a:t>- </a:t>
            </a:r>
            <a:r>
              <a:rPr lang="pl-PL" b="1" dirty="0">
                <a:latin typeface="Calibri" panose="020F0502020204030204" pitchFamily="34" charset="0"/>
              </a:rPr>
              <a:t>wskaźnik 2</a:t>
            </a:r>
            <a:r>
              <a:rPr lang="pl-PL" dirty="0">
                <a:latin typeface="Calibri" panose="020F0502020204030204" pitchFamily="34" charset="0"/>
              </a:rPr>
              <a:t>: liczba środowisk, które w wyniku działalności OWES, przystąpiły do wspólnej  realizacji przedsięwzięcia mającego na celu rozwój ekonomii społecznej - </a:t>
            </a:r>
            <a:r>
              <a:rPr lang="pl-PL" b="1" dirty="0">
                <a:latin typeface="Calibri" panose="020F0502020204030204" pitchFamily="34" charset="0"/>
              </a:rPr>
              <a:t>w ciągu roku średnio minimum 2,</a:t>
            </a:r>
            <a:endParaRPr lang="pl-PL" dirty="0"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dirty="0">
                <a:latin typeface="Calibri" panose="020F0502020204030204" pitchFamily="34" charset="0"/>
              </a:rPr>
              <a:t>- </a:t>
            </a:r>
            <a:r>
              <a:rPr lang="pl-PL" b="1" dirty="0">
                <a:latin typeface="Calibri" panose="020F0502020204030204" pitchFamily="34" charset="0"/>
              </a:rPr>
              <a:t>wskaźnik 3</a:t>
            </a:r>
            <a:r>
              <a:rPr lang="pl-PL" dirty="0">
                <a:latin typeface="Calibri" panose="020F0502020204030204" pitchFamily="34" charset="0"/>
              </a:rPr>
              <a:t>: liczba miejsc pracy utworzonych w wynik u działalności OWES dla osób,    wskazanych w definicji przedsiębiorstwa społecznego - </a:t>
            </a:r>
            <a:r>
              <a:rPr lang="pl-PL" b="1" dirty="0">
                <a:latin typeface="Calibri" panose="020F0502020204030204" pitchFamily="34" charset="0"/>
              </a:rPr>
              <a:t>w ciągu roku średnio minimum 25, </a:t>
            </a:r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791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05589" y="1916832"/>
            <a:ext cx="6750787" cy="4596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trzałka w prawo 9"/>
          <p:cNvSpPr/>
          <p:nvPr/>
        </p:nvSpPr>
        <p:spPr>
          <a:xfrm rot="8147191">
            <a:off x="4045338" y="4735872"/>
            <a:ext cx="892106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trzałka w prawo 10"/>
          <p:cNvSpPr/>
          <p:nvPr/>
        </p:nvSpPr>
        <p:spPr>
          <a:xfrm rot="2768435">
            <a:off x="4155817" y="2732893"/>
            <a:ext cx="1080120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/>
          <p:cNvSpPr txBox="1"/>
          <p:nvPr/>
        </p:nvSpPr>
        <p:spPr>
          <a:xfrm>
            <a:off x="3221641" y="2051556"/>
            <a:ext cx="2070439" cy="369332"/>
          </a:xfrm>
          <a:prstGeom prst="rect">
            <a:avLst/>
          </a:prstGeom>
          <a:solidFill>
            <a:schemeClr val="accent1">
              <a:alpha val="39000"/>
            </a:schemeClr>
          </a:solidFill>
        </p:spPr>
        <p:txBody>
          <a:bodyPr wrap="none" rtlCol="0">
            <a:spAutoFit/>
          </a:bodyPr>
          <a:lstStyle/>
          <a:p>
            <a:r>
              <a:rPr lang="pl-PL" i="1" dirty="0" smtClean="0">
                <a:solidFill>
                  <a:srgbClr val="0070C0"/>
                </a:solidFill>
                <a:latin typeface="Calibri" pitchFamily="34" charset="0"/>
              </a:rPr>
              <a:t>Regulamin konkursu</a:t>
            </a:r>
            <a:endParaRPr lang="pl-PL" i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3" name="pole tekstowe 12"/>
          <p:cNvSpPr txBox="1"/>
          <p:nvPr/>
        </p:nvSpPr>
        <p:spPr>
          <a:xfrm>
            <a:off x="5119903" y="4643844"/>
            <a:ext cx="3531159" cy="369332"/>
          </a:xfrm>
          <a:prstGeom prst="rect">
            <a:avLst/>
          </a:prstGeom>
          <a:solidFill>
            <a:schemeClr val="accent1">
              <a:alpha val="39000"/>
            </a:schemeClr>
          </a:solidFill>
        </p:spPr>
        <p:txBody>
          <a:bodyPr wrap="none" rtlCol="0">
            <a:spAutoFit/>
          </a:bodyPr>
          <a:lstStyle/>
          <a:p>
            <a:r>
              <a:rPr lang="pl-PL" i="1" dirty="0" smtClean="0">
                <a:solidFill>
                  <a:srgbClr val="0070C0"/>
                </a:solidFill>
                <a:latin typeface="Calibri" pitchFamily="34" charset="0"/>
              </a:rPr>
              <a:t>SZOOP i  Zasady Wdrażania RPO WP</a:t>
            </a:r>
            <a:endParaRPr lang="pl-PL" i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5" name="pole tekstowe 14"/>
          <p:cNvSpPr txBox="1"/>
          <p:nvPr/>
        </p:nvSpPr>
        <p:spPr>
          <a:xfrm>
            <a:off x="467544" y="1196752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>
                <a:latin typeface="Calibri" pitchFamily="34" charset="0"/>
              </a:rPr>
              <a:t>Kluczowe dokumenty              </a:t>
            </a:r>
            <a:r>
              <a:rPr lang="pl-PL" sz="2800" b="1" i="1" u="sng" dirty="0" err="1" smtClean="0">
                <a:solidFill>
                  <a:srgbClr val="0070C0"/>
                </a:solidFill>
                <a:latin typeface="Calibri" pitchFamily="34" charset="0"/>
              </a:rPr>
              <a:t>www.rpo.pomorskie.eu</a:t>
            </a:r>
            <a:endParaRPr lang="pl-PL" sz="2800" b="1" i="1" u="sng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6" name="Strzałka w prawo 15"/>
          <p:cNvSpPr/>
          <p:nvPr/>
        </p:nvSpPr>
        <p:spPr>
          <a:xfrm>
            <a:off x="4139952" y="1412776"/>
            <a:ext cx="36004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ole tekstowe 2"/>
          <p:cNvSpPr txBox="1"/>
          <p:nvPr/>
        </p:nvSpPr>
        <p:spPr>
          <a:xfrm>
            <a:off x="3563888" y="162867"/>
            <a:ext cx="5472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96460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11560" y="1484784"/>
            <a:ext cx="7200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2000" kern="150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2000" kern="15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3635896" y="236921"/>
            <a:ext cx="53224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/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7" name="Prostokąt zaokrąglony 6"/>
          <p:cNvSpPr/>
          <p:nvPr/>
        </p:nvSpPr>
        <p:spPr>
          <a:xfrm>
            <a:off x="323528" y="1268760"/>
            <a:ext cx="8490835" cy="506915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l-PL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wskaźnik 4:</a:t>
            </a:r>
            <a:r>
              <a:rPr lang="pl-PL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liczba organizacji pozarządowych prowadzących działalność odpłatną pożytku  publicznego lub działalność gospodarczą utworzonych w wyniku działalności OWES - </a:t>
            </a:r>
            <a:r>
              <a:rPr lang="pl-PL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ciągu roku średnio minimum 8.</a:t>
            </a:r>
            <a:endParaRPr lang="pl-PL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lphaLcParenR" startAt="2"/>
            </a:pPr>
            <a:r>
              <a:rPr lang="pl-PL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dla usług wsparcia istniejących przedsiębiorstw społecznych (usług biznesowych):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l-PL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wskaźnik 5</a:t>
            </a:r>
            <a:r>
              <a:rPr lang="pl-PL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liczba miejsc pracy w przeliczeniu na pełne etaty, utworzonych w wyniku działalności OWES we wspartych przedsiębiorstwach społecznych - </a:t>
            </a:r>
            <a:r>
              <a:rPr lang="pl-PL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ciągu roku średnio minimum 15,</a:t>
            </a:r>
            <a:endParaRPr lang="pl-PL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l-PL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wskaźnik 6:</a:t>
            </a:r>
            <a:r>
              <a:rPr lang="pl-PL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procent wzrostu obrotu przedsiębiorstw społecznych objętych wsparciem - </a:t>
            </a:r>
            <a:br>
              <a:rPr lang="pl-PL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ciągu roku średnio minimum 5. </a:t>
            </a:r>
            <a:endParaRPr lang="pl-PL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28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Symbol zastępczy zawartości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4231708"/>
              </p:ext>
            </p:extLst>
          </p:nvPr>
        </p:nvGraphicFramePr>
        <p:xfrm>
          <a:off x="323528" y="1196752"/>
          <a:ext cx="8434387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93428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ymbol zastępczy zawartości 1"/>
          <p:cNvSpPr>
            <a:spLocks noGrp="1"/>
          </p:cNvSpPr>
          <p:nvPr>
            <p:ph idx="1"/>
          </p:nvPr>
        </p:nvSpPr>
        <p:spPr>
          <a:xfrm>
            <a:off x="179512" y="1463314"/>
            <a:ext cx="8434387" cy="5040560"/>
          </a:xfrm>
        </p:spPr>
        <p:txBody>
          <a:bodyPr/>
          <a:lstStyle/>
          <a:p>
            <a:pPr marL="457200" lvl="1" indent="0" algn="just">
              <a:buNone/>
              <a:defRPr/>
            </a:pPr>
            <a:r>
              <a:rPr lang="pl-PL" altLang="pl-PL" sz="1600" dirty="0" smtClean="0">
                <a:latin typeface="Calibri" panose="020F0502020204030204" pitchFamily="34" charset="0"/>
              </a:rPr>
              <a:t>                                      </a:t>
            </a:r>
          </a:p>
          <a:p>
            <a:pPr marL="457200" lvl="1" indent="0" algn="just">
              <a:buNone/>
              <a:defRPr/>
            </a:pPr>
            <a:endParaRPr lang="pl-PL" altLang="pl-PL" sz="1600" dirty="0">
              <a:latin typeface="Calibri" panose="020F0502020204030204" pitchFamily="34" charset="0"/>
            </a:endParaRPr>
          </a:p>
          <a:p>
            <a:pPr marL="457200" lvl="1" indent="0" algn="just">
              <a:buNone/>
              <a:defRPr/>
            </a:pPr>
            <a:endParaRPr lang="pl-PL" altLang="pl-PL" sz="1600" dirty="0" smtClean="0">
              <a:latin typeface="Calibri" panose="020F0502020204030204" pitchFamily="34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endParaRPr lang="pl-PL" altLang="pl-PL" sz="2000" b="1" dirty="0" smtClean="0">
              <a:latin typeface="Calibri" panose="020F0502020204030204" pitchFamily="34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endParaRPr lang="pl-PL" altLang="pl-PL" sz="2000" b="1" dirty="0" smtClean="0">
              <a:latin typeface="Calibri" panose="020F0502020204030204" pitchFamily="34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endParaRPr lang="pl-PL" altLang="pl-PL" sz="2000" b="1" dirty="0">
              <a:latin typeface="Calibri" panose="020F0502020204030204" pitchFamily="34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endParaRPr lang="pl-PL" altLang="pl-PL" sz="2000" b="1" dirty="0">
              <a:latin typeface="Calibri" panose="020F0502020204030204" pitchFamily="34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endParaRPr lang="pl-PL" altLang="pl-PL" sz="2000" b="1" dirty="0" smtClean="0">
              <a:latin typeface="Calibri" panose="020F0502020204030204" pitchFamily="34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endParaRPr lang="pl-PL" altLang="pl-PL" sz="2000" b="1" dirty="0">
              <a:latin typeface="Calibri" panose="020F0502020204030204" pitchFamily="34" charset="0"/>
            </a:endParaRPr>
          </a:p>
          <a:p>
            <a:pPr lvl="1" algn="just"/>
            <a:endParaRPr lang="pl-PL" altLang="pl-PL" sz="2000" dirty="0" smtClean="0">
              <a:latin typeface="Calibri" panose="020F0502020204030204" pitchFamily="34" charset="0"/>
            </a:endParaRPr>
          </a:p>
          <a:p>
            <a:pPr lvl="1" algn="just"/>
            <a:endParaRPr lang="pl-PL" altLang="pl-PL" sz="2000" dirty="0">
              <a:latin typeface="Calibri" panose="020F0502020204030204" pitchFamily="34" charset="0"/>
            </a:endParaRPr>
          </a:p>
          <a:p>
            <a:pPr lvl="1" algn="just"/>
            <a:endParaRPr lang="pl-PL" altLang="pl-PL" sz="2000" dirty="0" smtClean="0">
              <a:latin typeface="Calibri" panose="020F0502020204030204" pitchFamily="34" charset="0"/>
            </a:endParaRPr>
          </a:p>
          <a:p>
            <a:pPr marL="457200" lvl="1" indent="0" algn="just">
              <a:buNone/>
            </a:pPr>
            <a:endParaRPr lang="pl-PL" altLang="pl-PL" sz="2000" dirty="0">
              <a:latin typeface="Calibri" panose="020F0502020204030204" pitchFamily="34" charset="0"/>
            </a:endParaRPr>
          </a:p>
          <a:p>
            <a:pPr marL="457200" lvl="1" indent="0" algn="just">
              <a:buNone/>
            </a:pPr>
            <a:endParaRPr lang="pl-PL" altLang="pl-PL" sz="1600" u="sng" dirty="0">
              <a:latin typeface="Calibri" panose="020F0502020204030204" pitchFamily="34" charset="0"/>
            </a:endParaRPr>
          </a:p>
          <a:p>
            <a:pPr marL="457200" lvl="1" indent="0">
              <a:buNone/>
              <a:defRPr/>
            </a:pPr>
            <a:endParaRPr lang="pl-PL" altLang="pl-PL" sz="1800" dirty="0"/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51520" y="1069899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8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OCENA MERYTORYCZNA</a:t>
            </a:r>
            <a:endParaRPr lang="pl-PL" altLang="pl-PL" sz="1800" b="1" dirty="0">
              <a:latin typeface="Calibri" pitchFamily="34" charset="0"/>
            </a:endParaRPr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3" name="Prostokąt zaokrąglony 2"/>
          <p:cNvSpPr/>
          <p:nvPr/>
        </p:nvSpPr>
        <p:spPr>
          <a:xfrm>
            <a:off x="395537" y="1739192"/>
            <a:ext cx="1738954" cy="1100108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kryteria </a:t>
            </a:r>
            <a:r>
              <a:rPr lang="pl-PL" sz="2000" kern="0" dirty="0">
                <a:solidFill>
                  <a:prstClr val="black"/>
                </a:solidFill>
                <a:latin typeface="Calibri" panose="020F0502020204030204" pitchFamily="34" charset="0"/>
              </a:rPr>
              <a:t>wykonalności</a:t>
            </a:r>
            <a:endParaRPr lang="pl-PL" sz="2000" dirty="0"/>
          </a:p>
        </p:txBody>
      </p:sp>
      <p:sp>
        <p:nvSpPr>
          <p:cNvPr id="7" name="Prostokąt zaokrąglony 6"/>
          <p:cNvSpPr/>
          <p:nvPr/>
        </p:nvSpPr>
        <p:spPr>
          <a:xfrm>
            <a:off x="364914" y="3429000"/>
            <a:ext cx="1769577" cy="1173598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spcBef>
                <a:spcPct val="20000"/>
              </a:spcBef>
              <a:defRPr/>
            </a:pPr>
            <a:r>
              <a:rPr lang="pl-PL" sz="2000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strategiczna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pl-PL" sz="2000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pl-PL" sz="2000" kern="0" dirty="0">
                <a:solidFill>
                  <a:prstClr val="black"/>
                </a:solidFill>
                <a:latin typeface="Calibri" panose="020F0502020204030204" pitchFamily="34" charset="0"/>
              </a:rPr>
              <a:t>I stopnia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pl-PL" sz="2000" kern="0" dirty="0">
                <a:solidFill>
                  <a:prstClr val="black"/>
                </a:solidFill>
                <a:latin typeface="Calibri" panose="020F0502020204030204" pitchFamily="34" charset="0"/>
              </a:rPr>
              <a:t> i </a:t>
            </a:r>
            <a:r>
              <a:rPr lang="pl-PL" sz="2000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negocjacje</a:t>
            </a:r>
            <a:endParaRPr lang="pl-PL" sz="2000" dirty="0"/>
          </a:p>
        </p:txBody>
      </p:sp>
      <p:sp>
        <p:nvSpPr>
          <p:cNvPr id="10" name="Objaśnienie prostokątne 9"/>
          <p:cNvSpPr/>
          <p:nvPr/>
        </p:nvSpPr>
        <p:spPr>
          <a:xfrm>
            <a:off x="2445585" y="1752660"/>
            <a:ext cx="6460584" cy="431553"/>
          </a:xfrm>
          <a:prstGeom prst="wedgeRectCallout">
            <a:avLst>
              <a:gd name="adj1" fmla="val -55205"/>
              <a:gd name="adj2" fmla="val -19349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rtlCol="0" anchor="ctr"/>
          <a:lstStyle/>
          <a:p>
            <a:pPr lvl="1" algn="ctr">
              <a:spcBef>
                <a:spcPct val="20000"/>
              </a:spcBef>
              <a:defRPr/>
            </a:pPr>
            <a:r>
              <a:rPr lang="pl-PL" altLang="pl-PL" sz="1700" b="1" kern="0" dirty="0">
                <a:solidFill>
                  <a:prstClr val="black"/>
                </a:solidFill>
                <a:latin typeface="Calibri" panose="020F0502020204030204" pitchFamily="34" charset="0"/>
              </a:rPr>
              <a:t>zero-jedynkowa</a:t>
            </a:r>
            <a:r>
              <a:rPr lang="pl-PL" altLang="pl-PL" sz="1700" kern="0" dirty="0">
                <a:solidFill>
                  <a:prstClr val="black"/>
                </a:solidFill>
                <a:latin typeface="Calibri" panose="020F0502020204030204" pitchFamily="34" charset="0"/>
              </a:rPr>
              <a:t> (z przypisanymi wartościami </a:t>
            </a:r>
            <a:r>
              <a:rPr lang="pl-PL" altLang="pl-PL" sz="1700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logicznymi </a:t>
            </a:r>
            <a:r>
              <a:rPr lang="pl-PL" altLang="pl-PL" sz="1700" i="1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Tak/Nie</a:t>
            </a:r>
            <a:r>
              <a:rPr lang="pl-PL" altLang="pl-PL" sz="1700" kern="0" dirty="0">
                <a:solidFill>
                  <a:prstClr val="black"/>
                </a:solidFill>
                <a:latin typeface="Calibri" panose="020F0502020204030204" pitchFamily="34" charset="0"/>
              </a:rPr>
              <a:t>)</a:t>
            </a:r>
          </a:p>
        </p:txBody>
      </p:sp>
      <p:sp>
        <p:nvSpPr>
          <p:cNvPr id="12" name="Objaśnienie prostokątne 11"/>
          <p:cNvSpPr/>
          <p:nvPr/>
        </p:nvSpPr>
        <p:spPr>
          <a:xfrm>
            <a:off x="2433286" y="2395371"/>
            <a:ext cx="6460584" cy="443929"/>
          </a:xfrm>
          <a:prstGeom prst="wedgeRectCallout">
            <a:avLst>
              <a:gd name="adj1" fmla="val -55205"/>
              <a:gd name="adj2" fmla="val -23385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just">
              <a:spcBef>
                <a:spcPts val="0"/>
              </a:spcBef>
              <a:defRPr/>
            </a:pPr>
            <a:r>
              <a:rPr lang="pl-PL" altLang="pl-PL" sz="1700" b="1" kern="0" dirty="0">
                <a:solidFill>
                  <a:prstClr val="black"/>
                </a:solidFill>
                <a:latin typeface="Calibri" panose="020F0502020204030204" pitchFamily="34" charset="0"/>
              </a:rPr>
              <a:t>warunkowa </a:t>
            </a:r>
            <a:r>
              <a:rPr lang="pl-PL" altLang="pl-PL" sz="1700" b="1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(</a:t>
            </a:r>
            <a:r>
              <a:rPr lang="pl-PL" altLang="pl-PL" sz="1700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mogą </a:t>
            </a:r>
            <a:r>
              <a:rPr lang="pl-PL" altLang="pl-PL" sz="1700" kern="0" dirty="0">
                <a:solidFill>
                  <a:prstClr val="black"/>
                </a:solidFill>
                <a:latin typeface="Calibri" panose="020F0502020204030204" pitchFamily="34" charset="0"/>
              </a:rPr>
              <a:t>zostać uznane </a:t>
            </a:r>
            <a:r>
              <a:rPr lang="pl-PL" altLang="pl-PL" sz="1700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za </a:t>
            </a:r>
            <a:r>
              <a:rPr lang="pl-PL" altLang="pl-PL" sz="1700" b="1" kern="0" dirty="0">
                <a:solidFill>
                  <a:prstClr val="black"/>
                </a:solidFill>
                <a:latin typeface="Calibri" panose="020F0502020204030204" pitchFamily="34" charset="0"/>
              </a:rPr>
              <a:t>spełnione warunkowo</a:t>
            </a:r>
            <a:r>
              <a:rPr lang="pl-PL" altLang="pl-PL" sz="1700" kern="0" dirty="0">
                <a:solidFill>
                  <a:prstClr val="black"/>
                </a:solidFill>
                <a:latin typeface="Calibri" panose="020F0502020204030204" pitchFamily="34" charset="0"/>
              </a:rPr>
              <a:t>)</a:t>
            </a:r>
          </a:p>
        </p:txBody>
      </p:sp>
      <p:sp>
        <p:nvSpPr>
          <p:cNvPr id="13" name="Objaśnienie prostokątne 12"/>
          <p:cNvSpPr/>
          <p:nvPr/>
        </p:nvSpPr>
        <p:spPr>
          <a:xfrm>
            <a:off x="2433286" y="3360909"/>
            <a:ext cx="6460584" cy="364163"/>
          </a:xfrm>
          <a:prstGeom prst="wedgeRectCallout">
            <a:avLst>
              <a:gd name="adj1" fmla="val -54964"/>
              <a:gd name="adj2" fmla="val -10742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1">
              <a:spcBef>
                <a:spcPct val="20000"/>
              </a:spcBef>
            </a:pPr>
            <a:r>
              <a:rPr lang="pl-PL" altLang="pl-PL" sz="1400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pl-PL" altLang="pl-PL" sz="1700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ma charakter </a:t>
            </a:r>
            <a:r>
              <a:rPr lang="pl-PL" altLang="pl-PL" sz="1700" b="1" kern="0" dirty="0">
                <a:solidFill>
                  <a:prstClr val="black"/>
                </a:solidFill>
                <a:latin typeface="Calibri" panose="020F0502020204030204" pitchFamily="34" charset="0"/>
              </a:rPr>
              <a:t>punktowy</a:t>
            </a:r>
          </a:p>
        </p:txBody>
      </p:sp>
      <p:sp>
        <p:nvSpPr>
          <p:cNvPr id="14" name="Objaśnienie prostokątne 13"/>
          <p:cNvSpPr/>
          <p:nvPr/>
        </p:nvSpPr>
        <p:spPr>
          <a:xfrm>
            <a:off x="2433286" y="3831835"/>
            <a:ext cx="6460584" cy="366499"/>
          </a:xfrm>
          <a:prstGeom prst="wedgeRectCallout">
            <a:avLst>
              <a:gd name="adj1" fmla="val -54558"/>
              <a:gd name="adj2" fmla="val -23385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1">
              <a:spcBef>
                <a:spcPct val="20000"/>
              </a:spcBef>
              <a:defRPr/>
            </a:pPr>
            <a:r>
              <a:rPr lang="pl-PL" altLang="pl-PL" sz="1700" b="1" kern="0" dirty="0">
                <a:solidFill>
                  <a:prstClr val="black"/>
                </a:solidFill>
                <a:latin typeface="Calibri" panose="020F0502020204030204" pitchFamily="34" charset="0"/>
              </a:rPr>
              <a:t>maksymalna</a:t>
            </a:r>
            <a:r>
              <a:rPr lang="pl-PL" altLang="pl-PL" sz="1700" kern="0" dirty="0">
                <a:solidFill>
                  <a:prstClr val="black"/>
                </a:solidFill>
                <a:latin typeface="Calibri" panose="020F0502020204030204" pitchFamily="34" charset="0"/>
              </a:rPr>
              <a:t> liczba punktów do zdobycia  to </a:t>
            </a:r>
            <a:r>
              <a:rPr lang="pl-PL" altLang="pl-PL" sz="1700" b="1" kern="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pl-PL" altLang="pl-PL" sz="1700" b="1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116</a:t>
            </a:r>
            <a:endParaRPr lang="pl-PL" altLang="pl-PL" sz="1700" b="1" kern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Prostokąt zaokrąglony 15"/>
          <p:cNvSpPr/>
          <p:nvPr/>
        </p:nvSpPr>
        <p:spPr>
          <a:xfrm>
            <a:off x="395537" y="5085184"/>
            <a:ext cx="1800200" cy="1152128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spcBef>
                <a:spcPct val="20000"/>
              </a:spcBef>
              <a:defRPr/>
            </a:pPr>
            <a:endParaRPr lang="pl-PL" sz="2000" kern="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 algn="ctr">
              <a:spcBef>
                <a:spcPct val="20000"/>
              </a:spcBef>
              <a:defRPr/>
            </a:pPr>
            <a:r>
              <a:rPr lang="pl-PL" sz="2000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strategiczna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pl-PL" sz="2000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 II </a:t>
            </a:r>
            <a:r>
              <a:rPr lang="pl-PL" sz="2000" kern="0" dirty="0">
                <a:solidFill>
                  <a:prstClr val="black"/>
                </a:solidFill>
                <a:latin typeface="Calibri" panose="020F0502020204030204" pitchFamily="34" charset="0"/>
              </a:rPr>
              <a:t>stopnia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pl-PL" kern="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endParaRPr lang="pl-PL" sz="1600" dirty="0"/>
          </a:p>
        </p:txBody>
      </p:sp>
      <p:sp>
        <p:nvSpPr>
          <p:cNvPr id="17" name="Objaśnienie prostokątne 16"/>
          <p:cNvSpPr/>
          <p:nvPr/>
        </p:nvSpPr>
        <p:spPr>
          <a:xfrm>
            <a:off x="2365395" y="5156691"/>
            <a:ext cx="6540773" cy="365074"/>
          </a:xfrm>
          <a:prstGeom prst="wedgeRectCallout">
            <a:avLst>
              <a:gd name="adj1" fmla="val -53590"/>
              <a:gd name="adj2" fmla="val -22669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1">
              <a:spcBef>
                <a:spcPct val="20000"/>
              </a:spcBef>
            </a:pPr>
            <a:r>
              <a:rPr lang="pl-PL" altLang="pl-PL" sz="1400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pl-PL" altLang="pl-PL" sz="1700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ma charakter </a:t>
            </a:r>
            <a:r>
              <a:rPr lang="pl-PL" altLang="pl-PL" sz="1700" b="1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porównawczy</a:t>
            </a:r>
            <a:endParaRPr lang="pl-PL" altLang="pl-PL" sz="1700" b="1" kern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Objaśnienie prostokątne 17"/>
          <p:cNvSpPr/>
          <p:nvPr/>
        </p:nvSpPr>
        <p:spPr>
          <a:xfrm>
            <a:off x="2365396" y="5811778"/>
            <a:ext cx="6540773" cy="366499"/>
          </a:xfrm>
          <a:prstGeom prst="wedgeRectCallout">
            <a:avLst>
              <a:gd name="adj1" fmla="val -54394"/>
              <a:gd name="adj2" fmla="val -23385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1">
              <a:spcBef>
                <a:spcPct val="20000"/>
              </a:spcBef>
              <a:defRPr/>
            </a:pPr>
            <a:r>
              <a:rPr lang="pl-PL" altLang="pl-PL" sz="1700" b="1" kern="0" dirty="0">
                <a:solidFill>
                  <a:prstClr val="black"/>
                </a:solidFill>
                <a:latin typeface="Calibri" panose="020F0502020204030204" pitchFamily="34" charset="0"/>
              </a:rPr>
              <a:t>maksymalna</a:t>
            </a:r>
            <a:r>
              <a:rPr lang="pl-PL" altLang="pl-PL" sz="1700" kern="0" dirty="0">
                <a:solidFill>
                  <a:prstClr val="black"/>
                </a:solidFill>
                <a:latin typeface="Calibri" panose="020F0502020204030204" pitchFamily="34" charset="0"/>
              </a:rPr>
              <a:t> liczba punktów do zdobycia  to  </a:t>
            </a:r>
            <a:r>
              <a:rPr lang="pl-PL" altLang="pl-PL" sz="1700" b="1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40</a:t>
            </a:r>
            <a:endParaRPr lang="pl-PL" altLang="pl-PL" sz="1700" b="1" kern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Objaśnienie prostokątne 18"/>
          <p:cNvSpPr/>
          <p:nvPr/>
        </p:nvSpPr>
        <p:spPr>
          <a:xfrm>
            <a:off x="2433286" y="4255843"/>
            <a:ext cx="6460584" cy="366499"/>
          </a:xfrm>
          <a:prstGeom prst="wedgeRectCallout">
            <a:avLst>
              <a:gd name="adj1" fmla="val -54333"/>
              <a:gd name="adj2" fmla="val -15464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1">
              <a:spcBef>
                <a:spcPct val="20000"/>
              </a:spcBef>
              <a:defRPr/>
            </a:pPr>
            <a:r>
              <a:rPr lang="pl-PL" altLang="pl-PL" sz="1700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Wymagane </a:t>
            </a:r>
            <a:r>
              <a:rPr lang="pl-PL" altLang="pl-PL" sz="1700" b="1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minimum</a:t>
            </a:r>
            <a:r>
              <a:rPr lang="pl-PL" altLang="pl-PL" sz="1700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 to</a:t>
            </a:r>
            <a:r>
              <a:rPr lang="pl-PL" altLang="pl-PL" sz="1700" b="1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 58 </a:t>
            </a:r>
            <a:r>
              <a:rPr lang="pl-PL" altLang="pl-PL" sz="1700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pkt</a:t>
            </a:r>
            <a:endParaRPr lang="pl-PL" altLang="pl-PL" sz="1700" kern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92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pole tekstowe 1"/>
          <p:cNvSpPr txBox="1">
            <a:spLocks noChangeArrowheads="1"/>
          </p:cNvSpPr>
          <p:nvPr/>
        </p:nvSpPr>
        <p:spPr bwMode="auto">
          <a:xfrm>
            <a:off x="179388" y="2781300"/>
            <a:ext cx="8785225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pl-PL" altLang="pl-PL" sz="1800" smtClean="0">
              <a:solidFill>
                <a:prstClr val="black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512848"/>
              </p:ext>
            </p:extLst>
          </p:nvPr>
        </p:nvGraphicFramePr>
        <p:xfrm>
          <a:off x="251520" y="1628800"/>
          <a:ext cx="8640762" cy="45365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4805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982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0" kern="1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Grupa kryteriów</a:t>
                      </a:r>
                      <a:endParaRPr lang="pl-PL" sz="1800" b="0" kern="1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kern="1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Obszar</a:t>
                      </a:r>
                      <a:br>
                        <a:rPr lang="pl-PL" sz="1800" kern="1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1800" kern="1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kryteriów</a:t>
                      </a:r>
                      <a:endParaRPr lang="pl-PL" sz="1800" kern="1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kern="1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Nazwa kryterium</a:t>
                      </a:r>
                      <a:endParaRPr lang="pl-PL" sz="1800" kern="1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382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wykonalności</a:t>
                      </a:r>
                      <a:endParaRPr kumimoji="0" lang="pl-PL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0509" marR="40509" marT="0" marB="0" vert="vert27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kern="100" spc="0" baseline="0" dirty="0" smtClean="0">
                          <a:effectLst/>
                          <a:latin typeface="Calibri" panose="020F0502020204030204" pitchFamily="34" charset="0"/>
                        </a:rPr>
                        <a:t>A. Wykonalność rzeczowa projektu</a:t>
                      </a:r>
                      <a:endParaRPr lang="pl-PL" sz="2000" kern="100" spc="0" baseline="0" dirty="0" smtClean="0">
                        <a:latin typeface="Calibri" panose="020F0502020204030204" pitchFamily="34" charset="0"/>
                      </a:endParaRPr>
                    </a:p>
                  </a:txBody>
                  <a:tcPr marL="40509" marR="40509" marT="0" marB="0" vert="vert27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b="1" kern="100" spc="0" baseline="0" dirty="0" smtClean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A.1. Wykonalność rzeczowa projektu </a:t>
                      </a:r>
                      <a:r>
                        <a:rPr lang="pl-PL" sz="1800" u="none" kern="100" spc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(objęte oceną warunkową):</a:t>
                      </a:r>
                    </a:p>
                    <a:p>
                      <a:pPr marL="285750" indent="-28575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pl-PL" sz="18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realizacja zaplanowanych w projekcie </a:t>
                      </a:r>
                      <a:r>
                        <a:rPr lang="pl-PL" sz="1800" b="1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zadań w określonym     </a:t>
                      </a: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l-PL" sz="1800" b="1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terminie</a:t>
                      </a: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l-PL" sz="18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   osiągnięcie </a:t>
                      </a:r>
                      <a:r>
                        <a:rPr lang="pl-PL" sz="1800" b="1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założonych rezultatów </a:t>
                      </a:r>
                      <a:r>
                        <a:rPr lang="pl-PL" sz="18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poprzez zaplanowane zadania</a:t>
                      </a:r>
                    </a:p>
                    <a:p>
                      <a:pPr marL="285750" indent="-28575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pl-PL" sz="18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trafne </a:t>
                      </a:r>
                      <a:r>
                        <a:rPr lang="pl-PL" sz="1800" b="1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określenie zidentyfikowanego ryzyka </a:t>
                      </a:r>
                      <a:r>
                        <a:rPr lang="pl-PL" sz="18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pl-PL" sz="1800" b="1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sposobów jego </a:t>
                      </a: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l-PL" sz="1800" b="1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ograniczania</a:t>
                      </a:r>
                      <a:r>
                        <a:rPr lang="pl-PL" sz="18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w kontekście osiągania rezultatów projektu</a:t>
                      </a:r>
                    </a:p>
                    <a:p>
                      <a:pPr marL="285750" indent="-28575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pl-PL" sz="18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adekwatność </a:t>
                      </a:r>
                      <a:r>
                        <a:rPr lang="pl-PL" sz="1800" b="1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zastosowanych wskaźników monitoringowych </a:t>
                      </a:r>
                      <a:r>
                        <a:rPr lang="pl-PL" sz="18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do </a:t>
                      </a: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l-PL" sz="18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wybranego typu projektu, zadań i rezultatów</a:t>
                      </a:r>
                    </a:p>
                    <a:p>
                      <a:pPr marL="285750" indent="-28575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pl-PL" sz="1800" b="1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zgodność</a:t>
                      </a:r>
                      <a:r>
                        <a:rPr lang="pl-PL" sz="18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sposobu realizacji projektu z </a:t>
                      </a:r>
                      <a:r>
                        <a:rPr lang="pl-PL" sz="1800" b="1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przepisami prawa </a:t>
                      </a: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l-PL" sz="1800" b="1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pl-PL" sz="18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odpowiednimi dla wybranych form wsparcia</a:t>
                      </a:r>
                    </a:p>
                    <a:p>
                      <a:pPr marL="285750" indent="-28575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pl-PL" sz="1800" b="1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zgodność</a:t>
                      </a:r>
                      <a:r>
                        <a:rPr lang="pl-PL" sz="18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z odpowiednimi </a:t>
                      </a:r>
                      <a:r>
                        <a:rPr lang="pl-PL" sz="1800" b="1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wytycznymi horyzontalnymi </a:t>
                      </a:r>
                      <a:br>
                        <a:rPr lang="pl-PL" sz="1800" b="1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pl-PL" sz="1800" b="1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 programowymi oraz standardami </a:t>
                      </a:r>
                      <a:r>
                        <a:rPr lang="pl-PL" sz="18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wsparcia określonymi </a:t>
                      </a:r>
                      <a:br>
                        <a:rPr lang="pl-PL" sz="18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pl-PL" sz="18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 wezwaniu/regulaminie konkursu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pl-PL" sz="1400" b="0" u="none" kern="100" spc="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509" marR="40509" marT="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51520" y="1069899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400" b="1" dirty="0">
                <a:solidFill>
                  <a:srgbClr val="000066"/>
                </a:solidFill>
                <a:latin typeface="Calibri" panose="020F0502020204030204" pitchFamily="34" charset="0"/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OCENA MERYTORYCZNA – kryteria wykonalności</a:t>
            </a:r>
            <a:endParaRPr lang="pl-PL" altLang="pl-PL" sz="1600" b="1" dirty="0">
              <a:latin typeface="Calibri" pitchFamily="34" charset="0"/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1754814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680125"/>
              </p:ext>
            </p:extLst>
          </p:nvPr>
        </p:nvGraphicFramePr>
        <p:xfrm>
          <a:off x="107504" y="980729"/>
          <a:ext cx="8784877" cy="28120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19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052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4758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920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700" kern="100" baseline="0" dirty="0" smtClean="0"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Kryteria</a:t>
                      </a:r>
                      <a:endParaRPr lang="pl-PL" sz="1700" kern="100" baseline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kern="100" baseline="0" dirty="0">
                          <a:effectLst/>
                          <a:latin typeface="Calibri" panose="020F0502020204030204" pitchFamily="34" charset="0"/>
                        </a:rPr>
                        <a:t>Obszar</a:t>
                      </a:r>
                      <a:br>
                        <a:rPr lang="pl-PL" sz="1800" kern="100" baseline="0" dirty="0">
                          <a:effectLst/>
                          <a:latin typeface="Calibri" panose="020F0502020204030204" pitchFamily="34" charset="0"/>
                        </a:rPr>
                      </a:br>
                      <a:endParaRPr lang="pl-PL" sz="1800" kern="100" baseline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kern="100" baseline="0" dirty="0">
                          <a:effectLst/>
                          <a:latin typeface="Calibri" panose="020F0502020204030204" pitchFamily="34" charset="0"/>
                        </a:rPr>
                        <a:t>Nazwa kryterium</a:t>
                      </a:r>
                      <a:endParaRPr lang="pl-PL" sz="1800" kern="100" baseline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2121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wykonalności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0509" marR="40509" marT="0" marB="0" vert="vert27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00" spc="0" baseline="0" dirty="0" smtClean="0">
                          <a:effectLst/>
                          <a:latin typeface="Calibri" panose="020F0502020204030204" pitchFamily="34" charset="0"/>
                        </a:rPr>
                        <a:t>B. Wykonalność finansowa projektu</a:t>
                      </a:r>
                      <a:endParaRPr lang="pl-PL" sz="1800" b="1" kern="100" spc="0" baseline="0" dirty="0" smtClean="0">
                        <a:latin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kern="100" spc="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kern="100" spc="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pl-PL" sz="1800" kern="100" spc="0" baseline="0" dirty="0">
                        <a:latin typeface="Calibri" panose="020F0502020204030204" pitchFamily="34" charset="0"/>
                      </a:endParaRPr>
                    </a:p>
                  </a:txBody>
                  <a:tcPr marL="40509" marR="40509" marT="0" marB="0" vert="vert27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00" spc="0" baseline="0" dirty="0" smtClean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B.1. Poprawność sporządzenia budżetu </a:t>
                      </a:r>
                      <a:r>
                        <a:rPr lang="pl-PL" sz="1800" b="0" u="none" kern="100" spc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pl-PL" sz="1800" u="none" kern="100" spc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objęte oceną warunkową):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pl-PL" sz="1800" b="1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poprawność sporządzenia budżetu </a:t>
                      </a:r>
                      <a:r>
                        <a:rPr lang="pl-PL" sz="18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zgodnie z </a:t>
                      </a:r>
                      <a:r>
                        <a:rPr lang="pl-PL" sz="1800" b="0" i="1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Instrukcją wypełniania wniosku...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9499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l-PL" sz="1800" kern="100" spc="0" baseline="0" dirty="0">
                        <a:latin typeface="Calibri" panose="020F0502020204030204" pitchFamily="34" charset="0"/>
                      </a:endParaRPr>
                    </a:p>
                  </a:txBody>
                  <a:tcPr marL="40509" marR="40509" marT="0" marB="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00" spc="0" baseline="0" dirty="0" smtClean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B.2. Niezbędność planowanych wydatków na realizację projektu </a:t>
                      </a:r>
                      <a:r>
                        <a:rPr lang="pl-PL" sz="1800" u="none" kern="100" spc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(kryterium objęte oceną warunkową):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sprawdzenie czy wydatki </a:t>
                      </a:r>
                      <a:r>
                        <a:rPr lang="pl-PL" sz="1800" b="1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wynikają bezpośrednio z zakresu zadań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sprawdzenie </a:t>
                      </a:r>
                      <a:r>
                        <a:rPr lang="pl-PL" sz="1800" b="1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pl-PL" sz="180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zy wydatki </a:t>
                      </a:r>
                      <a:r>
                        <a:rPr lang="pl-PL" sz="1800" b="1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przyczyniają się do osiągnięcia rezultatów 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472185"/>
              </p:ext>
            </p:extLst>
          </p:nvPr>
        </p:nvGraphicFramePr>
        <p:xfrm>
          <a:off x="107504" y="3789040"/>
          <a:ext cx="8784877" cy="29639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19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052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4758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6343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wykonalności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0509" marR="40509" marT="0" marB="0" vert="vert27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kern="100" spc="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pl-PL" sz="1800" kern="100" spc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B. Wykonalność finansowa projektu</a:t>
                      </a:r>
                      <a:endParaRPr lang="pl-PL" sz="1800" kern="100" spc="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40509" marR="40509" marT="0" marB="0" vert="vert27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B.3. Racjonalność i efektywność planowanych </a:t>
                      </a:r>
                      <a:r>
                        <a:rPr lang="pl-PL" sz="1800" b="0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wydatków </a:t>
                      </a:r>
                      <a:r>
                        <a:rPr lang="pl-PL" sz="1800" b="0" u="none" kern="100" spc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(objęte oceną warunkową):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odniesienie </a:t>
                      </a:r>
                      <a:r>
                        <a:rPr lang="pl-PL" sz="1800" b="1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do zakresu rzeczowego </a:t>
                      </a:r>
                      <a:r>
                        <a:rPr lang="pl-PL" sz="18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projektu i czasu jego realizacji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zgodność ze </a:t>
                      </a:r>
                      <a:r>
                        <a:rPr lang="pl-PL" sz="1800" b="1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stawkami rynkowymi i/lub taryfikatorem wydatków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możliwie </a:t>
                      </a:r>
                      <a:r>
                        <a:rPr lang="pl-PL" sz="1800" b="1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najkorzystniejsze efekty </a:t>
                      </a:r>
                      <a:r>
                        <a:rPr lang="pl-PL" sz="18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przy  określonych nakładach finansowych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adekwatność </a:t>
                      </a:r>
                      <a:r>
                        <a:rPr lang="pl-PL" sz="1800" b="1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wydatków do </a:t>
                      </a:r>
                      <a:r>
                        <a:rPr lang="pl-PL" sz="18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planowanych </a:t>
                      </a:r>
                      <a:r>
                        <a:rPr lang="pl-PL" sz="1800" b="1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rezultatów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1802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sz="1800" dirty="0"/>
                    </a:p>
                  </a:txBody>
                  <a:tcPr marL="40509" marR="40509" marT="0" marB="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00" spc="0" baseline="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B.4. Kwalifikowalność </a:t>
                      </a:r>
                      <a:r>
                        <a:rPr lang="pl-PL" sz="1800" b="1" kern="100" spc="0" baseline="0" dirty="0" smtClean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wydatków </a:t>
                      </a:r>
                      <a:r>
                        <a:rPr lang="pl-PL" sz="1800" u="none" kern="100" spc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(kryterium </a:t>
                      </a:r>
                      <a:r>
                        <a:rPr lang="pl-PL" sz="1800" b="1" u="sng" kern="100" spc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NIE OBJĘTE </a:t>
                      </a:r>
                      <a:r>
                        <a:rPr lang="pl-PL" sz="1800" u="none" kern="100" spc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oceną warunkową):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zgodność wydatków z </a:t>
                      </a:r>
                      <a:r>
                        <a:rPr lang="pl-PL" sz="1800" b="1" i="1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Wytycznymi w zakresie kwalifikowania </a:t>
                      </a:r>
                      <a:r>
                        <a:rPr lang="pl-PL" sz="1800" b="0" i="1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wydatków w ramach EFRR, EFS i FS na lata 2014-2020 </a:t>
                      </a:r>
                      <a:r>
                        <a:rPr lang="pl-PL" sz="1800" b="0" i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oraz </a:t>
                      </a:r>
                      <a:r>
                        <a:rPr lang="pl-PL" sz="1800" b="0" i="1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Wytycznymi dotyczącymi kwalifikowalności wydatków w ramach RPO WP 2014-2020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7505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pole tekstowe 1"/>
          <p:cNvSpPr txBox="1">
            <a:spLocks noChangeArrowheads="1"/>
          </p:cNvSpPr>
          <p:nvPr/>
        </p:nvSpPr>
        <p:spPr bwMode="auto">
          <a:xfrm>
            <a:off x="179388" y="2781300"/>
            <a:ext cx="8785225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pl-PL" altLang="pl-PL" sz="1800" smtClean="0">
              <a:solidFill>
                <a:prstClr val="black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600342"/>
              </p:ext>
            </p:extLst>
          </p:nvPr>
        </p:nvGraphicFramePr>
        <p:xfrm>
          <a:off x="253108" y="980729"/>
          <a:ext cx="8890893" cy="60680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92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891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624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119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kern="1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Grupa </a:t>
                      </a:r>
                      <a:endParaRPr lang="pl-PL" sz="1800" kern="1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kern="1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Obszar</a:t>
                      </a:r>
                      <a:br>
                        <a:rPr lang="pl-PL" sz="1800" kern="1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pl-PL" sz="1800" kern="1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kern="1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Nazwa kryterium</a:t>
                      </a:r>
                      <a:endParaRPr lang="pl-PL" sz="1800" kern="1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53507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wykonalności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0509" marR="40509" marT="0" marB="0" vert="vert27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00" spc="0" baseline="0" dirty="0" smtClean="0">
                          <a:effectLst/>
                          <a:latin typeface="Calibri" panose="020F0502020204030204" pitchFamily="34" charset="0"/>
                        </a:rPr>
                        <a:t>C. Wykonalność instytucjonalna projektu</a:t>
                      </a:r>
                      <a:endParaRPr lang="pl-PL" sz="1800" b="1" kern="100" spc="0" baseline="0" dirty="0" smtClean="0"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pl-PL" sz="1800" b="1" kern="100" spc="0" baseline="0" dirty="0">
                        <a:latin typeface="Calibri" panose="020F0502020204030204" pitchFamily="34" charset="0"/>
                      </a:endParaRPr>
                    </a:p>
                  </a:txBody>
                  <a:tcPr marL="40509" marR="40509" marT="0" marB="0" vert="vert27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00" spc="0" baseline="0" dirty="0" smtClean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C.1.Potencjał finansowy wnioskodawcy/partnera (</a:t>
                      </a:r>
                      <a:r>
                        <a:rPr lang="pl-PL" sz="1800" u="none" kern="100" spc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objęte oceną warunkową)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- Planowane roczne wydatki ujęte w budżecie projektu są równe lub mniejsze </a:t>
                      </a:r>
                      <a:br>
                        <a:rPr lang="pl-PL" sz="180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80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w odniesieniu do przychodów wnioskodawcy (lub łącznie wnioskodawcy </a:t>
                      </a:r>
                      <a:br>
                        <a:rPr lang="pl-PL" sz="180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80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 partnera/ów) za ostatni zamknięty rok obrotowy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uwzględniając w projekcie obroty partnera/-ów, obroty wnioskodawcy stanowią co najmniej 50% rocznych wydatków ujętych w budżecie</a:t>
                      </a:r>
                      <a:endParaRPr lang="pl-PL" sz="1200" b="0" u="none" kern="100" spc="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3567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sz="1800" dirty="0"/>
                    </a:p>
                  </a:txBody>
                  <a:tcPr marL="40509" marR="40509" marT="0" marB="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00" spc="0" baseline="0" dirty="0" smtClean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C.2. Zasoby techniczne wnioskodawcy/partnera </a:t>
                      </a:r>
                      <a:r>
                        <a:rPr lang="pl-PL" sz="1800" u="none" kern="100" spc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(objęte oceną warunkową):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niezbędność wykazanego sprzętu, wyposażenia i lokali użytkowych do prawidłowej realizacji  wsparcia na rzecz grupy docelowej  </a:t>
                      </a:r>
                      <a:br>
                        <a:rPr lang="pl-PL" sz="180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pl-PL" sz="180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 osiągnięcia rezultatów i zgodność z budżetem projektu.</a:t>
                      </a:r>
                      <a:endParaRPr lang="pl-PL" sz="1800" b="0" i="1" u="none" kern="100" spc="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761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0509" marR="4050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kern="100" spc="0" baseline="0" dirty="0" smtClean="0">
                        <a:latin typeface="Calibri" panose="020F0502020204030204" pitchFamily="34" charset="0"/>
                      </a:endParaRPr>
                    </a:p>
                  </a:txBody>
                  <a:tcPr marL="40509" marR="40509" marT="0" marB="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00" spc="0" baseline="0" dirty="0" smtClean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C.3. Sposób zarządzania projektem </a:t>
                      </a:r>
                      <a:r>
                        <a:rPr lang="pl-PL" sz="1800" u="none" kern="100" spc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(objęte oceną warunkową):</a:t>
                      </a:r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pl-PL" sz="18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adekwatność zakresów obowiązków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   adekwatność kwalifikacji i kompetencji osób zajmujących dane stanowisko do zakresu obowiązków</a:t>
                      </a:r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pl-PL" sz="18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czy przyjęta metodyka i/lub struktura zarządzania projektem zapewnia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prawidłową jego realizację</a:t>
                      </a:r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pl-PL" sz="18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zasady i narzędzia kontroli i monitoringu umożliwią zapewnienie właściwej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oceny i kontroli realizacji harmonogramu, budżetu i wskaźników projektów oraz zarządzanie zidentyfikowanym ryzykiem w poszczególnych zadaniach</a:t>
                      </a:r>
                      <a:endParaRPr lang="pl-PL" sz="1800" b="0" kern="100" spc="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170632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Symbol zastępczy zawartości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3933439"/>
              </p:ext>
            </p:extLst>
          </p:nvPr>
        </p:nvGraphicFramePr>
        <p:xfrm>
          <a:off x="251520" y="1598084"/>
          <a:ext cx="828092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251520" y="1069899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4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OCENA MERYTORYCZNA – kryteria wykonalności: podsumowanie</a:t>
            </a:r>
            <a:endParaRPr lang="pl-PL" altLang="pl-PL" sz="1600" b="1" dirty="0">
              <a:latin typeface="Calibri" pitchFamily="34" charset="0"/>
            </a:endParaRPr>
          </a:p>
        </p:txBody>
      </p:sp>
      <p:sp>
        <p:nvSpPr>
          <p:cNvPr id="5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260250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pole tekstowe 1"/>
          <p:cNvSpPr txBox="1">
            <a:spLocks noChangeArrowheads="1"/>
          </p:cNvSpPr>
          <p:nvPr/>
        </p:nvSpPr>
        <p:spPr bwMode="auto">
          <a:xfrm>
            <a:off x="179388" y="2781300"/>
            <a:ext cx="8785225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pl-PL" altLang="pl-PL" sz="1800" smtClean="0">
              <a:solidFill>
                <a:prstClr val="black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002888"/>
              </p:ext>
            </p:extLst>
          </p:nvPr>
        </p:nvGraphicFramePr>
        <p:xfrm>
          <a:off x="252413" y="1447814"/>
          <a:ext cx="8640762" cy="42062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91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1294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144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>
                          <a:effectLst/>
                          <a:latin typeface="Calibri" panose="020F0502020204030204" pitchFamily="34" charset="0"/>
                        </a:rPr>
                        <a:t>Grupa </a:t>
                      </a:r>
                      <a:endParaRPr lang="pl-PL" sz="1800" kern="1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>
                          <a:effectLst/>
                          <a:latin typeface="Calibri" panose="020F0502020204030204" pitchFamily="34" charset="0"/>
                        </a:rPr>
                        <a:t>Obszar</a:t>
                      </a:r>
                      <a:br>
                        <a:rPr lang="pl-PL" sz="1800" kern="150" dirty="0">
                          <a:effectLst/>
                          <a:latin typeface="Calibri" panose="020F0502020204030204" pitchFamily="34" charset="0"/>
                        </a:rPr>
                      </a:br>
                      <a:endParaRPr lang="pl-PL" sz="1800" kern="1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>
                          <a:effectLst/>
                          <a:latin typeface="Calibri" panose="020F0502020204030204" pitchFamily="34" charset="0"/>
                        </a:rPr>
                        <a:t>Nazwa kryterium</a:t>
                      </a:r>
                      <a:endParaRPr lang="pl-PL" sz="1800" kern="1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6939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 kern="1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strategiczne</a:t>
                      </a:r>
                      <a:endParaRPr lang="pl-PL" sz="2400" kern="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vert="vert27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kern="15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A. </a:t>
                      </a: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Wkład projektu w realizację Programu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kern="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vert="vert27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A.1. Profil projektu na tle zapisów </a:t>
                      </a:r>
                      <a:r>
                        <a:rPr lang="pl-PL" sz="18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Programu: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l-PL" sz="18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skierowanie projektu </a:t>
                      </a:r>
                      <a:r>
                        <a:rPr lang="pl-PL" sz="1800" b="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do osób, które bez udziału w nim mają najmniejszą szansę na rozwiązanie lub zniwelowanie zidentyfikowanych problemów (charakterystyka grupy docelowej)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3408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A.2. Potrzeba realizacji projektu: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l-PL" sz="18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istota i waga zidentyfikowanego problemu/-ów w powiązaniu ze specyficznymi cechami grupy docelowej</a:t>
                      </a:r>
                      <a:r>
                        <a:rPr lang="pl-PL" sz="1800" b="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objętej wsparciem w projekcie  w kontekście wskazanych danych i źródeł</a:t>
                      </a:r>
                      <a:r>
                        <a:rPr lang="pl-PL" sz="18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jego/ich pochodzenia (problemy grupy docelowej,</a:t>
                      </a:r>
                      <a:r>
                        <a:rPr lang="pl-PL" sz="1800" b="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dane i ich źródła pochodzenia).</a:t>
                      </a:r>
                      <a:endParaRPr lang="pl-PL" sz="1800" b="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6939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kern="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 sz="1800" dirty="0"/>
                    </a:p>
                  </a:txBody>
                  <a:tcPr marL="40509" marR="40509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A.3. Trwałość rezultatów: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0" dirty="0" smtClean="0"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- osiągnięcie</a:t>
                      </a:r>
                      <a:r>
                        <a:rPr lang="pl-PL" sz="1800" b="0" baseline="0" dirty="0" smtClean="0"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odpowiednich celów szczegółowych RPO WP i rezultatów długoterminowych poprzez wsparcie zaplanowane w projekcie na rzecz grupy docelowej </a:t>
                      </a:r>
                      <a:endParaRPr lang="pl-PL" sz="1800" b="0" dirty="0"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6" marB="45716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250825" y="1052736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4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OCENA MERYTORYCZNA – kryteria strategiczne I stopnia</a:t>
            </a:r>
            <a:endParaRPr lang="pl-PL" altLang="pl-PL" sz="1600" b="1" dirty="0">
              <a:latin typeface="Calibri" pitchFamily="34" charset="0"/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376400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pole tekstowe 1"/>
          <p:cNvSpPr txBox="1">
            <a:spLocks noChangeArrowheads="1"/>
          </p:cNvSpPr>
          <p:nvPr/>
        </p:nvSpPr>
        <p:spPr bwMode="auto">
          <a:xfrm>
            <a:off x="179388" y="2781300"/>
            <a:ext cx="8785225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pl-PL" altLang="pl-PL" sz="1800" smtClean="0">
              <a:solidFill>
                <a:prstClr val="black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58652"/>
              </p:ext>
            </p:extLst>
          </p:nvPr>
        </p:nvGraphicFramePr>
        <p:xfrm>
          <a:off x="252413" y="1645604"/>
          <a:ext cx="8640762" cy="41596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91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1294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059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Grupa </a:t>
                      </a:r>
                      <a:endParaRPr lang="pl-PL" sz="1800" kern="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Obszar</a:t>
                      </a:r>
                      <a:endParaRPr lang="pl-PL" sz="1800" kern="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Nazwa kryterium</a:t>
                      </a:r>
                      <a:endParaRPr lang="pl-PL" sz="1800" kern="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99964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kern="1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strategiczne</a:t>
                      </a:r>
                      <a:endParaRPr lang="pl-PL" sz="2000" kern="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vert="vert27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B. Metodyka projektu</a:t>
                      </a:r>
                      <a:endParaRPr lang="pl-PL" sz="1800" dirty="0" smtClean="0"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pl-PL" sz="1800" dirty="0" smtClean="0">
                        <a:latin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kern="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vert="vert27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B.1. Kompleksowość projektu: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pl-PL" sz="1800" b="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Zadania w kontekście problemów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pl-PL" sz="1800" b="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Jakość zadań 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pl-PL" sz="1800" b="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Zakres zadań </a:t>
                      </a:r>
                      <a:endParaRPr lang="pl-PL" sz="1800" b="0" dirty="0"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6" marB="45716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7689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B.2. Doświadczenie wnioskodawcy/partnera: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pl-PL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 zgodność wskazanych projektów/przedsięwzięć z obecnym projektem pod kątem grupy docelowej, zadań merytorycznych oraz obszaru realizacji</a:t>
                      </a:r>
                      <a:endParaRPr lang="pl-PL" sz="1800" b="0" kern="120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6" marB="45716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76894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kern="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 sz="1800" dirty="0"/>
                    </a:p>
                  </a:txBody>
                  <a:tcPr marL="40509" marR="40509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B.3. Komplementarność projektu: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0" dirty="0" smtClean="0"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- związek projektu z innymi projektami/przedsięwzięciami (niezależnie od źródła finansowania)</a:t>
                      </a:r>
                    </a:p>
                  </a:txBody>
                  <a:tcPr marT="45716" marB="45716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250825" y="1052736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4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OCENA MERYTORYCZNA – kryteria strategiczne I stopnia</a:t>
            </a:r>
            <a:endParaRPr lang="pl-PL" altLang="pl-PL" sz="1600" b="1" dirty="0">
              <a:latin typeface="Calibri" pitchFamily="34" charset="0"/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362760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pole tekstowe 1"/>
          <p:cNvSpPr txBox="1">
            <a:spLocks noChangeArrowheads="1"/>
          </p:cNvSpPr>
          <p:nvPr/>
        </p:nvSpPr>
        <p:spPr bwMode="auto">
          <a:xfrm>
            <a:off x="1187623" y="2996952"/>
            <a:ext cx="7705551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pl-PL" altLang="pl-PL" sz="1800" smtClean="0">
              <a:solidFill>
                <a:prstClr val="black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0827946"/>
              </p:ext>
            </p:extLst>
          </p:nvPr>
        </p:nvGraphicFramePr>
        <p:xfrm>
          <a:off x="253539" y="1690020"/>
          <a:ext cx="8640762" cy="42844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1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824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091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Grupa </a:t>
                      </a:r>
                      <a:endParaRPr lang="pl-PL" sz="1800" kern="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Obszar</a:t>
                      </a:r>
                      <a:endParaRPr lang="pl-PL" sz="1800" kern="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Nazwa kryterium</a:t>
                      </a:r>
                      <a:endParaRPr lang="pl-PL" sz="1800" kern="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23235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kern="1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strategiczne</a:t>
                      </a:r>
                      <a:endParaRPr lang="pl-PL" sz="2000" kern="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vert="vert27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5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C. Specyficzne </a:t>
                      </a: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ukierunkowanie projektu</a:t>
                      </a:r>
                      <a:endParaRPr lang="pl-PL" sz="1800" dirty="0" smtClean="0"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pl-PL" sz="1800" dirty="0">
                        <a:latin typeface="Calibri" panose="020F0502020204030204" pitchFamily="34" charset="0"/>
                      </a:endParaRPr>
                    </a:p>
                  </a:txBody>
                  <a:tcPr marL="40509" marR="40509" marT="0" marB="0" vert="vert27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C.1. Partnerstwo: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Ocenie podlega stopień, w jakim partnerstwo z IOB w projekcie przyczyni się do osiągnięcia rezultatów projektu wyrażonych poprzez wskaźniki monitorowania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0648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C.2. Skala oddziaływania: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Ocenie podlega stopień, w jakim projekt swoim zasięgiem obejmuje obszar województwa pomorskiego</a:t>
                      </a:r>
                      <a:endParaRPr lang="pl-PL" sz="1800" b="1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21244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kern="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 sz="1800" dirty="0"/>
                    </a:p>
                  </a:txBody>
                  <a:tcPr marL="40509" marR="40509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C.3 Zatrudnienie PES: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Ocenie podlega stopień, w jakim projekt przyczyni się do zatrudnienia uczestników projektu, będących osobami wykluczonymi i zagrożonymi wykluczeniem społecznym w podmiotach ekonomii społecznej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800" b="1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250825" y="1052736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4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OCENA MERYTORYCZNA – kryteria strategiczne I stopnia</a:t>
            </a:r>
            <a:endParaRPr lang="pl-PL" altLang="pl-PL" sz="1600" b="1" dirty="0">
              <a:latin typeface="Calibri" pitchFamily="34" charset="0"/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172811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aśnienie ze strzałką w dół 3"/>
          <p:cNvSpPr/>
          <p:nvPr/>
        </p:nvSpPr>
        <p:spPr>
          <a:xfrm>
            <a:off x="2886445" y="1114415"/>
            <a:ext cx="3189015" cy="948472"/>
          </a:xfrm>
          <a:prstGeom prst="downArrowCallout">
            <a:avLst>
              <a:gd name="adj1" fmla="val 50000"/>
              <a:gd name="adj2" fmla="val 50709"/>
              <a:gd name="adj3" fmla="val 2500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6" name="Objaśnienie ze strzałką w dół 5"/>
          <p:cNvSpPr/>
          <p:nvPr/>
        </p:nvSpPr>
        <p:spPr>
          <a:xfrm>
            <a:off x="2945714" y="2082061"/>
            <a:ext cx="3168352" cy="936104"/>
          </a:xfrm>
          <a:prstGeom prst="downArrowCallout">
            <a:avLst>
              <a:gd name="adj1" fmla="val 50000"/>
              <a:gd name="adj2" fmla="val 65003"/>
              <a:gd name="adj3" fmla="val 25000"/>
              <a:gd name="adj4" fmla="val 64977"/>
            </a:avLst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2945714" y="3833089"/>
            <a:ext cx="3168352" cy="360040"/>
          </a:xfrm>
          <a:prstGeom prst="rect">
            <a:avLst/>
          </a:prstGeom>
          <a:solidFill>
            <a:schemeClr val="accent1"/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OCENA MERYTORYCZNA</a:t>
            </a:r>
            <a:endParaRPr lang="pl-PL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2945714" y="4193129"/>
            <a:ext cx="3168352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OCENA WYKONALNOŚCI</a:t>
            </a:r>
            <a:endParaRPr lang="pl-PL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Prostokąt 11"/>
          <p:cNvSpPr/>
          <p:nvPr/>
        </p:nvSpPr>
        <p:spPr>
          <a:xfrm>
            <a:off x="2932327" y="5321003"/>
            <a:ext cx="3181739" cy="556269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ROZSTRZYGNIĘCIE </a:t>
            </a:r>
            <a:r>
              <a:rPr lang="pl-PL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KONKURSU (</a:t>
            </a:r>
            <a:r>
              <a:rPr lang="pl-PL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ZWP)</a:t>
            </a:r>
            <a:endParaRPr lang="pl-PL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15" name="pole tekstowe 14"/>
          <p:cNvSpPr txBox="1"/>
          <p:nvPr/>
        </p:nvSpPr>
        <p:spPr>
          <a:xfrm>
            <a:off x="3056975" y="1134849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ZŁOŻENIE WNIOSKU </a:t>
            </a:r>
          </a:p>
          <a:p>
            <a:pPr algn="ctr"/>
            <a:r>
              <a:rPr lang="pl-PL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 DOFINANSOWANIE</a:t>
            </a:r>
            <a:endParaRPr lang="pl-PL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pole tekstowe 15"/>
          <p:cNvSpPr txBox="1"/>
          <p:nvPr/>
        </p:nvSpPr>
        <p:spPr>
          <a:xfrm>
            <a:off x="3113841" y="2083748"/>
            <a:ext cx="2736304" cy="523220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pl-PL" sz="1400" b="1" dirty="0" smtClean="0"/>
              <a:t>WERYFIKACJA WYMOGÓW FORMALNYCH</a:t>
            </a:r>
            <a:endParaRPr lang="pl-PL" sz="1400" b="1" dirty="0"/>
          </a:p>
        </p:txBody>
      </p:sp>
      <p:sp>
        <p:nvSpPr>
          <p:cNvPr id="21" name="Objaśnienie ze strzałką w dół 20"/>
          <p:cNvSpPr/>
          <p:nvPr/>
        </p:nvSpPr>
        <p:spPr>
          <a:xfrm>
            <a:off x="2959101" y="2997682"/>
            <a:ext cx="3154965" cy="829281"/>
          </a:xfrm>
          <a:prstGeom prst="downArrowCallout">
            <a:avLst>
              <a:gd name="adj1" fmla="val 50000"/>
              <a:gd name="adj2" fmla="val 51253"/>
              <a:gd name="adj3" fmla="val 25000"/>
              <a:gd name="adj4" fmla="val 64977"/>
            </a:avLst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pole tekstowe 21"/>
          <p:cNvSpPr txBox="1"/>
          <p:nvPr/>
        </p:nvSpPr>
        <p:spPr>
          <a:xfrm>
            <a:off x="3112800" y="3097431"/>
            <a:ext cx="2736304" cy="307777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pl-PL" sz="1400" b="1" dirty="0" smtClean="0"/>
              <a:t>OCENA FORMALNA</a:t>
            </a:r>
            <a:endParaRPr lang="pl-PL" sz="1400" b="1" dirty="0"/>
          </a:p>
        </p:txBody>
      </p:sp>
      <p:sp>
        <p:nvSpPr>
          <p:cNvPr id="13" name="Objaśnienie ze strzałką w dół 12"/>
          <p:cNvSpPr/>
          <p:nvPr/>
        </p:nvSpPr>
        <p:spPr>
          <a:xfrm>
            <a:off x="2952407" y="4558793"/>
            <a:ext cx="3168352" cy="792088"/>
          </a:xfrm>
          <a:prstGeom prst="downArrowCallout">
            <a:avLst>
              <a:gd name="adj1" fmla="val 50000"/>
              <a:gd name="adj2" fmla="val 45889"/>
              <a:gd name="adj3" fmla="val 25000"/>
              <a:gd name="adj4" fmla="val 64977"/>
            </a:avLst>
          </a:prstGeom>
          <a:solidFill>
            <a:schemeClr val="accent1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OCENA STRATEGICZNA</a:t>
            </a:r>
          </a:p>
          <a:p>
            <a:pPr algn="ctr"/>
            <a:r>
              <a:rPr lang="pl-PL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l-PL" sz="1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pl-PL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II STOPNIA</a:t>
            </a:r>
            <a:endParaRPr lang="pl-PL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40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ymbol zastępczy zawartości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4051382"/>
              </p:ext>
            </p:extLst>
          </p:nvPr>
        </p:nvGraphicFramePr>
        <p:xfrm>
          <a:off x="457895" y="1772816"/>
          <a:ext cx="822960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251520" y="1069899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4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OCENA MERYTORYCZNA – kryteria strategiczne I stopnia: podsumowanie</a:t>
            </a:r>
            <a:endParaRPr lang="pl-PL" altLang="pl-PL" sz="1600" b="1" dirty="0">
              <a:latin typeface="Calibri" pitchFamily="34" charset="0"/>
            </a:endParaRPr>
          </a:p>
        </p:txBody>
      </p:sp>
      <p:sp>
        <p:nvSpPr>
          <p:cNvPr id="5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1656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96544"/>
          </a:xfrm>
        </p:spPr>
        <p:txBody>
          <a:bodyPr/>
          <a:lstStyle/>
          <a:p>
            <a:pPr marL="400050" lvl="1" indent="0">
              <a:buNone/>
              <a:defRPr/>
            </a:pPr>
            <a:endParaRPr lang="pl-PL" sz="1800" dirty="0" smtClean="0"/>
          </a:p>
          <a:p>
            <a:pPr marL="0" indent="0">
              <a:buFontTx/>
              <a:buNone/>
              <a:defRPr/>
            </a:pPr>
            <a:endParaRPr lang="pl-PL" sz="1800" dirty="0" smtClean="0"/>
          </a:p>
          <a:p>
            <a:pPr>
              <a:defRPr/>
            </a:pPr>
            <a:endParaRPr lang="pl-PL" sz="1800" dirty="0"/>
          </a:p>
          <a:p>
            <a:pPr marL="0" indent="0">
              <a:buFontTx/>
              <a:buNone/>
              <a:defRPr/>
            </a:pPr>
            <a:endParaRPr lang="pl-PL" sz="1800" dirty="0"/>
          </a:p>
          <a:p>
            <a:pPr marL="0" indent="0">
              <a:buFontTx/>
              <a:buNone/>
              <a:defRPr/>
            </a:pPr>
            <a:endParaRPr lang="pl-PL" sz="1800" b="1" dirty="0" smtClean="0"/>
          </a:p>
          <a:p>
            <a:pPr marL="0" indent="0">
              <a:buFontTx/>
              <a:buNone/>
              <a:defRPr/>
            </a:pPr>
            <a:endParaRPr lang="pl-PL" sz="1800" b="1" dirty="0"/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51520" y="1069899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4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OCENA MERYTORYCZNA – negocjacje</a:t>
            </a:r>
            <a:endParaRPr lang="pl-PL" altLang="pl-PL" sz="1800" b="1" dirty="0">
              <a:latin typeface="Calibri" pitchFamily="34" charset="0"/>
            </a:endParaRPr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7" name="Prostokąt zaokrąglony 6"/>
          <p:cNvSpPr/>
          <p:nvPr/>
        </p:nvSpPr>
        <p:spPr>
          <a:xfrm>
            <a:off x="467543" y="1600200"/>
            <a:ext cx="8490835" cy="506915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algn="just">
              <a:buFontTx/>
              <a:buNone/>
              <a:defRPr/>
            </a:pPr>
            <a:r>
              <a:rPr lang="pl-PL">
                <a:latin typeface="Calibri" panose="020F0502020204030204" pitchFamily="34" charset="0"/>
              </a:rPr>
              <a:t>Warunkiem zakwalifikowania wniosku do negocjacji jest:</a:t>
            </a:r>
          </a:p>
          <a:p>
            <a:pPr algn="just">
              <a:buFont typeface="Calibri" panose="020F0502020204030204" pitchFamily="34" charset="0"/>
              <a:buChar char="‒"/>
              <a:defRPr/>
            </a:pPr>
            <a:r>
              <a:rPr lang="pl-PL">
                <a:latin typeface="Calibri" panose="020F0502020204030204" pitchFamily="34" charset="0"/>
              </a:rPr>
              <a:t>warunkowe spełnienie kryteriów wykonalności</a:t>
            </a:r>
          </a:p>
          <a:p>
            <a:pPr marL="0" indent="0" algn="just">
              <a:buNone/>
              <a:defRPr/>
            </a:pPr>
            <a:r>
              <a:rPr lang="pl-PL">
                <a:latin typeface="Calibri" panose="020F0502020204030204" pitchFamily="34" charset="0"/>
              </a:rPr>
              <a:t>oraz </a:t>
            </a:r>
          </a:p>
          <a:p>
            <a:pPr algn="just">
              <a:buFont typeface="Calibri" panose="020F0502020204030204" pitchFamily="34" charset="0"/>
              <a:buChar char="‒"/>
              <a:defRPr/>
            </a:pPr>
            <a:r>
              <a:rPr lang="pl-PL">
                <a:latin typeface="Calibri" panose="020F0502020204030204" pitchFamily="34" charset="0"/>
              </a:rPr>
              <a:t>uzyskanie wymaganego minimum punktowego (tj. </a:t>
            </a:r>
            <a:r>
              <a:rPr lang="pl-PL" b="1" u="sng">
                <a:latin typeface="Calibri" panose="020F0502020204030204" pitchFamily="34" charset="0"/>
              </a:rPr>
              <a:t>58 punktów</a:t>
            </a:r>
            <a:r>
              <a:rPr lang="pl-PL">
                <a:latin typeface="Calibri" panose="020F0502020204030204" pitchFamily="34" charset="0"/>
              </a:rPr>
              <a:t>) w ramach oceny strategicznej I stopnia</a:t>
            </a:r>
          </a:p>
          <a:p>
            <a:pPr marL="0" indent="0" algn="just">
              <a:buFontTx/>
              <a:buNone/>
              <a:defRPr/>
            </a:pPr>
            <a:endParaRPr lang="pl-PL" sz="900" b="1">
              <a:latin typeface="Calibri" panose="020F0502020204030204" pitchFamily="34" charset="0"/>
            </a:endParaRPr>
          </a:p>
          <a:p>
            <a:pPr marL="0" indent="0" algn="just">
              <a:buFontTx/>
              <a:buNone/>
              <a:defRPr/>
            </a:pPr>
            <a:r>
              <a:rPr lang="pl-PL" b="1">
                <a:latin typeface="Calibri" panose="020F0502020204030204" pitchFamily="34" charset="0"/>
              </a:rPr>
              <a:t>Negocjacje mogą zakończyć się z wynikiem:</a:t>
            </a:r>
          </a:p>
          <a:p>
            <a:pPr algn="just">
              <a:buFontTx/>
              <a:buAutoNum type="alphaUcPeriod"/>
              <a:defRPr/>
            </a:pPr>
            <a:r>
              <a:rPr lang="pl-PL" u="sng">
                <a:latin typeface="Calibri" panose="020F0502020204030204" pitchFamily="34" charset="0"/>
              </a:rPr>
              <a:t>pozytywnym</a:t>
            </a:r>
          </a:p>
          <a:p>
            <a:pPr marL="685800" lvl="1" algn="just">
              <a:buFont typeface="Calibri" panose="020F0502020204030204" pitchFamily="34" charset="0"/>
              <a:buChar char="‒"/>
              <a:defRPr/>
            </a:pPr>
            <a:r>
              <a:rPr lang="pl-PL">
                <a:latin typeface="Calibri" panose="020F0502020204030204" pitchFamily="34" charset="0"/>
              </a:rPr>
              <a:t>wprowadzono korekty/przedstawiono uzasadnienia w ramach wskazanych kryteriów warunkowych</a:t>
            </a:r>
          </a:p>
          <a:p>
            <a:pPr marL="685800" lvl="1" algn="just">
              <a:buFont typeface="Calibri" panose="020F0502020204030204" pitchFamily="34" charset="0"/>
              <a:buChar char="‒"/>
              <a:defRPr/>
            </a:pPr>
            <a:r>
              <a:rPr lang="pl-PL">
                <a:latin typeface="Calibri" panose="020F0502020204030204" pitchFamily="34" charset="0"/>
              </a:rPr>
              <a:t>projekt uzyskuje liczbę punktów przyznaną za spełnienie kryteriów strategicznych I stopnia </a:t>
            </a:r>
          </a:p>
          <a:p>
            <a:pPr marL="0" indent="0" algn="just">
              <a:buFontTx/>
              <a:buNone/>
              <a:defRPr/>
            </a:pPr>
            <a:r>
              <a:rPr lang="pl-PL">
                <a:latin typeface="Calibri" panose="020F0502020204030204" pitchFamily="34" charset="0"/>
              </a:rPr>
              <a:t>B.   </a:t>
            </a:r>
            <a:r>
              <a:rPr lang="pl-PL" u="sng">
                <a:latin typeface="Calibri" panose="020F0502020204030204" pitchFamily="34" charset="0"/>
              </a:rPr>
              <a:t>negatywnym</a:t>
            </a:r>
          </a:p>
          <a:p>
            <a:pPr marL="685800" lvl="1" algn="just">
              <a:defRPr/>
            </a:pPr>
            <a:r>
              <a:rPr lang="pl-PL">
                <a:latin typeface="Calibri" panose="020F0502020204030204" pitchFamily="34" charset="0"/>
              </a:rPr>
              <a:t>nie wprowadzono korekty/nie przedstawiono uzasadnień w ramach wskazanych kryteriów warunkowych</a:t>
            </a:r>
          </a:p>
          <a:p>
            <a:pPr marL="685800" lvl="1" algn="just">
              <a:defRPr/>
            </a:pPr>
            <a:r>
              <a:rPr lang="pl-PL">
                <a:latin typeface="Calibri" panose="020F0502020204030204" pitchFamily="34" charset="0"/>
              </a:rPr>
              <a:t>projekt uzyskuje 0 punktów za spełnienie kryteriów strategicznych I stopnia </a:t>
            </a:r>
            <a:endParaRPr 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88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ymbol zastępczy zawartości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8718424"/>
              </p:ext>
            </p:extLst>
          </p:nvPr>
        </p:nvGraphicFramePr>
        <p:xfrm>
          <a:off x="395536" y="1423808"/>
          <a:ext cx="8229600" cy="5245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251520" y="1054477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4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OCENA MERYTORYCZNA:</a:t>
            </a:r>
            <a:endParaRPr lang="pl-PL" altLang="pl-PL" sz="1800" b="1" dirty="0">
              <a:latin typeface="Calibri" pitchFamily="34" charset="0"/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265097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ymbol zastępczy zawartości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9921117"/>
              </p:ext>
            </p:extLst>
          </p:nvPr>
        </p:nvGraphicFramePr>
        <p:xfrm>
          <a:off x="395536" y="1423808"/>
          <a:ext cx="8229600" cy="5245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251520" y="1054477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4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OCENA MERYTORYCZNA:</a:t>
            </a:r>
            <a:endParaRPr lang="pl-PL" altLang="pl-PL" sz="1800" b="1" dirty="0">
              <a:latin typeface="Calibri" pitchFamily="34" charset="0"/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325455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pPr marL="0" indent="0">
              <a:buNone/>
            </a:pPr>
            <a:r>
              <a:rPr lang="pl-PL" altLang="pl-PL" sz="2000" dirty="0" smtClean="0">
                <a:latin typeface="Calibri" panose="020F0502020204030204" pitchFamily="34" charset="0"/>
              </a:rPr>
              <a:t> </a:t>
            </a:r>
            <a:endParaRPr lang="pl-PL" altLang="pl-PL" sz="1800" dirty="0" smtClean="0"/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51520" y="1069899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4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ROZSTRZYGNIĘCIE KONKURSU</a:t>
            </a:r>
            <a:endParaRPr lang="pl-PL" altLang="pl-PL" sz="1800" b="1" dirty="0">
              <a:latin typeface="Calibri" pitchFamily="34" charset="0"/>
            </a:endParaRPr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7" name="Prostokąt zaokrąglony 6"/>
          <p:cNvSpPr/>
          <p:nvPr/>
        </p:nvSpPr>
        <p:spPr>
          <a:xfrm>
            <a:off x="467543" y="1600200"/>
            <a:ext cx="8490835" cy="506915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algn="just">
              <a:buNone/>
            </a:pPr>
            <a:r>
              <a:rPr lang="pl-PL" altLang="pl-PL" dirty="0">
                <a:latin typeface="Calibri" panose="020F0502020204030204" pitchFamily="34" charset="0"/>
              </a:rPr>
              <a:t>Zatwierdzenie przez Zarząd Województwa Pomorskiego, w drodze uchwały, wyników oceny wniosków o dofinansowanie projektu.</a:t>
            </a:r>
          </a:p>
          <a:p>
            <a:pPr marL="0" indent="0" algn="just">
              <a:buNone/>
            </a:pPr>
            <a:endParaRPr lang="pl-PL" altLang="pl-PL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altLang="pl-PL" dirty="0">
                <a:latin typeface="Calibri" panose="020F0502020204030204" pitchFamily="34" charset="0"/>
              </a:rPr>
              <a:t>W ramach konkursu dofinansowanie przyznawane jest tylko </a:t>
            </a:r>
            <a:r>
              <a:rPr lang="pl-PL" altLang="pl-PL" b="1" dirty="0">
                <a:latin typeface="Calibri" panose="020F0502020204030204" pitchFamily="34" charset="0"/>
              </a:rPr>
              <a:t>dla 1 wniosku </a:t>
            </a:r>
            <a:br>
              <a:rPr lang="pl-PL" altLang="pl-PL" b="1" dirty="0">
                <a:latin typeface="Calibri" panose="020F0502020204030204" pitchFamily="34" charset="0"/>
              </a:rPr>
            </a:br>
            <a:r>
              <a:rPr lang="pl-PL" altLang="pl-PL" dirty="0">
                <a:latin typeface="Calibri" panose="020F0502020204030204" pitchFamily="34" charset="0"/>
              </a:rPr>
              <a:t>o dofinansowanie projektu, </a:t>
            </a:r>
            <a:r>
              <a:rPr lang="pl-PL" altLang="pl-PL" b="1" dirty="0">
                <a:latin typeface="Calibri" panose="020F0502020204030204" pitchFamily="34" charset="0"/>
              </a:rPr>
              <a:t>dla każdego subregionu</a:t>
            </a:r>
            <a:r>
              <a:rPr lang="pl-PL" altLang="pl-PL" dirty="0">
                <a:latin typeface="Calibri" panose="020F0502020204030204" pitchFamily="34" charset="0"/>
              </a:rPr>
              <a:t>, w oparciu o listy ocenionych wniosków. </a:t>
            </a:r>
            <a:br>
              <a:rPr lang="pl-PL" altLang="pl-PL" dirty="0">
                <a:latin typeface="Calibri" panose="020F0502020204030204" pitchFamily="34" charset="0"/>
              </a:rPr>
            </a:br>
            <a:r>
              <a:rPr lang="pl-PL" altLang="pl-PL" dirty="0">
                <a:latin typeface="Calibri" panose="020F0502020204030204" pitchFamily="34" charset="0"/>
              </a:rPr>
              <a:t>Listy te zostaną utworzone dla każdego subregionu wg. kolejności zgodnej </a:t>
            </a:r>
            <a:br>
              <a:rPr lang="pl-PL" altLang="pl-PL" dirty="0">
                <a:latin typeface="Calibri" panose="020F0502020204030204" pitchFamily="34" charset="0"/>
              </a:rPr>
            </a:br>
            <a:r>
              <a:rPr lang="pl-PL" altLang="pl-PL" dirty="0">
                <a:latin typeface="Calibri" panose="020F0502020204030204" pitchFamily="34" charset="0"/>
              </a:rPr>
              <a:t>z liczbą punktów uzyskanych przez poszczególne wnioski  w ramach:</a:t>
            </a:r>
          </a:p>
          <a:p>
            <a:pPr marL="457200" indent="-457200">
              <a:buAutoNum type="arabicPeriod"/>
            </a:pPr>
            <a:r>
              <a:rPr lang="pl-PL" altLang="pl-PL" dirty="0">
                <a:latin typeface="Calibri" panose="020F0502020204030204" pitchFamily="34" charset="0"/>
              </a:rPr>
              <a:t>Oceny merytorycznej- strategicznej II stopnia (punktowej),</a:t>
            </a:r>
          </a:p>
          <a:p>
            <a:pPr marL="0" indent="0">
              <a:buNone/>
            </a:pPr>
            <a:r>
              <a:rPr lang="pl-PL" altLang="pl-PL" dirty="0">
                <a:latin typeface="Calibri" panose="020F0502020204030204" pitchFamily="34" charset="0"/>
              </a:rPr>
              <a:t>Albo</a:t>
            </a:r>
          </a:p>
          <a:p>
            <a:pPr marL="457200" indent="-457200">
              <a:buAutoNum type="arabicPeriod" startAt="2"/>
            </a:pPr>
            <a:r>
              <a:rPr lang="pl-PL" altLang="pl-PL" dirty="0">
                <a:latin typeface="Calibri" panose="020F0502020204030204" pitchFamily="34" charset="0"/>
              </a:rPr>
              <a:t>Oceny merytorycznej- wykonalności i strategicznej I stopnia </a:t>
            </a:r>
            <a:r>
              <a:rPr lang="pl-PL" altLang="pl-PL" b="1" dirty="0">
                <a:latin typeface="Calibri" panose="020F0502020204030204" pitchFamily="34" charset="0"/>
              </a:rPr>
              <a:t>(jeśli IOK odstąpi od przeprowadzenia etapu oceny strategicznej II stopnia).</a:t>
            </a:r>
          </a:p>
          <a:p>
            <a:pPr marL="0" indent="0">
              <a:buNone/>
            </a:pPr>
            <a:r>
              <a:rPr lang="pl-PL" altLang="pl-PL" b="1" dirty="0">
                <a:latin typeface="Calibri" panose="020F0502020204030204" pitchFamily="34" charset="0"/>
              </a:rPr>
              <a:t>Liczba punktów uzyskanych na etapie oceny strategicznej I </a:t>
            </a:r>
            <a:r>
              <a:rPr lang="pl-PL" altLang="pl-PL" b="1" dirty="0" err="1">
                <a:latin typeface="Calibri" panose="020F0502020204030204" pitchFamily="34" charset="0"/>
              </a:rPr>
              <a:t>i</a:t>
            </a:r>
            <a:r>
              <a:rPr lang="pl-PL" altLang="pl-PL" b="1" dirty="0">
                <a:latin typeface="Calibri" panose="020F0502020204030204" pitchFamily="34" charset="0"/>
              </a:rPr>
              <a:t> II stopnia nie sumują się.</a:t>
            </a:r>
          </a:p>
        </p:txBody>
      </p:sp>
    </p:spTree>
    <p:extLst>
      <p:ext uri="{BB962C8B-B14F-4D97-AF65-F5344CB8AC3E}">
        <p14:creationId xmlns:p14="http://schemas.microsoft.com/office/powerpoint/2010/main" val="3518501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5"/>
          <p:cNvSpPr txBox="1">
            <a:spLocks noChangeArrowheads="1"/>
          </p:cNvSpPr>
          <p:nvPr/>
        </p:nvSpPr>
        <p:spPr bwMode="auto">
          <a:xfrm>
            <a:off x="107950" y="2492375"/>
            <a:ext cx="880268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 b="1" dirty="0">
              <a:solidFill>
                <a:prstClr val="white"/>
              </a:solidFill>
              <a:latin typeface="Calibri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 b="1" dirty="0">
              <a:solidFill>
                <a:prstClr val="white"/>
              </a:solidFill>
              <a:latin typeface="Calibri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4000" b="1" dirty="0" smtClean="0">
                <a:solidFill>
                  <a:prstClr val="white"/>
                </a:solidFill>
                <a:latin typeface="Calibri" pitchFamily="34" charset="0"/>
              </a:rPr>
              <a:t>Dziękuję </a:t>
            </a:r>
            <a:r>
              <a:rPr lang="pl-PL" altLang="pl-PL" sz="4000" b="1" dirty="0">
                <a:solidFill>
                  <a:prstClr val="white"/>
                </a:solidFill>
                <a:latin typeface="Calibri" pitchFamily="34" charset="0"/>
              </a:rPr>
              <a:t>za </a:t>
            </a:r>
            <a:r>
              <a:rPr lang="pl-PL" altLang="pl-PL" sz="4000" b="1" dirty="0" smtClean="0">
                <a:solidFill>
                  <a:prstClr val="white"/>
                </a:solidFill>
                <a:latin typeface="Calibri" pitchFamily="34" charset="0"/>
              </a:rPr>
              <a:t>uwagę.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 b="1" u="sng" dirty="0">
              <a:solidFill>
                <a:prstClr val="white"/>
              </a:solidFill>
              <a:latin typeface="Calibri" pitchFamily="34" charset="0"/>
            </a:endParaRPr>
          </a:p>
        </p:txBody>
      </p:sp>
      <p:pic>
        <p:nvPicPr>
          <p:cNvPr id="18435" name="Obraz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463" y="5741988"/>
            <a:ext cx="1873250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7" descr="D:\POMORSKIE W UNII_SIW_NSS_ZNAKI_UNIJNE\NSS-NOWY-2014-2020\FE-2014-2020-PREZENTACJA PP\listownik-monoKONTRA-PASEK-Pomorskie-FE-UMWP-UE-EFSI-2015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260350"/>
            <a:ext cx="83375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893828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pl-PL" altLang="pl-PL" dirty="0" smtClean="0"/>
              <a:t>									</a:t>
            </a:r>
          </a:p>
        </p:txBody>
      </p:sp>
      <p:cxnSp>
        <p:nvCxnSpPr>
          <p:cNvPr id="4" name="Łącznik prosty ze strzałką 3"/>
          <p:cNvCxnSpPr/>
          <p:nvPr/>
        </p:nvCxnSpPr>
        <p:spPr>
          <a:xfrm flipV="1">
            <a:off x="683568" y="2529103"/>
            <a:ext cx="7632848" cy="129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Nawias klamrowy otwierający 5"/>
          <p:cNvSpPr/>
          <p:nvPr/>
        </p:nvSpPr>
        <p:spPr>
          <a:xfrm rot="16200000">
            <a:off x="5645297" y="3944277"/>
            <a:ext cx="503237" cy="2592387"/>
          </a:xfrm>
          <a:prstGeom prst="leftBrace">
            <a:avLst>
              <a:gd name="adj1" fmla="val 8333"/>
              <a:gd name="adj2" fmla="val 50336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5128" name="pole tekstowe 7"/>
          <p:cNvSpPr txBox="1">
            <a:spLocks noChangeArrowheads="1"/>
          </p:cNvSpPr>
          <p:nvPr/>
        </p:nvSpPr>
        <p:spPr bwMode="auto">
          <a:xfrm>
            <a:off x="5004048" y="5503990"/>
            <a:ext cx="2016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14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OCENA MERYTORYCZNA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251520" y="1069899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4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PROCES OCENY I WYBORU PROJEKTÓW – orientacyjne ramy czasowe</a:t>
            </a:r>
            <a:endParaRPr lang="pl-PL" altLang="pl-PL" sz="1800" b="1" dirty="0">
              <a:latin typeface="Calibri" pitchFamily="34" charset="0"/>
            </a:endParaRPr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/>
          </p:nvPr>
        </p:nvGraphicFramePr>
        <p:xfrm>
          <a:off x="1079612" y="2630361"/>
          <a:ext cx="6984776" cy="2309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37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537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409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43567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14 dni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30 dni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45 dni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30 dni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30 dni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93340">
                <a:tc rowSpan="2">
                  <a:txBody>
                    <a:bodyPr/>
                    <a:lstStyle/>
                    <a:p>
                      <a:pPr algn="ctr"/>
                      <a:endParaRPr lang="pl-PL" sz="12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pl-PL" sz="12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l-PL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WERYFIKACJA WYMOGÓW FORMALNYCH</a:t>
                      </a:r>
                      <a:endParaRPr lang="pl-PL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pl-PL" sz="12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pl-PL" sz="12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pl-PL" sz="12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l-PL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OCENA FORMALNA</a:t>
                      </a:r>
                      <a:endParaRPr lang="pl-PL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pl-PL" sz="12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pl-PL" sz="12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pl-PL" sz="12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l-PL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OCENA WYKONALNOŚCI</a:t>
                      </a:r>
                      <a:endParaRPr lang="pl-PL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2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l-PL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OCENA STRATEGICZNA I STOPNIA</a:t>
                      </a:r>
                      <a:endParaRPr lang="pl-PL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pl-PL" sz="12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pl-PL" sz="12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pl-PL" sz="12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l-PL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OCENA STRATEGICZNA II STOPNIA</a:t>
                      </a:r>
                      <a:endParaRPr lang="pl-PL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50453">
                <a:tc vMerge="1"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2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l-PL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+ 30 dni NEGOCJACJE</a:t>
                      </a:r>
                      <a:endParaRPr lang="pl-PL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601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3635896" y="188640"/>
            <a:ext cx="53224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/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4" name="Prostokąt zaokrąglony 3"/>
          <p:cNvSpPr/>
          <p:nvPr/>
        </p:nvSpPr>
        <p:spPr>
          <a:xfrm>
            <a:off x="467544" y="1700808"/>
            <a:ext cx="8064896" cy="496855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pl-PL" sz="2000" u="sng" dirty="0">
                <a:latin typeface="Calibri" panose="020F0502020204030204" pitchFamily="34" charset="0"/>
              </a:rPr>
              <a:t>Termin składania wniosków</a:t>
            </a:r>
            <a:r>
              <a:rPr lang="pl-PL" sz="2000" dirty="0">
                <a:latin typeface="Calibri" panose="020F0502020204030204" pitchFamily="34" charset="0"/>
              </a:rPr>
              <a:t>:                  </a:t>
            </a:r>
            <a:r>
              <a:rPr lang="pl-PL" sz="2000" b="1" dirty="0">
                <a:latin typeface="Calibri" panose="020F0502020204030204" pitchFamily="34" charset="0"/>
              </a:rPr>
              <a:t>od</a:t>
            </a:r>
            <a:r>
              <a:rPr lang="pl-PL" sz="2000" dirty="0">
                <a:latin typeface="Calibri" panose="020F0502020204030204" pitchFamily="34" charset="0"/>
              </a:rPr>
              <a:t> </a:t>
            </a:r>
            <a:r>
              <a:rPr lang="pl-PL" sz="2000" b="1" dirty="0">
                <a:latin typeface="Calibri" panose="020F0502020204030204" pitchFamily="34" charset="0"/>
              </a:rPr>
              <a:t>26 kwietnia do 13 maja 2016</a:t>
            </a: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pl-PL" sz="2000" u="sng" dirty="0">
                <a:latin typeface="Calibri" panose="020F0502020204030204" pitchFamily="34" charset="0"/>
              </a:rPr>
              <a:t>Planowany termin rozstrzygnięcia konkursu</a:t>
            </a:r>
            <a:r>
              <a:rPr lang="pl-PL" sz="2000" dirty="0">
                <a:latin typeface="Calibri" panose="020F0502020204030204" pitchFamily="34" charset="0"/>
              </a:rPr>
              <a:t>: </a:t>
            </a:r>
            <a:r>
              <a:rPr lang="pl-PL" sz="2000" b="1" dirty="0">
                <a:latin typeface="Calibri" panose="020F0502020204030204" pitchFamily="34" charset="0"/>
              </a:rPr>
              <a:t>do 31 października 2016 </a:t>
            </a: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  <a:defRPr/>
            </a:pPr>
            <a:endParaRPr lang="pl-PL" sz="2000" u="sng" dirty="0">
              <a:latin typeface="Calibri" panose="020F0502020204030204" pitchFamily="34" charset="0"/>
            </a:endParaRP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pl-PL" sz="2000" u="sng" dirty="0">
                <a:latin typeface="Calibri" panose="020F0502020204030204" pitchFamily="34" charset="0"/>
              </a:rPr>
              <a:t>Forma składania</a:t>
            </a:r>
            <a:r>
              <a:rPr lang="pl-PL" sz="2000" dirty="0">
                <a:latin typeface="Calibri" panose="020F0502020204030204" pitchFamily="34" charset="0"/>
              </a:rPr>
              <a:t>: </a:t>
            </a: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pl-PL" sz="2000" b="1" dirty="0">
                <a:latin typeface="Calibri" panose="020F0502020204030204" pitchFamily="34" charset="0"/>
              </a:rPr>
              <a:t>papierowa</a:t>
            </a:r>
            <a:r>
              <a:rPr lang="pl-PL" sz="2000" dirty="0">
                <a:latin typeface="Calibri" panose="020F0502020204030204" pitchFamily="34" charset="0"/>
              </a:rPr>
              <a:t> – poprzez wysłanie wniosku w GWA i dostarczenie </a:t>
            </a:r>
            <a:r>
              <a:rPr lang="pl-PL" sz="2000" dirty="0" smtClean="0">
                <a:latin typeface="Calibri" panose="020F0502020204030204" pitchFamily="34" charset="0"/>
              </a:rPr>
              <a:t/>
            </a:r>
            <a:br>
              <a:rPr lang="pl-PL" sz="2000" dirty="0" smtClean="0">
                <a:latin typeface="Calibri" panose="020F0502020204030204" pitchFamily="34" charset="0"/>
              </a:rPr>
            </a:br>
            <a:r>
              <a:rPr lang="pl-PL" sz="2000" dirty="0" smtClean="0">
                <a:latin typeface="Calibri" panose="020F0502020204030204" pitchFamily="34" charset="0"/>
              </a:rPr>
              <a:t>2 </a:t>
            </a:r>
            <a:r>
              <a:rPr lang="pl-PL" sz="2000" dirty="0">
                <a:latin typeface="Calibri" panose="020F0502020204030204" pitchFamily="34" charset="0"/>
              </a:rPr>
              <a:t>egzemplarzy do DEFS </a:t>
            </a:r>
            <a:r>
              <a:rPr lang="pl-PL" sz="2000" i="1" dirty="0">
                <a:latin typeface="Calibri" panose="020F0502020204030204" pitchFamily="34" charset="0"/>
              </a:rPr>
              <a:t>(suma kontrolna wysłanego wniosku w GWA oraz dostarczonego w wersji papierowej musi być tożsama)</a:t>
            </a: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pl-PL" sz="2000" b="1" u="sng" dirty="0">
                <a:latin typeface="Calibri" panose="020F0502020204030204" pitchFamily="34" charset="0"/>
              </a:rPr>
              <a:t>LUB</a:t>
            </a: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pl-PL" sz="2000" b="1" dirty="0">
                <a:latin typeface="Calibri" panose="020F0502020204030204" pitchFamily="34" charset="0"/>
              </a:rPr>
              <a:t>elektroniczna</a:t>
            </a:r>
            <a:r>
              <a:rPr lang="pl-PL" sz="2000" dirty="0">
                <a:latin typeface="Calibri" panose="020F0502020204030204" pitchFamily="34" charset="0"/>
              </a:rPr>
              <a:t> – poprzez wysłanie wniosku w GWA i za pomocą </a:t>
            </a:r>
            <a:r>
              <a:rPr lang="pl-PL" sz="2000" dirty="0" err="1">
                <a:latin typeface="Calibri" panose="020F0502020204030204" pitchFamily="34" charset="0"/>
              </a:rPr>
              <a:t>ePUAP</a:t>
            </a:r>
            <a:r>
              <a:rPr lang="pl-PL" sz="2000" dirty="0">
                <a:latin typeface="Calibri" panose="020F0502020204030204" pitchFamily="34" charset="0"/>
              </a:rPr>
              <a:t> </a:t>
            </a:r>
            <a:r>
              <a:rPr lang="pl-PL" sz="2000" i="1" dirty="0">
                <a:latin typeface="Calibri" panose="020F0502020204030204" pitchFamily="34" charset="0"/>
              </a:rPr>
              <a:t>(suma kontrolna wysłanego wniosku w GWA oraz przesłanego przez </a:t>
            </a:r>
            <a:r>
              <a:rPr lang="pl-PL" sz="2000" i="1" dirty="0" err="1">
                <a:latin typeface="Calibri" panose="020F0502020204030204" pitchFamily="34" charset="0"/>
              </a:rPr>
              <a:t>ePUAP</a:t>
            </a:r>
            <a:r>
              <a:rPr lang="pl-PL" sz="2000" i="1" dirty="0">
                <a:latin typeface="Calibri" panose="020F0502020204030204" pitchFamily="34" charset="0"/>
              </a:rPr>
              <a:t> musi być tożsama)</a:t>
            </a:r>
            <a:endParaRPr lang="pl-PL" sz="2000" dirty="0">
              <a:latin typeface="Calibri" panose="020F0502020204030204" pitchFamily="34" charset="0"/>
            </a:endParaRP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pl-PL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>Uwaga: wysłanie wniosku tylko w GWA nie jest równoważne </a:t>
            </a:r>
            <a:r>
              <a:rPr lang="pl-PL" sz="20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z </a:t>
            </a:r>
            <a:r>
              <a:rPr lang="pl-PL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>jego złożeniem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250825" y="1174750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800" b="1" dirty="0">
                <a:solidFill>
                  <a:srgbClr val="000066"/>
                </a:solidFill>
                <a:latin typeface="Calibri" panose="020F0502020204030204" pitchFamily="34" charset="0"/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WYBRANE ELEMENTY OCENY FORMALNEJ </a:t>
            </a:r>
            <a:endParaRPr lang="pl-PL" altLang="pl-PL" sz="18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1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184576"/>
          </a:xfr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/>
          <a:lstStyle/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  <a:defRPr/>
            </a:pPr>
            <a:endParaRPr lang="pl-PL" sz="2000" dirty="0">
              <a:latin typeface="Calibri" panose="020F0502020204030204" pitchFamily="34" charset="0"/>
            </a:endParaRPr>
          </a:p>
          <a:p>
            <a:pPr marL="0" indent="0">
              <a:buNone/>
              <a:defRPr/>
            </a:pPr>
            <a:endParaRPr lang="pl-PL" sz="2000" dirty="0" smtClean="0">
              <a:latin typeface="Calibri" panose="020F0502020204030204" pitchFamily="34" charset="0"/>
            </a:endParaRPr>
          </a:p>
          <a:p>
            <a:pPr marL="0" indent="0">
              <a:buNone/>
              <a:defRPr/>
            </a:pPr>
            <a:endParaRPr lang="pl-PL" sz="2000" dirty="0">
              <a:latin typeface="Calibri" panose="020F0502020204030204" pitchFamily="34" charset="0"/>
            </a:endParaRPr>
          </a:p>
          <a:p>
            <a:pPr marL="0" indent="0">
              <a:buNone/>
              <a:defRPr/>
            </a:pPr>
            <a:endParaRPr lang="pl-PL" sz="2000" dirty="0" smtClean="0">
              <a:latin typeface="Calibri" panose="020F0502020204030204" pitchFamily="34" charset="0"/>
            </a:endParaRPr>
          </a:p>
          <a:p>
            <a:pPr marL="0" indent="0">
              <a:buNone/>
              <a:defRPr/>
            </a:pPr>
            <a:endParaRPr lang="pl-PL" sz="2000" dirty="0">
              <a:latin typeface="Calibri" panose="020F0502020204030204" pitchFamily="34" charset="0"/>
            </a:endParaRPr>
          </a:p>
          <a:p>
            <a:pPr marL="0" indent="0">
              <a:buNone/>
              <a:defRPr/>
            </a:pPr>
            <a:endParaRPr lang="pl-PL" sz="2000" dirty="0" smtClean="0">
              <a:latin typeface="Calibri" panose="020F0502020204030204" pitchFamily="34" charset="0"/>
            </a:endParaRPr>
          </a:p>
          <a:p>
            <a:pPr marL="0" indent="0">
              <a:buNone/>
              <a:defRPr/>
            </a:pPr>
            <a:endParaRPr lang="pl-PL" sz="2000" dirty="0">
              <a:latin typeface="Calibri" panose="020F0502020204030204" pitchFamily="34" charset="0"/>
            </a:endParaRPr>
          </a:p>
          <a:p>
            <a:pPr marL="0" indent="0">
              <a:buNone/>
              <a:defRPr/>
            </a:pPr>
            <a:endParaRPr lang="pl-PL" sz="2000" dirty="0" smtClean="0">
              <a:latin typeface="Calibri" panose="020F0502020204030204" pitchFamily="34" charset="0"/>
            </a:endParaRP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  <a:defRPr/>
            </a:pPr>
            <a:endParaRPr lang="pl-PL" sz="2000" dirty="0" smtClean="0">
              <a:latin typeface="Calibri" panose="020F0502020204030204" pitchFamily="34" charset="0"/>
            </a:endParaRPr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251520" y="1069899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4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WERYFIKACJA WYMOGÓW FORMALNYCH</a:t>
            </a:r>
            <a:endParaRPr lang="pl-PL" altLang="pl-PL" sz="1800" b="1" dirty="0">
              <a:latin typeface="Calibri" pitchFamily="34" charset="0"/>
            </a:endParaRPr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5" name="Prostokąt zaokrąglony 4"/>
          <p:cNvSpPr/>
          <p:nvPr/>
        </p:nvSpPr>
        <p:spPr>
          <a:xfrm>
            <a:off x="342826" y="1708344"/>
            <a:ext cx="8354318" cy="280831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0800000" scaled="1"/>
            <a:tileRect/>
          </a:gradFill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pl-PL" sz="2000" dirty="0">
                <a:solidFill>
                  <a:schemeClr val="tx1"/>
                </a:solidFill>
                <a:latin typeface="Calibri" panose="020F0502020204030204" pitchFamily="34" charset="0"/>
              </a:rPr>
              <a:t>W </a:t>
            </a:r>
            <a:r>
              <a:rPr lang="pl-PL" sz="2000" u="sng" dirty="0">
                <a:solidFill>
                  <a:schemeClr val="tx1"/>
                </a:solidFill>
                <a:latin typeface="Calibri" panose="020F0502020204030204" pitchFamily="34" charset="0"/>
              </a:rPr>
              <a:t>trakcie weryfikacji wymogów formalnych </a:t>
            </a:r>
            <a:r>
              <a:rPr lang="pl-PL" sz="2000" dirty="0">
                <a:solidFill>
                  <a:schemeClr val="tx1"/>
                </a:solidFill>
                <a:latin typeface="Calibri" panose="020F0502020204030204" pitchFamily="34" charset="0"/>
              </a:rPr>
              <a:t>sprawdzeniu podlegać będzie: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tx1"/>
                </a:solidFill>
                <a:latin typeface="Calibri" panose="020F0502020204030204" pitchFamily="34" charset="0"/>
              </a:rPr>
              <a:t>kompletność wypełnienia formularza wniosku o dofinansowanie </a:t>
            </a: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projektu;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kompletność załączników;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kompletność </a:t>
            </a:r>
            <a:r>
              <a:rPr lang="pl-PL" sz="2000" dirty="0">
                <a:solidFill>
                  <a:schemeClr val="tx1"/>
                </a:solidFill>
                <a:latin typeface="Calibri" panose="020F0502020204030204" pitchFamily="34" charset="0"/>
              </a:rPr>
              <a:t>podpisów i pieczęci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tx1"/>
                </a:solidFill>
                <a:latin typeface="Calibri" panose="020F0502020204030204" pitchFamily="34" charset="0"/>
              </a:rPr>
              <a:t>zgodność sumy kontrolnej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tx1"/>
                </a:solidFill>
                <a:latin typeface="Calibri" panose="020F0502020204030204" pitchFamily="34" charset="0"/>
              </a:rPr>
              <a:t>czytelność wniosku i załączników</a:t>
            </a:r>
          </a:p>
        </p:txBody>
      </p:sp>
      <p:sp>
        <p:nvSpPr>
          <p:cNvPr id="7" name="Prostokąt zaokrąglony 6"/>
          <p:cNvSpPr/>
          <p:nvPr/>
        </p:nvSpPr>
        <p:spPr>
          <a:xfrm>
            <a:off x="1043608" y="4797152"/>
            <a:ext cx="6840760" cy="1728192"/>
          </a:xfrm>
          <a:prstGeom prst="roundRect">
            <a:avLst/>
          </a:prstGeom>
          <a:solidFill>
            <a:srgbClr val="F7922D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ct val="20000"/>
              </a:spcBef>
              <a:defRPr/>
            </a:pPr>
            <a:r>
              <a:rPr lang="pl-PL" sz="2000" kern="0" dirty="0">
                <a:solidFill>
                  <a:prstClr val="black"/>
                </a:solidFill>
                <a:latin typeface="Calibri" panose="020F0502020204030204" pitchFamily="34" charset="0"/>
              </a:rPr>
              <a:t>Weryfikacja wymogów formalnych</a:t>
            </a:r>
            <a:r>
              <a:rPr lang="pl-PL" sz="2000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: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pl-PL" sz="2000" u="sng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nie </a:t>
            </a:r>
            <a:r>
              <a:rPr lang="pl-PL" sz="2000" u="sng" kern="0" dirty="0">
                <a:solidFill>
                  <a:prstClr val="black"/>
                </a:solidFill>
                <a:latin typeface="Calibri" panose="020F0502020204030204" pitchFamily="34" charset="0"/>
              </a:rPr>
              <a:t>stanowi </a:t>
            </a:r>
            <a:r>
              <a:rPr lang="pl-PL" sz="2000" kern="0" dirty="0">
                <a:solidFill>
                  <a:prstClr val="black"/>
                </a:solidFill>
                <a:latin typeface="Calibri" panose="020F0502020204030204" pitchFamily="34" charset="0"/>
              </a:rPr>
              <a:t>etapu oceny projektów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pl-PL" sz="2000" u="sng" kern="0" dirty="0">
                <a:solidFill>
                  <a:prstClr val="black"/>
                </a:solidFill>
                <a:latin typeface="Calibri" panose="020F0502020204030204" pitchFamily="34" charset="0"/>
              </a:rPr>
              <a:t>nie podlega </a:t>
            </a:r>
            <a:r>
              <a:rPr lang="pl-PL" sz="2000" kern="0" dirty="0">
                <a:solidFill>
                  <a:prstClr val="black"/>
                </a:solidFill>
                <a:latin typeface="Calibri" panose="020F0502020204030204" pitchFamily="34" charset="0"/>
              </a:rPr>
              <a:t>procedurze odwoławczej</a:t>
            </a:r>
          </a:p>
        </p:txBody>
      </p:sp>
      <p:pic>
        <p:nvPicPr>
          <p:cNvPr id="11" name="Obraz 10" descr="Green tick - simple by Kliponius - A simple green tick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0033" y="3573016"/>
            <a:ext cx="720080" cy="847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82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ymbol zastępczy zawartości 1"/>
          <p:cNvSpPr>
            <a:spLocks noGrp="1"/>
          </p:cNvSpPr>
          <p:nvPr>
            <p:ph idx="1"/>
          </p:nvPr>
        </p:nvSpPr>
        <p:spPr>
          <a:xfrm>
            <a:off x="180082" y="1439231"/>
            <a:ext cx="8713788" cy="5118807"/>
          </a:xfrm>
        </p:spPr>
        <p:txBody>
          <a:bodyPr/>
          <a:lstStyle/>
          <a:p>
            <a:pPr marL="457200" lvl="1" indent="0" algn="just">
              <a:buNone/>
              <a:defRPr/>
            </a:pPr>
            <a:endParaRPr lang="pl-PL" sz="1900" dirty="0" smtClean="0">
              <a:latin typeface="Calibri" panose="020F0502020204030204" pitchFamily="34" charset="0"/>
            </a:endParaRPr>
          </a:p>
          <a:p>
            <a:pPr marL="457200" lvl="1" indent="0" algn="just">
              <a:buNone/>
              <a:defRPr/>
            </a:pPr>
            <a:endParaRPr lang="pl-PL" sz="1900" dirty="0">
              <a:latin typeface="Calibri" panose="020F0502020204030204" pitchFamily="34" charset="0"/>
            </a:endParaRPr>
          </a:p>
          <a:p>
            <a:pPr marL="457200" lvl="1" indent="0" algn="just">
              <a:buNone/>
              <a:defRPr/>
            </a:pPr>
            <a:endParaRPr lang="pl-PL" sz="1900" dirty="0" smtClean="0">
              <a:latin typeface="Calibri" panose="020F0502020204030204" pitchFamily="34" charset="0"/>
            </a:endParaRPr>
          </a:p>
          <a:p>
            <a:pPr marL="457200" lvl="1" indent="0" algn="just">
              <a:buNone/>
              <a:defRPr/>
            </a:pPr>
            <a:endParaRPr lang="pl-PL" sz="1900" dirty="0">
              <a:latin typeface="Calibri" panose="020F0502020204030204" pitchFamily="34" charset="0"/>
            </a:endParaRPr>
          </a:p>
          <a:p>
            <a:pPr marL="457200" lvl="1" indent="0" algn="just">
              <a:buNone/>
              <a:defRPr/>
            </a:pPr>
            <a:endParaRPr lang="pl-PL" sz="1900" dirty="0" smtClean="0">
              <a:latin typeface="Calibri" panose="020F0502020204030204" pitchFamily="34" charset="0"/>
            </a:endParaRPr>
          </a:p>
          <a:p>
            <a:pPr marL="457200" lvl="1" indent="0" algn="just">
              <a:buNone/>
              <a:defRPr/>
            </a:pPr>
            <a:endParaRPr lang="pl-PL" sz="1900" dirty="0">
              <a:latin typeface="Calibri" panose="020F0502020204030204" pitchFamily="34" charset="0"/>
            </a:endParaRPr>
          </a:p>
          <a:p>
            <a:pPr marL="0" indent="0" algn="just">
              <a:buSzPct val="100000"/>
              <a:buNone/>
              <a:defRPr/>
            </a:pPr>
            <a:endParaRPr lang="pl-PL" sz="1900" dirty="0" smtClean="0">
              <a:latin typeface="Calibri" panose="020F0502020204030204" pitchFamily="34" charset="0"/>
            </a:endParaRPr>
          </a:p>
          <a:p>
            <a:pPr marL="0" indent="0" algn="just">
              <a:buSzPct val="100000"/>
              <a:buNone/>
              <a:defRPr/>
            </a:pPr>
            <a:endParaRPr lang="pl-PL" sz="1900" dirty="0">
              <a:latin typeface="Calibri" panose="020F0502020204030204" pitchFamily="34" charset="0"/>
            </a:endParaRPr>
          </a:p>
          <a:p>
            <a:pPr marL="0" indent="0" algn="just">
              <a:buSzPct val="100000"/>
              <a:buNone/>
              <a:defRPr/>
            </a:pPr>
            <a:endParaRPr lang="pl-PL" sz="1900" dirty="0" smtClean="0">
              <a:latin typeface="Calibri" panose="020F0502020204030204" pitchFamily="34" charset="0"/>
            </a:endParaRPr>
          </a:p>
          <a:p>
            <a:pPr marL="0" indent="0" algn="just">
              <a:buSzPct val="100000"/>
              <a:buNone/>
              <a:defRPr/>
            </a:pPr>
            <a:endParaRPr lang="pl-PL" sz="1900" dirty="0">
              <a:latin typeface="Calibri" panose="020F0502020204030204" pitchFamily="34" charset="0"/>
            </a:endParaRPr>
          </a:p>
          <a:p>
            <a:pPr marL="0" indent="0" algn="just">
              <a:buSzPct val="100000"/>
              <a:buNone/>
              <a:defRPr/>
            </a:pPr>
            <a:endParaRPr lang="pl-PL" sz="1900" dirty="0">
              <a:latin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endParaRPr lang="pl-PL" altLang="pl-PL" sz="18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endParaRPr lang="pl-PL" altLang="pl-PL" sz="18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51520" y="1069899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4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>
                <a:latin typeface="Calibri" pitchFamily="34" charset="0"/>
              </a:rPr>
              <a:t>WERYFIKACJA WYMOGÓW FORMALNYCH</a:t>
            </a:r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2" name="Prostokąt zaokrąglony 1"/>
          <p:cNvSpPr/>
          <p:nvPr/>
        </p:nvSpPr>
        <p:spPr>
          <a:xfrm>
            <a:off x="231486" y="1628800"/>
            <a:ext cx="8642350" cy="1296144"/>
          </a:xfrm>
          <a:prstGeom prst="roundRect">
            <a:avLst/>
          </a:prstGeom>
          <a:solidFill>
            <a:srgbClr val="F792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20000"/>
              </a:spcBef>
              <a:defRPr/>
            </a:pPr>
            <a:r>
              <a:rPr lang="pl-PL" sz="1900" kern="0" dirty="0">
                <a:solidFill>
                  <a:prstClr val="black"/>
                </a:solidFill>
                <a:latin typeface="Calibri" panose="020F0502020204030204" pitchFamily="34" charset="0"/>
              </a:rPr>
              <a:t>W przypadku braków formalnych </a:t>
            </a:r>
            <a:r>
              <a:rPr lang="pl-PL" sz="1900" b="1" kern="0" dirty="0">
                <a:solidFill>
                  <a:prstClr val="black"/>
                </a:solidFill>
                <a:latin typeface="Calibri" panose="020F0502020204030204" pitchFamily="34" charset="0"/>
              </a:rPr>
              <a:t>wnioskodawca może uzupełnić </a:t>
            </a:r>
            <a:r>
              <a:rPr lang="pl-PL" sz="1900" kern="0" dirty="0">
                <a:solidFill>
                  <a:prstClr val="black"/>
                </a:solidFill>
                <a:latin typeface="Calibri" panose="020F0502020204030204" pitchFamily="34" charset="0"/>
              </a:rPr>
              <a:t>wniosek: </a:t>
            </a:r>
          </a:p>
          <a:p>
            <a:pPr marL="742950" lvl="1" indent="-285750" algn="just">
              <a:spcBef>
                <a:spcPct val="20000"/>
              </a:spcBef>
              <a:buFontTx/>
              <a:buChar char="–"/>
              <a:defRPr/>
            </a:pPr>
            <a:r>
              <a:rPr lang="pl-PL" sz="1900" kern="0" dirty="0">
                <a:solidFill>
                  <a:prstClr val="black"/>
                </a:solidFill>
                <a:uFill>
                  <a:solidFill>
                    <a:srgbClr val="F07F09">
                      <a:lumMod val="75000"/>
                    </a:srgbClr>
                  </a:solidFill>
                </a:uFill>
                <a:latin typeface="Calibri" panose="020F0502020204030204" pitchFamily="34" charset="0"/>
              </a:rPr>
              <a:t>w terminie nie krótszym 7 dni kalendarzowych</a:t>
            </a:r>
          </a:p>
          <a:p>
            <a:pPr marL="742950" lvl="1" indent="-285750" algn="just">
              <a:spcBef>
                <a:spcPct val="20000"/>
              </a:spcBef>
              <a:buFontTx/>
              <a:buChar char="–"/>
              <a:defRPr/>
            </a:pPr>
            <a:r>
              <a:rPr lang="pl-PL" sz="1900" kern="0" dirty="0">
                <a:solidFill>
                  <a:prstClr val="black"/>
                </a:solidFill>
                <a:uFill>
                  <a:solidFill>
                    <a:srgbClr val="F07F09">
                      <a:lumMod val="75000"/>
                    </a:srgbClr>
                  </a:solidFill>
                </a:uFill>
                <a:latin typeface="Calibri" panose="020F0502020204030204" pitchFamily="34" charset="0"/>
              </a:rPr>
              <a:t>wyłącznie we wskazanym zakresie</a:t>
            </a:r>
          </a:p>
        </p:txBody>
      </p:sp>
      <p:sp>
        <p:nvSpPr>
          <p:cNvPr id="3" name="Prostokąt zaokrąglony 2"/>
          <p:cNvSpPr/>
          <p:nvPr/>
        </p:nvSpPr>
        <p:spPr>
          <a:xfrm>
            <a:off x="231486" y="3076901"/>
            <a:ext cx="8642350" cy="1784318"/>
          </a:xfrm>
          <a:prstGeom prst="round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08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lvl="0">
              <a:spcBef>
                <a:spcPct val="20000"/>
              </a:spcBef>
              <a:buSzPct val="100000"/>
              <a:defRPr/>
            </a:pPr>
            <a:r>
              <a:rPr lang="pl-PL" sz="1900" kern="0" dirty="0">
                <a:solidFill>
                  <a:prstClr val="black"/>
                </a:solidFill>
                <a:latin typeface="Calibri" panose="020F0502020204030204" pitchFamily="34" charset="0"/>
              </a:rPr>
              <a:t>W przypadku </a:t>
            </a:r>
            <a:r>
              <a:rPr lang="pl-PL" sz="1900" b="1" kern="0" dirty="0">
                <a:solidFill>
                  <a:prstClr val="black"/>
                </a:solidFill>
                <a:latin typeface="Calibri" panose="020F0502020204030204" pitchFamily="34" charset="0"/>
              </a:rPr>
              <a:t>niezłożenia przez wnioskodawcę uzupełnienia lub </a:t>
            </a:r>
            <a:r>
              <a:rPr lang="pl-PL" sz="1900" b="1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złożenia uzupełnienia </a:t>
            </a:r>
            <a:r>
              <a:rPr lang="pl-PL" sz="1900" b="1" kern="0" dirty="0">
                <a:solidFill>
                  <a:prstClr val="black"/>
                </a:solidFill>
                <a:latin typeface="Calibri" panose="020F0502020204030204" pitchFamily="34" charset="0"/>
              </a:rPr>
              <a:t>niezgodnego ze wskazanym zakresem </a:t>
            </a:r>
            <a:r>
              <a:rPr lang="pl-PL" sz="1900" kern="0" dirty="0">
                <a:solidFill>
                  <a:prstClr val="black"/>
                </a:solidFill>
                <a:latin typeface="Calibri" panose="020F0502020204030204" pitchFamily="34" charset="0"/>
              </a:rPr>
              <a:t>w wyznaczonym terminie lub złożenie po upływie wyznaczonego terminu, wniosek o dofinansowanie projektu zostaje </a:t>
            </a:r>
            <a:r>
              <a:rPr lang="pl-PL" sz="1900" b="1" kern="0" dirty="0">
                <a:solidFill>
                  <a:prstClr val="black"/>
                </a:solidFill>
                <a:latin typeface="Calibri" panose="020F0502020204030204" pitchFamily="34" charset="0"/>
              </a:rPr>
              <a:t>pozostawiony bez rozpatrzenia</a:t>
            </a:r>
            <a:r>
              <a:rPr lang="pl-PL" sz="1900" kern="0" dirty="0">
                <a:solidFill>
                  <a:prstClr val="black"/>
                </a:solidFill>
                <a:latin typeface="Calibri" panose="020F0502020204030204" pitchFamily="34" charset="0"/>
              </a:rPr>
              <a:t>, o czym </a:t>
            </a:r>
            <a:r>
              <a:rPr lang="pl-PL" sz="1900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wnioskodawca jest informowany </a:t>
            </a:r>
            <a:r>
              <a:rPr lang="pl-PL" sz="1900" kern="0" dirty="0">
                <a:solidFill>
                  <a:prstClr val="black"/>
                </a:solidFill>
                <a:latin typeface="Calibri" panose="020F0502020204030204" pitchFamily="34" charset="0"/>
              </a:rPr>
              <a:t>pisemnie. </a:t>
            </a:r>
          </a:p>
        </p:txBody>
      </p:sp>
      <p:sp>
        <p:nvSpPr>
          <p:cNvPr id="4" name="Prostokąt zaokrąglony 3"/>
          <p:cNvSpPr/>
          <p:nvPr/>
        </p:nvSpPr>
        <p:spPr>
          <a:xfrm>
            <a:off x="180082" y="5013176"/>
            <a:ext cx="8693754" cy="1368152"/>
          </a:xfrm>
          <a:prstGeom prst="roundRect">
            <a:avLst/>
          </a:prstGeom>
          <a:solidFill>
            <a:srgbClr val="FBC289"/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20000"/>
              </a:spcBef>
              <a:buSzPct val="100000"/>
              <a:defRPr/>
            </a:pPr>
            <a:r>
              <a:rPr lang="pl-PL" altLang="pl-PL" sz="1900" kern="0" dirty="0">
                <a:solidFill>
                  <a:prstClr val="black"/>
                </a:solidFill>
                <a:latin typeface="Calibri" panose="020F0502020204030204" pitchFamily="34" charset="0"/>
              </a:rPr>
              <a:t>Wnioski o dofinansowanie projektu </a:t>
            </a:r>
            <a:r>
              <a:rPr lang="pl-PL" altLang="pl-PL" sz="1900" b="1" kern="0" dirty="0">
                <a:solidFill>
                  <a:prstClr val="black"/>
                </a:solidFill>
                <a:latin typeface="Calibri" panose="020F0502020204030204" pitchFamily="34" charset="0"/>
              </a:rPr>
              <a:t>zweryfikowane pozytywnie pod względem spełniania wymogów formalnych przekazywane są do oceny</a:t>
            </a:r>
            <a:r>
              <a:rPr lang="pl-PL" altLang="pl-PL" sz="1900" kern="0" dirty="0">
                <a:solidFill>
                  <a:prstClr val="black"/>
                </a:solidFill>
                <a:latin typeface="Calibri" panose="020F0502020204030204" pitchFamily="34" charset="0"/>
              </a:rPr>
              <a:t>, bez konieczności informowania o tym wnioskodawcy.</a:t>
            </a:r>
          </a:p>
        </p:txBody>
      </p:sp>
      <p:pic>
        <p:nvPicPr>
          <p:cNvPr id="8" name="Obraz 7" descr="Log in | Register Upload Clipart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399" y="4425558"/>
            <a:ext cx="379279" cy="371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91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2957535" y="1765462"/>
            <a:ext cx="3096344" cy="576064"/>
          </a:xfrm>
          <a:prstGeom prst="rect">
            <a:avLst/>
          </a:prstGeom>
          <a:solidFill>
            <a:srgbClr val="F6800A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Rodzaj kryteriów </a:t>
            </a:r>
          </a:p>
          <a:p>
            <a:pPr algn="ctr"/>
            <a:r>
              <a:rPr lang="pl-PL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formalne </a:t>
            </a:r>
            <a:endParaRPr lang="pl-PL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3209563" y="2538965"/>
            <a:ext cx="2592288" cy="544967"/>
          </a:xfrm>
          <a:prstGeom prst="rect">
            <a:avLst/>
          </a:prstGeom>
          <a:solidFill>
            <a:srgbClr val="F89F46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9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Grupa kryteriów</a:t>
            </a:r>
          </a:p>
          <a:p>
            <a:pPr algn="ctr"/>
            <a:r>
              <a:rPr lang="pl-PL" sz="1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dopuszczalności </a:t>
            </a:r>
            <a:endParaRPr lang="pl-PL" sz="19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5128057" y="3308160"/>
            <a:ext cx="3008338" cy="525486"/>
          </a:xfrm>
          <a:prstGeom prst="rect">
            <a:avLst/>
          </a:prstGeom>
          <a:solidFill>
            <a:srgbClr val="FBC289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</a:rPr>
              <a:t>B. Specyficzne</a:t>
            </a:r>
            <a:endParaRPr lang="pl-PL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Prostokąt 10"/>
          <p:cNvSpPr/>
          <p:nvPr/>
        </p:nvSpPr>
        <p:spPr>
          <a:xfrm>
            <a:off x="1115616" y="3297916"/>
            <a:ext cx="2808312" cy="504056"/>
          </a:xfrm>
          <a:prstGeom prst="rect">
            <a:avLst/>
          </a:prstGeom>
          <a:solidFill>
            <a:srgbClr val="FBC289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</a:rPr>
              <a:t>A. Podstawowe</a:t>
            </a:r>
            <a:endParaRPr lang="pl-PL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Prostokąt 12"/>
          <p:cNvSpPr/>
          <p:nvPr/>
        </p:nvSpPr>
        <p:spPr>
          <a:xfrm>
            <a:off x="1115616" y="3999411"/>
            <a:ext cx="2808311" cy="648072"/>
          </a:xfrm>
          <a:prstGeom prst="rect">
            <a:avLst/>
          </a:prstGeom>
          <a:solidFill>
            <a:srgbClr val="FDDBB9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</a:rPr>
              <a:t>A.1  do  A.11 </a:t>
            </a:r>
            <a:endParaRPr lang="pl-PL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Prostokąt 13"/>
          <p:cNvSpPr/>
          <p:nvPr/>
        </p:nvSpPr>
        <p:spPr>
          <a:xfrm>
            <a:off x="2015715" y="4874358"/>
            <a:ext cx="6120680" cy="133148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ma </a:t>
            </a: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</a:rPr>
              <a:t>charakter dopuszczalności – </a:t>
            </a:r>
            <a:r>
              <a:rPr lang="pl-PL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brak możliwości składania wyjaśnień </a:t>
            </a: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</a:rPr>
              <a:t>bądź uzupełnień, z wyjątkiem poprawy w zakresie oczywistej </a:t>
            </a:r>
            <a:r>
              <a:rPr lang="pl-PL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omyłki</a:t>
            </a:r>
          </a:p>
          <a:p>
            <a:pPr algn="ctr"/>
            <a:endParaRPr lang="pl-PL" sz="1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ctr"/>
            <a:r>
              <a:rPr lang="pl-PL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jest oceną zero – jedynkową </a:t>
            </a: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</a:rPr>
              <a:t>(z przypisanymi wartościami logicznymi Tak/Nie</a:t>
            </a: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</a:rPr>
              <a:t>)</a:t>
            </a:r>
          </a:p>
        </p:txBody>
      </p:sp>
      <p:cxnSp>
        <p:nvCxnSpPr>
          <p:cNvPr id="16" name="Łącznik prosty ze strzałką 15"/>
          <p:cNvCxnSpPr>
            <a:stCxn id="5" idx="2"/>
          </p:cNvCxnSpPr>
          <p:nvPr/>
        </p:nvCxnSpPr>
        <p:spPr>
          <a:xfrm flipH="1">
            <a:off x="4376651" y="2341526"/>
            <a:ext cx="129056" cy="1901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ze strzałką 17"/>
          <p:cNvCxnSpPr>
            <a:stCxn id="7" idx="2"/>
            <a:endCxn id="11" idx="0"/>
          </p:cNvCxnSpPr>
          <p:nvPr/>
        </p:nvCxnSpPr>
        <p:spPr>
          <a:xfrm flipH="1">
            <a:off x="2519772" y="3083932"/>
            <a:ext cx="1985935" cy="21398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ze strzałką 20"/>
          <p:cNvCxnSpPr>
            <a:stCxn id="7" idx="2"/>
          </p:cNvCxnSpPr>
          <p:nvPr/>
        </p:nvCxnSpPr>
        <p:spPr>
          <a:xfrm>
            <a:off x="4505707" y="3083932"/>
            <a:ext cx="1650469" cy="18957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y ze strzałką 23"/>
          <p:cNvCxnSpPr>
            <a:stCxn id="11" idx="2"/>
            <a:endCxn id="13" idx="0"/>
          </p:cNvCxnSpPr>
          <p:nvPr/>
        </p:nvCxnSpPr>
        <p:spPr>
          <a:xfrm>
            <a:off x="2519772" y="3801972"/>
            <a:ext cx="0" cy="1974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y ze strzałką 25"/>
          <p:cNvCxnSpPr>
            <a:stCxn id="8" idx="2"/>
            <a:endCxn id="17" idx="0"/>
          </p:cNvCxnSpPr>
          <p:nvPr/>
        </p:nvCxnSpPr>
        <p:spPr>
          <a:xfrm flipH="1">
            <a:off x="6626109" y="3833646"/>
            <a:ext cx="6117" cy="18226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rostokąt 16"/>
          <p:cNvSpPr/>
          <p:nvPr/>
        </p:nvSpPr>
        <p:spPr>
          <a:xfrm>
            <a:off x="5115823" y="4015915"/>
            <a:ext cx="3020572" cy="631568"/>
          </a:xfrm>
          <a:prstGeom prst="rect">
            <a:avLst/>
          </a:prstGeom>
          <a:solidFill>
            <a:srgbClr val="FDDBB9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  <a:latin typeface="Calibri" panose="020F0502020204030204" pitchFamily="34" charset="0"/>
              </a:rPr>
              <a:t>B.1 Efekty działania OWES</a:t>
            </a:r>
            <a:endParaRPr lang="pl-PL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pole tekstowe 18"/>
          <p:cNvSpPr txBox="1"/>
          <p:nvPr/>
        </p:nvSpPr>
        <p:spPr>
          <a:xfrm>
            <a:off x="3350918" y="195136"/>
            <a:ext cx="53224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/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31" name="Prostokąt zaokrąglony 30"/>
          <p:cNvSpPr/>
          <p:nvPr/>
        </p:nvSpPr>
        <p:spPr>
          <a:xfrm>
            <a:off x="1115616" y="4874358"/>
            <a:ext cx="648072" cy="13314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7200" dirty="0" smtClean="0"/>
              <a:t>!</a:t>
            </a:r>
            <a:endParaRPr lang="pl-PL" sz="7200" dirty="0"/>
          </a:p>
        </p:txBody>
      </p:sp>
      <p:sp>
        <p:nvSpPr>
          <p:cNvPr id="45" name="Text Box 11"/>
          <p:cNvSpPr txBox="1">
            <a:spLocks noChangeArrowheads="1"/>
          </p:cNvSpPr>
          <p:nvPr/>
        </p:nvSpPr>
        <p:spPr bwMode="auto">
          <a:xfrm>
            <a:off x="250825" y="1174750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800" b="1" dirty="0">
                <a:solidFill>
                  <a:srgbClr val="000066"/>
                </a:solidFill>
                <a:latin typeface="Calibri" panose="020F0502020204030204" pitchFamily="34" charset="0"/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OCENA FORMALNA </a:t>
            </a:r>
            <a:endParaRPr lang="pl-PL" altLang="pl-PL" sz="18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27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3635896" y="188640"/>
            <a:ext cx="53224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/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4" name="Prostokąt zaokrąglony 3"/>
          <p:cNvSpPr/>
          <p:nvPr/>
        </p:nvSpPr>
        <p:spPr>
          <a:xfrm>
            <a:off x="467544" y="1700808"/>
            <a:ext cx="8064896" cy="496855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lnSpc>
                <a:spcPct val="150000"/>
              </a:lnSpc>
              <a:spcAft>
                <a:spcPts val="0"/>
              </a:spcAft>
            </a:pPr>
            <a:r>
              <a:rPr lang="pl-PL" sz="1700" b="1" u="sng" kern="150" dirty="0" smtClean="0">
                <a:solidFill>
                  <a:prstClr val="black"/>
                </a:solidFill>
                <a:latin typeface="Calibri" panose="020F0502020204030204" pitchFamily="34" charset="0"/>
              </a:rPr>
              <a:t>A.1. Poprawność złożenia wniosku:</a:t>
            </a:r>
          </a:p>
          <a:p>
            <a:pPr marL="285750" lvl="0" indent="-28575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7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czy został złożony  w terminie tj</a:t>
            </a:r>
            <a:r>
              <a:rPr lang="pl-PL" sz="1700" b="1" i="1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pl-PL" sz="17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26.04.2016 r. – 13.05.2016 r</a:t>
            </a:r>
            <a:r>
              <a:rPr lang="pl-PL" sz="1700" dirty="0" smtClean="0">
                <a:solidFill>
                  <a:prstClr val="black"/>
                </a:solidFill>
                <a:latin typeface="Calibri" panose="020F0502020204030204" pitchFamily="34" charset="0"/>
              </a:rPr>
              <a:t>.</a:t>
            </a:r>
          </a:p>
          <a:p>
            <a:pPr marL="285750" lvl="0" indent="-28575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700" kern="15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</a:t>
            </a:r>
            <a:r>
              <a:rPr lang="pl-PL" sz="17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miejscu wskazanym w regulaminie konkursu: </a:t>
            </a:r>
            <a:r>
              <a:rPr lang="pl-PL" sz="1700" b="1" i="1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 Europejskiego Funduszu Społecznego, Urzędu Marszałkowskiego Województwa Pomorskiego</a:t>
            </a:r>
            <a:r>
              <a:rPr lang="pl-PL" sz="1700" i="1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</a:t>
            </a:r>
            <a:r>
              <a:rPr lang="pl-PL" sz="17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oraz czy dokumenty zostały sporządzone w języku polskim).</a:t>
            </a:r>
          </a:p>
          <a:p>
            <a:pPr lvl="0">
              <a:lnSpc>
                <a:spcPct val="150000"/>
              </a:lnSpc>
              <a:spcAft>
                <a:spcPts val="0"/>
              </a:spcAft>
            </a:pPr>
            <a:r>
              <a:rPr lang="pl-PL" sz="1700" b="1" u="sng" kern="150" dirty="0">
                <a:solidFill>
                  <a:prstClr val="black"/>
                </a:solidFill>
                <a:latin typeface="Calibri" panose="020F0502020204030204" pitchFamily="34" charset="0"/>
              </a:rPr>
              <a:t>A.2. Zgodność z celem szczegółowym RPO WP oraz profilem Działania:</a:t>
            </a:r>
          </a:p>
          <a:p>
            <a:pPr lvl="0">
              <a:lnSpc>
                <a:spcPct val="150000"/>
              </a:lnSpc>
              <a:spcAft>
                <a:spcPts val="0"/>
              </a:spcAft>
            </a:pPr>
            <a:r>
              <a:rPr lang="pl-PL" sz="1700" b="1" kern="15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    </a:t>
            </a:r>
            <a:r>
              <a:rPr lang="pl-PL" sz="1700" kern="15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typ projektu </a:t>
            </a:r>
            <a:r>
              <a:rPr lang="pl-PL" sz="1700" i="1" kern="15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(pkt.2.2 regulaminu konkursu)</a:t>
            </a:r>
          </a:p>
          <a:p>
            <a:pPr lvl="0">
              <a:lnSpc>
                <a:spcPct val="150000"/>
              </a:lnSpc>
              <a:spcAft>
                <a:spcPts val="0"/>
              </a:spcAft>
            </a:pPr>
            <a:r>
              <a:rPr lang="pl-PL" sz="1600" i="1" kern="15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Projekty realizowane poprzez </a:t>
            </a:r>
            <a:r>
              <a:rPr lang="pl-PL" sz="1600" b="1" i="1" kern="15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łączne zastosowanie następujących typów usług</a:t>
            </a:r>
            <a:r>
              <a:rPr lang="pl-PL" sz="1600" i="1" kern="15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AutoNum type="alphaUcParenR"/>
            </a:pPr>
            <a:r>
              <a:rPr lang="pl-PL" sz="1600" i="1" kern="15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Usługi animacji lokalnej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AutoNum type="alphaUcParenR"/>
            </a:pPr>
            <a:r>
              <a:rPr lang="pl-PL" sz="1600" i="1" kern="15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Usługi rozwoju ekonomii społecznej(usługi inkubacyjne)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AutoNum type="alphaUcParenR"/>
            </a:pPr>
            <a:r>
              <a:rPr lang="pl-PL" sz="1600" i="1" kern="15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</a:t>
            </a:r>
            <a:r>
              <a:rPr lang="pl-PL" sz="1600" i="1" kern="15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</a:t>
            </a: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ługi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wsparcia istniejących podmiotów ekonomii społecznej, służące ich profesjonalizacji, </a:t>
            </a: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obejmujące…..</a:t>
            </a:r>
            <a:endParaRPr lang="pl-PL" sz="1600" i="1" kern="15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lvl="0" indent="-28575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l-PL" sz="1600" b="1" kern="15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250825" y="1174750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800" b="1" dirty="0">
                <a:solidFill>
                  <a:srgbClr val="000066"/>
                </a:solidFill>
                <a:latin typeface="Calibri" panose="020F0502020204030204" pitchFamily="34" charset="0"/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WYBRANE ELEMENTY OCENY FORMALNEJ </a:t>
            </a:r>
            <a:endParaRPr lang="pl-PL" altLang="pl-PL" sz="18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79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Projekt domyślny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8934</TotalTime>
  <Words>2372</Words>
  <Application>Microsoft Office PowerPoint</Application>
  <PresentationFormat>Pokaz na ekranie (4:3)</PresentationFormat>
  <Paragraphs>481</Paragraphs>
  <Slides>35</Slides>
  <Notes>15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35</vt:i4>
      </vt:variant>
    </vt:vector>
  </HeadingPairs>
  <TitlesOfParts>
    <vt:vector size="42" baseType="lpstr">
      <vt:lpstr>Arial</vt:lpstr>
      <vt:lpstr>Arial Black</vt:lpstr>
      <vt:lpstr>Calibri</vt:lpstr>
      <vt:lpstr>Times New Roman</vt:lpstr>
      <vt:lpstr>Wingdings</vt:lpstr>
      <vt:lpstr>Projekt domyślny</vt:lpstr>
      <vt:lpstr>5_Projekt domyślny</vt:lpstr>
      <vt:lpstr>  System oceny i kryteria wyboru projektów w ramach Działania 6.3.2 Podmioty Ekonomii Społecznej Konkurs numer: RPPM.06.03.02-IZ.00-22-001/16   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UMWP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 dpi</dc:title>
  <dc:creator>Stawiński Arkadiusz</dc:creator>
  <cp:lastModifiedBy>Gostomska Katarzyna</cp:lastModifiedBy>
  <cp:revision>892</cp:revision>
  <cp:lastPrinted>2016-04-18T11:21:05Z</cp:lastPrinted>
  <dcterms:created xsi:type="dcterms:W3CDTF">2008-01-08T07:52:50Z</dcterms:created>
  <dcterms:modified xsi:type="dcterms:W3CDTF">2016-04-18T12:51:41Z</dcterms:modified>
</cp:coreProperties>
</file>