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1" r:id="rId2"/>
    <p:sldId id="392" r:id="rId3"/>
    <p:sldId id="435" r:id="rId4"/>
    <p:sldId id="404" r:id="rId5"/>
    <p:sldId id="446" r:id="rId6"/>
    <p:sldId id="447" r:id="rId7"/>
    <p:sldId id="441" r:id="rId8"/>
    <p:sldId id="449" r:id="rId9"/>
    <p:sldId id="405" r:id="rId10"/>
    <p:sldId id="440" r:id="rId11"/>
    <p:sldId id="455" r:id="rId12"/>
    <p:sldId id="452" r:id="rId13"/>
    <p:sldId id="450" r:id="rId14"/>
    <p:sldId id="454" r:id="rId15"/>
    <p:sldId id="442" r:id="rId16"/>
    <p:sldId id="408" r:id="rId17"/>
    <p:sldId id="406" r:id="rId18"/>
    <p:sldId id="448" r:id="rId19"/>
    <p:sldId id="444" r:id="rId20"/>
    <p:sldId id="445" r:id="rId21"/>
    <p:sldId id="456" r:id="rId22"/>
    <p:sldId id="431" r:id="rId23"/>
  </p:sldIdLst>
  <p:sldSz cx="9144000" cy="6858000" type="screen4x3"/>
  <p:notesSz cx="6858000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99"/>
    <a:srgbClr val="003399"/>
    <a:srgbClr val="336699"/>
    <a:srgbClr val="006600"/>
    <a:srgbClr val="33CC33"/>
    <a:srgbClr val="FFFF99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Styl jasny 2 — Ak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78" autoAdjust="0"/>
    <p:restoredTop sz="86881" autoAdjust="0"/>
  </p:normalViewPr>
  <p:slideViewPr>
    <p:cSldViewPr>
      <p:cViewPr varScale="1">
        <p:scale>
          <a:sx n="101" d="100"/>
          <a:sy n="101" d="100"/>
        </p:scale>
        <p:origin x="23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09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5275" y="0"/>
            <a:ext cx="297109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33190-7849-4CFD-8EDD-79D8A52140A2}" type="datetimeFigureOut">
              <a:rPr lang="pl-PL" smtClean="0"/>
              <a:pPr/>
              <a:t>2016-02-11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7109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5275" y="9428164"/>
            <a:ext cx="297109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53E87-8CFE-41A4-82EB-7DA6A77A1FF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6940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09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275" y="0"/>
            <a:ext cx="297109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637" y="4714876"/>
            <a:ext cx="5486727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4"/>
            <a:ext cx="297109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275" y="9428164"/>
            <a:ext cx="297109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F3F16C-C56F-4631-A8B5-6731301A01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5448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161073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98121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72123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18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25174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3F16C-C56F-4631-A8B5-6731301A015A}" type="slidenum">
              <a:rPr lang="pl-PL" altLang="pl-PL" smtClean="0"/>
              <a:pPr>
                <a:defRPr/>
              </a:pPr>
              <a:t>22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988429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632C2-6371-4C5E-98F4-6E643656C0E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1978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B01B0-CC05-4F9D-8AC4-C7146925568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8739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19D30-08FD-4139-82A6-51CD8238EE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7913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F1861-2D38-49CF-A96E-4152268B865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6075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ytuł, tekst i klip multimedia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obiektu multimediów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pl-PL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94BA4-49FC-4C16-8FFD-8B7EA2CD17F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1385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7415-57E6-43A7-A0D2-8B7DAF8444C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4657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88613-7990-436A-9679-3AB84D662C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0682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27F22-4254-462D-B62F-85BF0961A83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5728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C3DFD-EA56-406C-B9EA-589B968C16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968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7F1EF-B192-4D58-956B-F02DE1C20BE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6084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A0CF4-BEBD-43EC-98EC-7492878D206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546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62E37-1724-49FD-8DC6-9095286FE2A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388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95869-E3E3-4173-B82A-309AC286392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1402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ED7375E-280A-4CC7-9D24-FD119A84CF9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/>
          <p:cNvSpPr>
            <a:spLocks noGrp="1"/>
          </p:cNvSpPr>
          <p:nvPr>
            <p:ph type="title"/>
          </p:nvPr>
        </p:nvSpPr>
        <p:spPr>
          <a:xfrm>
            <a:off x="379413" y="2492375"/>
            <a:ext cx="8229600" cy="1143000"/>
          </a:xfrm>
        </p:spPr>
        <p:txBody>
          <a:bodyPr/>
          <a:lstStyle/>
          <a:p>
            <a: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  <a:t>SPECYFIKA KONKURSU</a:t>
            </a:r>
            <a: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  <a:t>W </a:t>
            </a:r>
            <a: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  <a:t>RAMACH DZIAŁANIA </a:t>
            </a:r>
            <a: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  <a:t>3.1 </a:t>
            </a:r>
            <a:b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pl-PL" altLang="pl-PL" sz="4000" b="1" dirty="0" smtClean="0">
                <a:solidFill>
                  <a:schemeClr val="bg1"/>
                </a:solidFill>
                <a:latin typeface="Calibri" pitchFamily="34" charset="0"/>
              </a:rPr>
              <a:t>RPO WP 2014-2020</a:t>
            </a:r>
            <a:endParaRPr lang="pl-PL" altLang="pl-PL" sz="4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052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421691" y="5301208"/>
            <a:ext cx="22402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pl-PL" altLang="pl-PL" b="1" dirty="0" smtClean="0">
                <a:solidFill>
                  <a:prstClr val="white"/>
                </a:solidFill>
                <a:latin typeface="Calibri" pitchFamily="34" charset="0"/>
              </a:rPr>
              <a:t>Gdańsk, 11.02.2016 r.</a:t>
            </a:r>
          </a:p>
        </p:txBody>
      </p:sp>
      <p:sp>
        <p:nvSpPr>
          <p:cNvPr id="2051" name="Text Box 10"/>
          <p:cNvSpPr txBox="1">
            <a:spLocks noChangeArrowheads="1"/>
          </p:cNvSpPr>
          <p:nvPr/>
        </p:nvSpPr>
        <p:spPr bwMode="auto">
          <a:xfrm>
            <a:off x="1151514" y="5895975"/>
            <a:ext cx="684097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>
                <a:solidFill>
                  <a:schemeClr val="bg1"/>
                </a:solidFill>
                <a:latin typeface="Calibri" pitchFamily="34" charset="0"/>
              </a:rPr>
              <a:t>Regionalny Program Operacyjny Województwa Pomorskiego na lata 2014-2020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10</a:t>
            </a:fld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251520" y="1556792"/>
            <a:ext cx="859363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1" hangingPunct="1">
              <a:lnSpc>
                <a:spcPct val="150000"/>
              </a:lnSpc>
            </a:pPr>
            <a:r>
              <a:rPr lang="pl-PL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STANDARDY </a:t>
            </a:r>
            <a:r>
              <a:rPr lang="pl-PL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REALIZACJI WSPARCIA W ZAKRESIE </a:t>
            </a:r>
            <a:r>
              <a:rPr lang="pl-PL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DZIAŁANIA 3.1 </a:t>
            </a:r>
            <a:r>
              <a:rPr lang="pl-PL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uwzględniają </a:t>
            </a:r>
            <a:r>
              <a:rPr lang="pl-PL" u="sng" dirty="0">
                <a:solidFill>
                  <a:prstClr val="black"/>
                </a:solidFill>
                <a:latin typeface="Calibri" panose="020F0502020204030204" pitchFamily="34" charset="0"/>
              </a:rPr>
              <a:t>regionalne ramy kompleksowego wspomagania </a:t>
            </a:r>
            <a:r>
              <a:rPr lang="pl-PL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ośrodków wychowania przedszkolnego.</a:t>
            </a:r>
          </a:p>
          <a:p>
            <a:pPr lvl="0" algn="just" eaLnBrk="1" hangingPunct="1">
              <a:lnSpc>
                <a:spcPct val="150000"/>
              </a:lnSpc>
            </a:pPr>
            <a:endParaRPr lang="pl-PL" b="1" u="sng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l-PL" dirty="0">
                <a:solidFill>
                  <a:prstClr val="black"/>
                </a:solidFill>
                <a:latin typeface="Calibri" panose="020F0502020204030204" pitchFamily="34" charset="0"/>
              </a:rPr>
              <a:t>Wnioskodawca </a:t>
            </a:r>
            <a:r>
              <a:rPr lang="pl-PL" b="1" u="sng" dirty="0">
                <a:solidFill>
                  <a:prstClr val="black"/>
                </a:solidFill>
                <a:latin typeface="Calibri" panose="020F0502020204030204" pitchFamily="34" charset="0"/>
              </a:rPr>
              <a:t>zobligowany</a:t>
            </a:r>
            <a:r>
              <a:rPr lang="pl-PL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dirty="0" smtClean="0">
                <a:solidFill>
                  <a:prstClr val="black"/>
                </a:solidFill>
                <a:latin typeface="Calibri" panose="020F0502020204030204" pitchFamily="34" charset="0"/>
              </a:rPr>
              <a:t>jest </a:t>
            </a:r>
            <a:r>
              <a:rPr lang="pl-PL" dirty="0">
                <a:solidFill>
                  <a:prstClr val="black"/>
                </a:solidFill>
                <a:latin typeface="Calibri" panose="020F0502020204030204" pitchFamily="34" charset="0"/>
              </a:rPr>
              <a:t>do opracowania projektu w oparciu </a:t>
            </a:r>
            <a:r>
              <a:rPr lang="pl-PL" dirty="0" smtClean="0">
                <a:solidFill>
                  <a:prstClr val="black"/>
                </a:solidFill>
                <a:latin typeface="Calibri" panose="020F0502020204030204" pitchFamily="34" charset="0"/>
              </a:rPr>
              <a:t>o </a:t>
            </a:r>
            <a:r>
              <a:rPr lang="pl-PL" dirty="0">
                <a:solidFill>
                  <a:prstClr val="black"/>
                </a:solidFill>
                <a:latin typeface="Calibri" panose="020F0502020204030204" pitchFamily="34" charset="0"/>
              </a:rPr>
              <a:t>zasady, warunki </a:t>
            </a:r>
            <a:r>
              <a:rPr lang="pl-PL" dirty="0" smtClean="0">
                <a:solidFill>
                  <a:prstClr val="black"/>
                </a:solidFill>
                <a:latin typeface="Calibri" panose="020F0502020204030204" pitchFamily="34" charset="0"/>
              </a:rPr>
              <a:t/>
            </a:r>
            <a:br>
              <a:rPr lang="pl-PL" dirty="0" smtClean="0">
                <a:solidFill>
                  <a:prstClr val="black"/>
                </a:solidFill>
                <a:latin typeface="Calibri" panose="020F0502020204030204" pitchFamily="34" charset="0"/>
              </a:rPr>
            </a:br>
            <a:r>
              <a:rPr lang="pl-PL" dirty="0" smtClean="0">
                <a:solidFill>
                  <a:prstClr val="black"/>
                </a:solidFill>
                <a:latin typeface="Calibri" panose="020F0502020204030204" pitchFamily="34" charset="0"/>
              </a:rPr>
              <a:t>i </a:t>
            </a:r>
            <a:r>
              <a:rPr lang="pl-PL" dirty="0">
                <a:solidFill>
                  <a:prstClr val="black"/>
                </a:solidFill>
                <a:latin typeface="Calibri" panose="020F0502020204030204" pitchFamily="34" charset="0"/>
              </a:rPr>
              <a:t>elementy </a:t>
            </a:r>
            <a:r>
              <a:rPr lang="pl-PL" dirty="0" smtClean="0">
                <a:solidFill>
                  <a:prstClr val="black"/>
                </a:solidFill>
                <a:latin typeface="Calibri" panose="020F0502020204030204" pitchFamily="34" charset="0"/>
              </a:rPr>
              <a:t>wymienione w </a:t>
            </a:r>
            <a:r>
              <a:rPr lang="pl-PL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Standardach</a:t>
            </a:r>
            <a:r>
              <a:rPr lang="pl-PL" dirty="0" smtClean="0">
                <a:solidFill>
                  <a:prstClr val="black"/>
                </a:solidFill>
                <a:latin typeface="Calibri" panose="020F0502020204030204" pitchFamily="34" charset="0"/>
              </a:rPr>
              <a:t>. </a:t>
            </a:r>
          </a:p>
          <a:p>
            <a:pPr lvl="0" algn="just">
              <a:lnSpc>
                <a:spcPct val="150000"/>
              </a:lnSpc>
            </a:pPr>
            <a:endParaRPr lang="pl-PL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l-PL" dirty="0">
                <a:solidFill>
                  <a:prstClr val="black"/>
                </a:solidFill>
                <a:latin typeface="Calibri" panose="020F0502020204030204" pitchFamily="34" charset="0"/>
              </a:rPr>
              <a:t>Oświadczenie wnioskodawcy o realizacji projektu </a:t>
            </a:r>
            <a:r>
              <a:rPr lang="pl-PL" dirty="0" smtClean="0">
                <a:solidFill>
                  <a:prstClr val="black"/>
                </a:solidFill>
                <a:latin typeface="Calibri" panose="020F0502020204030204" pitchFamily="34" charset="0"/>
              </a:rPr>
              <a:t>zgodnie ze </a:t>
            </a:r>
            <a:r>
              <a:rPr lang="pl-PL" dirty="0">
                <a:solidFill>
                  <a:prstClr val="black"/>
                </a:solidFill>
                <a:latin typeface="Calibri" panose="020F0502020204030204" pitchFamily="34" charset="0"/>
              </a:rPr>
              <a:t>standardami wsparcia określonymi </a:t>
            </a:r>
            <a:r>
              <a:rPr lang="pl-PL" dirty="0" smtClean="0">
                <a:solidFill>
                  <a:prstClr val="black"/>
                </a:solidFill>
                <a:latin typeface="Calibri" panose="020F0502020204030204" pitchFamily="34" charset="0"/>
              </a:rPr>
              <a:t>w </a:t>
            </a:r>
            <a:r>
              <a:rPr lang="pl-PL" dirty="0">
                <a:solidFill>
                  <a:prstClr val="black"/>
                </a:solidFill>
                <a:latin typeface="Calibri" panose="020F0502020204030204" pitchFamily="34" charset="0"/>
              </a:rPr>
              <a:t>regulaminie konkursu - generowane jest w aplikacji </a:t>
            </a:r>
            <a:r>
              <a:rPr lang="pl-PL" dirty="0" smtClean="0">
                <a:solidFill>
                  <a:prstClr val="black"/>
                </a:solidFill>
                <a:latin typeface="Calibri" panose="020F0502020204030204" pitchFamily="34" charset="0"/>
              </a:rPr>
              <a:t>GWA.</a:t>
            </a:r>
            <a:endParaRPr lang="pl-PL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eaLnBrk="1" hangingPunct="1"/>
            <a:endParaRPr lang="pl-PL" sz="2000" b="1" i="1" u="sng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5436096" y="332656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STANDARDY REALIZACJI WSPARCIA </a:t>
            </a:r>
            <a:endParaRPr lang="pl-PL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9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11</a:t>
            </a:fld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3923928" y="260648"/>
            <a:ext cx="5698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</a:rPr>
              <a:t>STANDARDY REALIZACJI WSPARCIA – DIAGNOZA </a:t>
            </a:r>
          </a:p>
        </p:txBody>
      </p:sp>
      <p:sp>
        <p:nvSpPr>
          <p:cNvPr id="3" name="Prostokąt 2"/>
          <p:cNvSpPr/>
          <p:nvPr/>
        </p:nvSpPr>
        <p:spPr>
          <a:xfrm>
            <a:off x="0" y="1443841"/>
            <a:ext cx="9108504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dirty="0">
                <a:latin typeface="Calibri" panose="020F0502020204030204" pitchFamily="34" charset="0"/>
              </a:rPr>
              <a:t>Projekt realizowany </a:t>
            </a:r>
            <a:r>
              <a:rPr lang="pl-PL" dirty="0" smtClean="0">
                <a:latin typeface="Calibri" panose="020F0502020204030204" pitchFamily="34" charset="0"/>
              </a:rPr>
              <a:t>w jest w  </a:t>
            </a:r>
            <a:r>
              <a:rPr lang="pl-PL" dirty="0">
                <a:latin typeface="Calibri" panose="020F0502020204030204" pitchFamily="34" charset="0"/>
              </a:rPr>
              <a:t>oparciu o </a:t>
            </a:r>
            <a:r>
              <a:rPr lang="pl-PL" b="1" u="sng" dirty="0">
                <a:latin typeface="Calibri" panose="020F0502020204030204" pitchFamily="34" charset="0"/>
              </a:rPr>
              <a:t>diagnozę potrzeb </a:t>
            </a:r>
            <a:r>
              <a:rPr lang="pl-PL" b="1" u="sng" dirty="0" smtClean="0">
                <a:latin typeface="Calibri" panose="020F0502020204030204" pitchFamily="34" charset="0"/>
              </a:rPr>
              <a:t>OWP</a:t>
            </a:r>
            <a:r>
              <a:rPr lang="pl-PL" dirty="0" smtClean="0">
                <a:latin typeface="Calibri" panose="020F0502020204030204" pitchFamily="34" charset="0"/>
              </a:rPr>
              <a:t>, która może być  złożona </a:t>
            </a:r>
            <a:r>
              <a:rPr lang="pl-PL" dirty="0">
                <a:latin typeface="Calibri" panose="020F0502020204030204" pitchFamily="34" charset="0"/>
              </a:rPr>
              <a:t>z 2 części</a:t>
            </a:r>
            <a:r>
              <a:rPr lang="pl-PL" dirty="0" smtClean="0">
                <a:latin typeface="Calibri" panose="020F050202020403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pl-PL" dirty="0">
                <a:latin typeface="Calibri" panose="020F0502020204030204" pitchFamily="34" charset="0"/>
              </a:rPr>
              <a:t/>
            </a:r>
            <a:br>
              <a:rPr lang="pl-PL" dirty="0">
                <a:latin typeface="Calibri" panose="020F0502020204030204" pitchFamily="34" charset="0"/>
              </a:rPr>
            </a:br>
            <a:r>
              <a:rPr lang="pl-PL" dirty="0">
                <a:latin typeface="Calibri" panose="020F0502020204030204" pitchFamily="34" charset="0"/>
              </a:rPr>
              <a:t>       1) diagnoza dot. faktycznego oraz prognozowanego zapotrzebowania na usługi </a:t>
            </a:r>
            <a:r>
              <a:rPr lang="pl-PL" dirty="0" smtClean="0">
                <a:latin typeface="Calibri" panose="020F0502020204030204" pitchFamily="34" charset="0"/>
              </a:rPr>
              <a:t>edukacji</a:t>
            </a:r>
            <a:br>
              <a:rPr lang="pl-PL" dirty="0" smtClean="0">
                <a:latin typeface="Calibri" panose="020F0502020204030204" pitchFamily="34" charset="0"/>
              </a:rPr>
            </a:br>
            <a:r>
              <a:rPr lang="pl-PL" dirty="0" smtClean="0">
                <a:latin typeface="Calibri" panose="020F0502020204030204" pitchFamily="34" charset="0"/>
              </a:rPr>
              <a:t>            </a:t>
            </a:r>
            <a:r>
              <a:rPr lang="pl-PL" dirty="0">
                <a:latin typeface="Calibri" panose="020F0502020204030204" pitchFamily="34" charset="0"/>
              </a:rPr>
              <a:t>przedszkolnej na terenie gminy w perspektywie 3-letniej, z uwzględnieniem </a:t>
            </a:r>
            <a:r>
              <a:rPr lang="pl-PL" dirty="0" smtClean="0">
                <a:latin typeface="Calibri" panose="020F0502020204030204" pitchFamily="34" charset="0"/>
              </a:rPr>
              <a:t>odniesienia</a:t>
            </a:r>
            <a:br>
              <a:rPr lang="pl-PL" dirty="0" smtClean="0">
                <a:latin typeface="Calibri" panose="020F0502020204030204" pitchFamily="34" charset="0"/>
              </a:rPr>
            </a:br>
            <a:r>
              <a:rPr lang="pl-PL" dirty="0" smtClean="0">
                <a:latin typeface="Calibri" panose="020F0502020204030204" pitchFamily="34" charset="0"/>
              </a:rPr>
              <a:t>            do </a:t>
            </a:r>
            <a:r>
              <a:rPr lang="pl-PL" dirty="0">
                <a:latin typeface="Calibri" panose="020F0502020204030204" pitchFamily="34" charset="0"/>
              </a:rPr>
              <a:t>istniejących miejsc przedszkolnych – </a:t>
            </a:r>
            <a:r>
              <a:rPr lang="pl-PL" u="sng" dirty="0">
                <a:latin typeface="Calibri" panose="020F0502020204030204" pitchFamily="34" charset="0"/>
              </a:rPr>
              <a:t>obligatoryjnie,</a:t>
            </a:r>
            <a:br>
              <a:rPr lang="pl-PL" u="sng" dirty="0">
                <a:latin typeface="Calibri" panose="020F0502020204030204" pitchFamily="34" charset="0"/>
              </a:rPr>
            </a:br>
            <a:endParaRPr lang="pl-PL" u="sng" dirty="0" smtClean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dirty="0" smtClean="0">
                <a:latin typeface="Calibri" panose="020F0502020204030204" pitchFamily="34" charset="0"/>
              </a:rPr>
              <a:t>       </a:t>
            </a:r>
            <a:r>
              <a:rPr lang="pl-PL" dirty="0">
                <a:latin typeface="Calibri" panose="020F0502020204030204" pitchFamily="34" charset="0"/>
              </a:rPr>
              <a:t>2) diagnoza, dotycząca działań ukierunkowanych na podnoszenie jakości – jako uzupełnienie  </a:t>
            </a:r>
            <a:br>
              <a:rPr lang="pl-PL" dirty="0">
                <a:latin typeface="Calibri" panose="020F0502020204030204" pitchFamily="34" charset="0"/>
              </a:rPr>
            </a:br>
            <a:r>
              <a:rPr lang="pl-PL" dirty="0">
                <a:latin typeface="Calibri" panose="020F0502020204030204" pitchFamily="34" charset="0"/>
              </a:rPr>
              <a:t>           </a:t>
            </a:r>
            <a:r>
              <a:rPr lang="pl-PL" dirty="0" smtClean="0">
                <a:latin typeface="Calibri" panose="020F0502020204030204" pitchFamily="34" charset="0"/>
              </a:rPr>
              <a:t> </a:t>
            </a:r>
            <a:r>
              <a:rPr lang="pl-PL" dirty="0">
                <a:latin typeface="Calibri" panose="020F0502020204030204" pitchFamily="34" charset="0"/>
              </a:rPr>
              <a:t>ww. diagnozy – </a:t>
            </a:r>
            <a:r>
              <a:rPr lang="pl-PL" u="sng" dirty="0">
                <a:latin typeface="Calibri" panose="020F0502020204030204" pitchFamily="34" charset="0"/>
              </a:rPr>
              <a:t>fakultatywnie.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267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2699792" y="9525"/>
            <a:ext cx="644420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spcBef>
                <a:spcPct val="0"/>
              </a:spcBef>
              <a:buNone/>
            </a:pPr>
            <a:r>
              <a:rPr lang="pl-PL" sz="1800" b="1" dirty="0">
                <a:solidFill>
                  <a:prstClr val="white"/>
                </a:solidFill>
                <a:latin typeface="Calibri" panose="020F0502020204030204" pitchFamily="34" charset="0"/>
              </a:rPr>
              <a:t>STANDARDY REALIZACJI </a:t>
            </a:r>
            <a:r>
              <a:rPr lang="pl-PL" sz="1800" b="1" dirty="0" smtClean="0">
                <a:solidFill>
                  <a:prstClr val="white"/>
                </a:solidFill>
                <a:latin typeface="Calibri" panose="020F0502020204030204" pitchFamily="34" charset="0"/>
              </a:rPr>
              <a:t>WSPARCIA – DIAGNOZA w zakresie  </a:t>
            </a:r>
            <a:r>
              <a:rPr lang="pl-PL" sz="1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projektów ukierunkowanych </a:t>
            </a:r>
            <a:r>
              <a:rPr lang="pl-PL" sz="1800" dirty="0">
                <a:solidFill>
                  <a:schemeClr val="bg1"/>
                </a:solidFill>
                <a:latin typeface="Calibri" panose="020F0502020204030204" pitchFamily="34" charset="0"/>
              </a:rPr>
              <a:t>na </a:t>
            </a:r>
            <a:r>
              <a:rPr lang="pl-PL" sz="1800" b="1" dirty="0">
                <a:solidFill>
                  <a:schemeClr val="bg1"/>
                </a:solidFill>
                <a:latin typeface="Calibri" panose="020F0502020204030204" pitchFamily="34" charset="0"/>
              </a:rPr>
              <a:t>tworzenie trwałych miejsc wychowania przedszkolnego</a:t>
            </a:r>
            <a:r>
              <a:rPr 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endParaRPr lang="pl-PL" sz="1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-8732" y="932855"/>
            <a:ext cx="915273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Diagnoza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obejmuje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faktyczne oraz prognozowane zapotrzebowanie na usługi edukacji przedszkolnej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terenie gminy w perspektywie 3-letniej, z uwzględnieniem odniesienia do istniejących miejsc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przedszkolnych, </a:t>
            </a:r>
            <a:r>
              <a:rPr lang="pl-PL" sz="16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tj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v"/>
              <a:tabLst>
                <a:tab pos="1211580" algn="l"/>
              </a:tabLst>
            </a:pP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faktyczne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oraz prognozowane zapotrzebowanie na usługi edukacji przedszkolnej na terenie gminy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perspektywie 3-letniej, z uwzględnieniem odniesienia do istniejących miejsc przedszkolnych; </a:t>
            </a:r>
          </a:p>
          <a:p>
            <a:pPr marL="800100" lvl="1" indent="-34290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v"/>
              <a:tabLst>
                <a:tab pos="1211580" algn="l"/>
              </a:tabLst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potrzeby OWP dotyczące dostosowania i wyposażenia pomieszczeń w odniesieniu do nowo utworzonych miejsc wychowania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przedszkolnego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v"/>
              <a:tabLst>
                <a:tab pos="1211580" algn="l"/>
              </a:tabLst>
            </a:pP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potrzeby OWP dotyczące dostosowania i wyposażenia pomieszczeń OWP w zakresie potrzeb dzieci z niepełnosprawnościami;</a:t>
            </a:r>
          </a:p>
          <a:p>
            <a:pPr marL="800100" lvl="1" indent="-34290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v"/>
              <a:tabLst>
                <a:tab pos="1211580" algn="l"/>
              </a:tabLst>
            </a:pP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analiza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założeń polityki danego organu prowadzącego w obszarze wychowania przedszkolnego, przy czym analiza  powinna odnosić się do dokumentów strategicznych przyjętych na poziomie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lokalnym (np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lokalnych strategii oświatowych lub strategii rozwoju danego organu prowadzącego) oraz dokumentów strategicznych przyjętych na poziomie regionalnym, w tym Strategii Rozwoju Województwa Pomorskiego 2020 i Regionalnego Programu Strategicznego w zakresie aktywności zawodowej i społecznej „Aktywni Pomorzanie”.</a:t>
            </a:r>
          </a:p>
          <a:p>
            <a:pPr algn="just"/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87697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2699792" y="9525"/>
            <a:ext cx="644420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spcBef>
                <a:spcPct val="0"/>
              </a:spcBef>
              <a:buNone/>
            </a:pPr>
            <a:r>
              <a:rPr lang="pl-PL" sz="1800" b="1" dirty="0">
                <a:solidFill>
                  <a:prstClr val="white"/>
                </a:solidFill>
                <a:latin typeface="Calibri" panose="020F0502020204030204" pitchFamily="34" charset="0"/>
              </a:rPr>
              <a:t>STANDARDY REALIZACJI </a:t>
            </a:r>
            <a:r>
              <a:rPr lang="pl-PL" sz="1800" b="1" dirty="0" smtClean="0">
                <a:solidFill>
                  <a:prstClr val="white"/>
                </a:solidFill>
                <a:latin typeface="Calibri" panose="020F0502020204030204" pitchFamily="34" charset="0"/>
              </a:rPr>
              <a:t>WSPARCIA – DIAGNOZA w zakresie  </a:t>
            </a:r>
            <a:r>
              <a:rPr lang="pl-PL" sz="1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projektów ukierunkowanych podnoszenie jakości edukacji przedszkolnej (uzupełnienie diagnozy)</a:t>
            </a:r>
            <a:endParaRPr lang="pl-PL" sz="1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7504" y="1196752"/>
            <a:ext cx="8758336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Diagnoza potrzeb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będąca uzupełnieniem diagnozy sporządzanej w zakresie upowszechniania edukacji przedszkolnej   obejmująca następujące etapy:</a:t>
            </a:r>
          </a:p>
          <a:p>
            <a:pPr algn="just">
              <a:lnSpc>
                <a:spcPct val="150000"/>
              </a:lnSpc>
            </a:pPr>
            <a:endParaRPr lang="pl-PL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600" b="1" u="sng" dirty="0">
                <a:latin typeface="Calibri" panose="020F0502020204030204" pitchFamily="34" charset="0"/>
              </a:rPr>
              <a:t>etap I </a:t>
            </a:r>
            <a:r>
              <a:rPr lang="pl-PL" sz="1600" u="sng" dirty="0">
                <a:latin typeface="Calibri" panose="020F0502020204030204" pitchFamily="34" charset="0"/>
              </a:rPr>
              <a:t>(przygotowany i przeprowadzany przez dany OWP)</a:t>
            </a:r>
            <a:r>
              <a:rPr lang="pl-PL" sz="1600" dirty="0">
                <a:latin typeface="Calibri" panose="020F0502020204030204" pitchFamily="34" charset="0"/>
              </a:rPr>
              <a:t>, tj.: analiza sytuacji każdego OWP, planowanego </a:t>
            </a:r>
            <a:r>
              <a:rPr lang="pl-PL" sz="1600" dirty="0" smtClean="0">
                <a:latin typeface="Calibri" panose="020F0502020204030204" pitchFamily="34" charset="0"/>
              </a:rPr>
              <a:t>do </a:t>
            </a:r>
            <a:r>
              <a:rPr lang="pl-PL" sz="1600" dirty="0">
                <a:latin typeface="Calibri" panose="020F0502020204030204" pitchFamily="34" charset="0"/>
              </a:rPr>
              <a:t>objęcia wsparciem w projekcie, podlegającego pod dany organ prowadzący, służąca identyfikacji zarówno problemów, jak i potencjałów tych </a:t>
            </a:r>
            <a:r>
              <a:rPr lang="pl-PL" sz="1600" dirty="0" smtClean="0">
                <a:latin typeface="Calibri" panose="020F0502020204030204" pitchFamily="34" charset="0"/>
              </a:rPr>
              <a:t>OWP, obejmująca m.in. potrzeby rozwojowe i edukacyjne dzieci, potrzeby nauczycieli w zakresie doskonalenia umiejętności i kompetencji zawodowych, potrzeby OWP w zakresie wyposażenia;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600" b="1" u="sng" dirty="0">
                <a:latin typeface="Calibri" panose="020F0502020204030204" pitchFamily="34" charset="0"/>
              </a:rPr>
              <a:t>etap II </a:t>
            </a:r>
            <a:r>
              <a:rPr lang="pl-PL" sz="1600" u="sng" dirty="0">
                <a:latin typeface="Calibri" panose="020F0502020204030204" pitchFamily="34" charset="0"/>
              </a:rPr>
              <a:t>(przygotowany i przeprowadzany przez organ prowadzący OWP)</a:t>
            </a:r>
            <a:r>
              <a:rPr lang="pl-PL" sz="1600" dirty="0">
                <a:latin typeface="Calibri" panose="020F0502020204030204" pitchFamily="34" charset="0"/>
              </a:rPr>
              <a:t>, tj.: analiza dotycząca zakresu planowanego </a:t>
            </a:r>
            <a:r>
              <a:rPr lang="pl-PL" sz="1600" dirty="0" smtClean="0">
                <a:latin typeface="Calibri" panose="020F0502020204030204" pitchFamily="34" charset="0"/>
              </a:rPr>
              <a:t>wparcia</a:t>
            </a:r>
            <a:r>
              <a:rPr lang="pl-PL" sz="1600" dirty="0">
                <a:latin typeface="Calibri" panose="020F0502020204030204" pitchFamily="34" charset="0"/>
              </a:rPr>
              <a:t>:</a:t>
            </a:r>
            <a:endParaRPr lang="pl-PL" sz="1600" dirty="0" smtClean="0">
              <a:latin typeface="Calibri" panose="020F0502020204030204" pitchFamily="34" charset="0"/>
            </a:endParaRPr>
          </a:p>
          <a:p>
            <a:pPr marL="1200150" lvl="2" indent="-285750" algn="just">
              <a:lnSpc>
                <a:spcPct val="150000"/>
              </a:lnSpc>
              <a:buFontTx/>
              <a:buChar char="-"/>
            </a:pP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ustalenie hierarchii potrzeb</a:t>
            </a:r>
          </a:p>
          <a:p>
            <a:pPr lvl="2" algn="just">
              <a:lnSpc>
                <a:spcPct val="150000"/>
              </a:lnSpc>
            </a:pP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    określenie zakresu planowanego wsparcia</a:t>
            </a:r>
          </a:p>
          <a:p>
            <a:pPr algn="just"/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29585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4283968" y="273651"/>
            <a:ext cx="485884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spcBef>
                <a:spcPct val="0"/>
              </a:spcBef>
              <a:buNone/>
            </a:pPr>
            <a:r>
              <a:rPr lang="pl-PL" sz="1800" b="1" dirty="0">
                <a:solidFill>
                  <a:prstClr val="white"/>
                </a:solidFill>
                <a:latin typeface="Calibri" panose="020F0502020204030204" pitchFamily="34" charset="0"/>
              </a:rPr>
              <a:t>STANDARDY REALIZACJI </a:t>
            </a:r>
            <a:r>
              <a:rPr lang="pl-PL" sz="1800" b="1" dirty="0" smtClean="0">
                <a:solidFill>
                  <a:prstClr val="white"/>
                </a:solidFill>
                <a:latin typeface="Calibri" panose="020F0502020204030204" pitchFamily="34" charset="0"/>
              </a:rPr>
              <a:t>WSPARCIA - DIAGNOZA </a:t>
            </a:r>
            <a:endParaRPr lang="pl-PL" sz="1800" b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pl-PL" altLang="pl-PL" dirty="0">
              <a:solidFill>
                <a:prstClr val="black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0" y="980728"/>
            <a:ext cx="9142809" cy="846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Diagnoza</a:t>
            </a:r>
            <a:r>
              <a:rPr lang="pl-PL" sz="1600" dirty="0" smtClean="0">
                <a:latin typeface="Calibri" panose="020F0502020204030204" pitchFamily="34" charset="0"/>
              </a:rPr>
              <a:t> </a:t>
            </a:r>
            <a:r>
              <a:rPr lang="pl-PL" sz="1600" b="1" u="sng" dirty="0" smtClean="0">
                <a:latin typeface="Calibri" panose="020F0502020204030204" pitchFamily="34" charset="0"/>
              </a:rPr>
              <a:t>nie</a:t>
            </a:r>
            <a:r>
              <a:rPr lang="pl-PL" sz="1600" dirty="0" smtClean="0">
                <a:latin typeface="Calibri" panose="020F0502020204030204" pitchFamily="34" charset="0"/>
              </a:rPr>
              <a:t> jest finansowana ze środków RPO WP 2014-2020, stanowi jednak </a:t>
            </a:r>
            <a:r>
              <a:rPr lang="pl-PL" sz="1600" b="1" u="sng" dirty="0" smtClean="0">
                <a:latin typeface="Calibri" panose="020F0502020204030204" pitchFamily="34" charset="0"/>
              </a:rPr>
              <a:t>konieczny warunek </a:t>
            </a:r>
            <a:r>
              <a:rPr lang="pl-PL" sz="1600" dirty="0" smtClean="0">
                <a:latin typeface="Calibri" panose="020F0502020204030204" pitchFamily="34" charset="0"/>
              </a:rPr>
              <a:t>zaplanowania działań w projektach.</a:t>
            </a:r>
          </a:p>
          <a:p>
            <a:pPr algn="just"/>
            <a:endParaRPr lang="pl-PL" sz="1600" dirty="0">
              <a:latin typeface="Calibri" panose="020F0502020204030204" pitchFamily="34" charset="0"/>
            </a:endParaRPr>
          </a:p>
          <a:p>
            <a:pPr lvl="0" algn="ctr" eaLnBrk="1" hangingPunct="1"/>
            <a:r>
              <a:rPr lang="pl-PL" sz="1600" b="1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Wniosek </a:t>
            </a:r>
            <a:r>
              <a:rPr lang="pl-PL" sz="1600" b="1" u="sng" dirty="0">
                <a:solidFill>
                  <a:prstClr val="black"/>
                </a:solidFill>
                <a:latin typeface="Calibri" panose="020F0502020204030204" pitchFamily="34" charset="0"/>
              </a:rPr>
              <a:t>o dofinansowanie realizacji projektu zawiera</a:t>
            </a:r>
            <a:r>
              <a:rPr lang="pl-PL" sz="1600" u="sng" dirty="0">
                <a:solidFill>
                  <a:prstClr val="black"/>
                </a:solidFill>
                <a:latin typeface="Calibri" panose="020F0502020204030204" pitchFamily="34" charset="0"/>
              </a:rPr>
              <a:t>:</a:t>
            </a:r>
          </a:p>
          <a:p>
            <a:pPr lvl="0" algn="ctr" eaLnBrk="1" hangingPunct="1"/>
            <a:endParaRPr lang="pl-PL" sz="1600" u="sng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 algn="just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deklarację realizacji działań w projekcie w oparciu o wyniki przedmiotowej diagnozy,</a:t>
            </a:r>
          </a:p>
          <a:p>
            <a:pPr marL="285750" indent="-285750" algn="just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wnioski z diagnozy, z przywołaniem danych wynikających z diagnozy oraz źródeł ich pozyskania,</a:t>
            </a:r>
          </a:p>
          <a:p>
            <a:pPr marL="285750" indent="-285750" algn="just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pl-PL" sz="1600" dirty="0">
                <a:latin typeface="Calibri" panose="020F0502020204030204" pitchFamily="34" charset="0"/>
              </a:rPr>
              <a:t>konkluzje z analizy I etapu przeprowadzonej we wszystkich OWP ze szczególnym uwzględnieniem tych </a:t>
            </a:r>
            <a:r>
              <a:rPr lang="pl-PL" sz="1600" dirty="0" smtClean="0">
                <a:latin typeface="Calibri" panose="020F0502020204030204" pitchFamily="34" charset="0"/>
              </a:rPr>
              <a:t>OWP, które </a:t>
            </a:r>
            <a:r>
              <a:rPr lang="pl-PL" sz="1600" dirty="0">
                <a:latin typeface="Calibri" panose="020F0502020204030204" pitchFamily="34" charset="0"/>
              </a:rPr>
              <a:t>zaplanowano do objęcia wsparciem w ramach projektu.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We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wniosku o dofinansowanie należy uzasadnić wybór OWP planowanych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do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objęcia wsparciem w ramach projektu. </a:t>
            </a:r>
            <a:endParaRPr lang="pl-PL" sz="16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742950" lvl="1" indent="-285750" algn="just" eaLnBrk="1" hangingPunct="1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pl-PL" sz="16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just" eaLnBrk="1" hangingPunct="1">
              <a:lnSpc>
                <a:spcPct val="200000"/>
              </a:lnSpc>
            </a:pPr>
            <a:r>
              <a:rPr lang="pl-PL" sz="1600" u="sng" dirty="0" smtClean="0">
                <a:solidFill>
                  <a:prstClr val="black"/>
                </a:solidFill>
                <a:latin typeface="Calibri" panose="020F0502020204030204" pitchFamily="34" charset="0"/>
              </a:rPr>
              <a:t>Diagnozę zatwierdza organ </a:t>
            </a:r>
            <a:r>
              <a:rPr lang="pl-PL" sz="1600" u="sng" dirty="0">
                <a:solidFill>
                  <a:prstClr val="black"/>
                </a:solidFill>
                <a:latin typeface="Calibri" panose="020F0502020204030204" pitchFamily="34" charset="0"/>
              </a:rPr>
              <a:t>prowadzący OWP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np. w formie uchwały organu stanowiącego </a:t>
            </a:r>
            <a:r>
              <a:rPr lang="pl-PL" sz="1600" dirty="0" err="1">
                <a:solidFill>
                  <a:prstClr val="black"/>
                </a:solidFill>
                <a:latin typeface="Calibri" panose="020F0502020204030204" pitchFamily="34" charset="0"/>
              </a:rPr>
              <a:t>jst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, zarządzenia organu wykonawczego </a:t>
            </a:r>
            <a:r>
              <a:rPr lang="pl-PL" sz="1600" dirty="0" err="1">
                <a:solidFill>
                  <a:prstClr val="black"/>
                </a:solidFill>
                <a:latin typeface="Calibri" panose="020F0502020204030204" pitchFamily="34" charset="0"/>
              </a:rPr>
              <a:t>jst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, oświadczenia złożonego w innej formie przez osoby posiadające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pełnomocnictwo do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reprezentowania organu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prowadzącego w </a:t>
            </a:r>
            <a:r>
              <a:rPr lang="pl-PL" sz="1600" dirty="0">
                <a:solidFill>
                  <a:prstClr val="black"/>
                </a:solidFill>
                <a:latin typeface="Calibri" panose="020F0502020204030204" pitchFamily="34" charset="0"/>
              </a:rPr>
              <a:t>czynnościach związanych z realizacją </a:t>
            </a:r>
            <a:r>
              <a:rPr lang="pl-PL" sz="16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projektu.</a:t>
            </a:r>
          </a:p>
          <a:p>
            <a:pPr algn="just" eaLnBrk="1" hangingPunct="1">
              <a:lnSpc>
                <a:spcPct val="200000"/>
              </a:lnSpc>
            </a:pPr>
            <a:endParaRPr lang="pl-PL" sz="16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just" eaLnBrk="1" hangingPunct="1">
              <a:lnSpc>
                <a:spcPct val="200000"/>
              </a:lnSpc>
            </a:pPr>
            <a:r>
              <a:rPr lang="pl-PL" sz="16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Organ </a:t>
            </a:r>
            <a:r>
              <a:rPr lang="pl-PL" sz="16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prowadzący na wezwanie Instytucji Zarządzającej jest </a:t>
            </a:r>
            <a:r>
              <a:rPr lang="pl-PL" sz="16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zobowiązany do </a:t>
            </a:r>
            <a:r>
              <a:rPr lang="pl-PL" sz="16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udostępnienia diagnozy w </a:t>
            </a:r>
            <a:r>
              <a:rPr lang="pl-PL" sz="16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formie</a:t>
            </a:r>
            <a:br>
              <a:rPr lang="pl-PL" sz="16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pl-PL" sz="16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pisemnej.</a:t>
            </a:r>
            <a:endParaRPr lang="pl-PL" sz="1600" b="1" u="sng" baseline="30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marL="285750" lvl="0" indent="-285750" algn="just" eaLnBrk="1" hangingPunct="1">
              <a:buFontTx/>
              <a:buChar char="-"/>
            </a:pPr>
            <a:endParaRPr lang="pl-PL" sz="16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just"/>
            <a:endParaRPr lang="pl-PL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56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15</a:t>
            </a:fld>
            <a:endParaRPr lang="pl-PL" altLang="pl-PL"/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3563888" y="260648"/>
            <a:ext cx="54726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spcBef>
                <a:spcPct val="0"/>
              </a:spcBef>
              <a:buNone/>
            </a:pPr>
            <a:r>
              <a:rPr lang="pl-PL" sz="1600" b="1" dirty="0">
                <a:solidFill>
                  <a:prstClr val="white"/>
                </a:solidFill>
                <a:latin typeface="Calibri" panose="020F0502020204030204" pitchFamily="34" charset="0"/>
              </a:rPr>
              <a:t>STANDARDY REALIZACJI </a:t>
            </a:r>
            <a:r>
              <a:rPr lang="pl-PL" sz="1600" b="1" dirty="0" smtClean="0">
                <a:solidFill>
                  <a:prstClr val="white"/>
                </a:solidFill>
                <a:latin typeface="Calibri" panose="020F0502020204030204" pitchFamily="34" charset="0"/>
              </a:rPr>
              <a:t>WSPARCIA- KOMPETENCJE KLUCZOWE </a:t>
            </a:r>
            <a:endParaRPr lang="pl-PL" sz="1600" b="1" dirty="0">
              <a:solidFill>
                <a:prstClr val="white"/>
              </a:solidFill>
              <a:latin typeface="Calibri" panose="020F0502020204030204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251520" y="1484784"/>
            <a:ext cx="85825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Kompetencje kluczowe</a:t>
            </a:r>
            <a:r>
              <a:rPr lang="pl-PL" sz="1600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pl-PL" sz="1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niezbędne na rynku pracy </a:t>
            </a:r>
            <a:r>
              <a:rPr lang="pl-PL" sz="1600" dirty="0">
                <a:latin typeface="Calibri" panose="020F0502020204030204" pitchFamily="34" charset="0"/>
              </a:rPr>
              <a:t>- kompetencje, których wszystkie osoby potrzebują do samorealizacji i rozwoju osobistego, bycia aktywnym obywatelem, integracji społecznej </a:t>
            </a:r>
            <a:r>
              <a:rPr lang="pl-PL" sz="1600" dirty="0" smtClean="0">
                <a:latin typeface="Calibri" panose="020F0502020204030204" pitchFamily="34" charset="0"/>
              </a:rPr>
              <a:t/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i </a:t>
            </a:r>
            <a:r>
              <a:rPr lang="pl-PL" sz="1600" dirty="0">
                <a:latin typeface="Calibri" panose="020F0502020204030204" pitchFamily="34" charset="0"/>
              </a:rPr>
              <a:t>zatrudnienia, do których zalicza </a:t>
            </a:r>
            <a:r>
              <a:rPr lang="pl-PL" sz="1600" dirty="0" smtClean="0">
                <a:latin typeface="Calibri" panose="020F0502020204030204" pitchFamily="34" charset="0"/>
              </a:rPr>
              <a:t>się:</a:t>
            </a:r>
          </a:p>
          <a:p>
            <a:pPr algn="just">
              <a:lnSpc>
                <a:spcPct val="150000"/>
              </a:lnSpc>
            </a:pPr>
            <a:endParaRPr lang="pl-PL" sz="1600" dirty="0" smtClean="0">
              <a:latin typeface="Calibri" panose="020F0502020204030204" pitchFamily="34" charset="0"/>
            </a:endParaRP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pl-PL" sz="1600" dirty="0" smtClean="0">
                <a:latin typeface="Calibri" panose="020F0502020204030204" pitchFamily="34" charset="0"/>
              </a:rPr>
              <a:t>porozumiewanie </a:t>
            </a:r>
            <a:r>
              <a:rPr lang="pl-PL" sz="1600" dirty="0">
                <a:latin typeface="Calibri" panose="020F0502020204030204" pitchFamily="34" charset="0"/>
              </a:rPr>
              <a:t>się w językach obcych, 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pl-PL" sz="1600" dirty="0" smtClean="0">
                <a:latin typeface="Calibri" panose="020F0502020204030204" pitchFamily="34" charset="0"/>
              </a:rPr>
              <a:t>kompetencje </a:t>
            </a:r>
            <a:r>
              <a:rPr lang="pl-PL" sz="1600" dirty="0">
                <a:latin typeface="Calibri" panose="020F0502020204030204" pitchFamily="34" charset="0"/>
              </a:rPr>
              <a:t>matematyczne i podstawowe kompetencje naukowo-techniczne, 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pl-PL" sz="1600" dirty="0" smtClean="0">
                <a:latin typeface="Calibri" panose="020F0502020204030204" pitchFamily="34" charset="0"/>
              </a:rPr>
              <a:t>kompetencje </a:t>
            </a:r>
            <a:r>
              <a:rPr lang="pl-PL" sz="1600" dirty="0">
                <a:latin typeface="Calibri" panose="020F0502020204030204" pitchFamily="34" charset="0"/>
              </a:rPr>
              <a:t>informatyczne,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pl-PL" sz="1600" dirty="0" smtClean="0">
                <a:latin typeface="Calibri" panose="020F0502020204030204" pitchFamily="34" charset="0"/>
              </a:rPr>
              <a:t>umiejętność </a:t>
            </a:r>
            <a:r>
              <a:rPr lang="pl-PL" sz="1600" dirty="0">
                <a:latin typeface="Calibri" panose="020F0502020204030204" pitchFamily="34" charset="0"/>
              </a:rPr>
              <a:t>uczenia się, 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pl-PL" sz="1600" dirty="0" smtClean="0">
                <a:latin typeface="Calibri" panose="020F0502020204030204" pitchFamily="34" charset="0"/>
              </a:rPr>
              <a:t>kompetencje </a:t>
            </a:r>
            <a:r>
              <a:rPr lang="pl-PL" sz="1600" dirty="0">
                <a:latin typeface="Calibri" panose="020F0502020204030204" pitchFamily="34" charset="0"/>
              </a:rPr>
              <a:t>społeczne, </a:t>
            </a:r>
          </a:p>
          <a:p>
            <a:pPr marL="742950" lvl="1" indent="-28575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pl-PL" sz="1600" dirty="0" smtClean="0">
                <a:latin typeface="Calibri" panose="020F0502020204030204" pitchFamily="34" charset="0"/>
              </a:rPr>
              <a:t>inicjatywność </a:t>
            </a:r>
            <a:r>
              <a:rPr lang="pl-PL" sz="1600" dirty="0">
                <a:latin typeface="Calibri" panose="020F0502020204030204" pitchFamily="34" charset="0"/>
              </a:rPr>
              <a:t>i przedsiębiorczość. </a:t>
            </a:r>
          </a:p>
        </p:txBody>
      </p:sp>
    </p:spTree>
    <p:extLst>
      <p:ext uri="{BB962C8B-B14F-4D97-AF65-F5344CB8AC3E}">
        <p14:creationId xmlns:p14="http://schemas.microsoft.com/office/powerpoint/2010/main" val="35770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275856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WSKAŹNIKI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07504" y="1124744"/>
            <a:ext cx="8928992" cy="14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 marL="342900" lvl="0" indent="-342900">
              <a:buNone/>
            </a:pPr>
            <a:endParaRPr lang="pl-PL" sz="1600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endParaRPr lang="pl-PL" altLang="pl-PL" sz="1600" b="1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16</a:t>
            </a:fld>
            <a:endParaRPr lang="pl-PL" alt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185418"/>
              </p:ext>
            </p:extLst>
          </p:nvPr>
        </p:nvGraphicFramePr>
        <p:xfrm>
          <a:off x="296888" y="1619315"/>
          <a:ext cx="8712968" cy="326517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520280"/>
                <a:gridCol w="6192688"/>
              </a:tblGrid>
              <a:tr h="2807271">
                <a:tc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sz="1400" dirty="0" smtClean="0"/>
                    </a:p>
                    <a:p>
                      <a:pPr algn="ctr"/>
                      <a:endParaRPr lang="pl-PL" sz="1400" dirty="0" smtClean="0"/>
                    </a:p>
                    <a:p>
                      <a:pPr algn="ctr"/>
                      <a:endParaRPr lang="pl-PL" sz="1400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>
                          <a:tab pos="245110" algn="l"/>
                        </a:tabLst>
                        <a:defRPr/>
                      </a:pPr>
                      <a:endParaRPr lang="pl-PL" sz="1600" dirty="0" smtClean="0"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"/>
                        <a:tabLst/>
                        <a:defRPr/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Liczba miejsc wychowania przedszkolnego dofinansowanych </a:t>
                      </a:r>
                      <a:br>
                        <a:rPr lang="pl-PL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 Programie (wskaźnik obligatoryjny) 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endParaRPr lang="pl-PL" sz="1600" b="1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pl-PL" sz="16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Liczba dzieci objętych w ramach programu dodatkowymi zajęciami zwiększającymi ich szanse edukacyjne w edukacji przedszkolnej</a:t>
                      </a:r>
                      <a:r>
                        <a:rPr lang="pl-PL" sz="16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pl-PL" sz="1600" b="0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pl-PL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nauczycieli objętych wsparciem w Programie,</a:t>
                      </a:r>
                      <a:endParaRPr lang="pl-PL" sz="1600" b="1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>
                          <a:tab pos="245110" algn="l"/>
                        </a:tabLst>
                        <a:defRPr/>
                      </a:pPr>
                      <a:endParaRPr lang="pl-PL" sz="15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Prostokąt 6"/>
          <p:cNvSpPr/>
          <p:nvPr/>
        </p:nvSpPr>
        <p:spPr>
          <a:xfrm>
            <a:off x="539552" y="2585144"/>
            <a:ext cx="220369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000" b="1" dirty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WSKAŹNIKI</a:t>
            </a:r>
          </a:p>
          <a:p>
            <a:pPr algn="ctr"/>
            <a:r>
              <a:rPr lang="pl-PL" sz="2000" b="1" dirty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PRODUKTU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WSKAŹNIKI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07504" y="1124744"/>
            <a:ext cx="8928992" cy="14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 marL="342900" lvl="0" indent="-342900">
              <a:buNone/>
            </a:pPr>
            <a:endParaRPr lang="pl-PL" sz="1600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endParaRPr lang="pl-PL" altLang="pl-PL" sz="1600" b="1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17</a:t>
            </a:fld>
            <a:endParaRPr lang="pl-PL" alt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836193"/>
              </p:ext>
            </p:extLst>
          </p:nvPr>
        </p:nvGraphicFramePr>
        <p:xfrm>
          <a:off x="107504" y="1988840"/>
          <a:ext cx="8872364" cy="249366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566386"/>
                <a:gridCol w="6305978"/>
              </a:tblGrid>
              <a:tr h="2230773">
                <a:tc rowSpan="2"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pl-PL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nauczycieli, którzy uzyskali kwalifikacje lub nabyli kompetencje po opuszczeniu Programu, </a:t>
                      </a:r>
                      <a:endParaRPr lang="pl-PL" sz="1600" b="1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697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pl-PL" sz="1500" b="0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Prostokąt 8"/>
          <p:cNvSpPr/>
          <p:nvPr/>
        </p:nvSpPr>
        <p:spPr>
          <a:xfrm>
            <a:off x="251520" y="2875002"/>
            <a:ext cx="241972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000" b="1" cap="none" spc="0" dirty="0" smtClean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WSKAŹNIKI</a:t>
            </a:r>
            <a:r>
              <a:rPr lang="pl-PL" sz="2000" b="1" cap="none" spc="0" baseline="0" dirty="0" smtClean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 REZULTATU </a:t>
            </a:r>
          </a:p>
          <a:p>
            <a:pPr algn="ctr"/>
            <a:r>
              <a:rPr lang="pl-PL" sz="2000" b="1" cap="none" spc="0" baseline="0" dirty="0" smtClean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BEZPOŚREDNIEGO</a:t>
            </a:r>
            <a:endParaRPr lang="pl-PL" sz="2000" b="1" cap="none" spc="0" dirty="0">
              <a:ln w="12700" cmpd="sng">
                <a:noFill/>
                <a:prstDash val="solid"/>
                <a:miter lim="800000"/>
              </a:ln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Arial Black" pitchFamily="34" charset="0"/>
              </a:rPr>
              <a:t>WSKAŹNIKI</a:t>
            </a:r>
            <a:endParaRPr lang="pl-PL" altLang="pl-PL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07504" y="1124744"/>
            <a:ext cx="8928992" cy="14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>
              <a:buNone/>
            </a:pPr>
            <a:endParaRPr lang="pl-PL" sz="1600" dirty="0" smtClean="0">
              <a:latin typeface="Calibri" pitchFamily="34" charset="0"/>
            </a:endParaRPr>
          </a:p>
          <a:p>
            <a:pPr marL="342900" lvl="0" indent="-342900">
              <a:buNone/>
            </a:pPr>
            <a:endParaRPr lang="pl-PL" sz="1600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endParaRPr lang="pl-PL" altLang="pl-PL" sz="1600" b="1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 b="1" dirty="0">
              <a:latin typeface="Calibri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18</a:t>
            </a:fld>
            <a:endParaRPr lang="pl-PL" altLang="pl-PL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564589"/>
              </p:ext>
            </p:extLst>
          </p:nvPr>
        </p:nvGraphicFramePr>
        <p:xfrm>
          <a:off x="107504" y="1032261"/>
          <a:ext cx="8872364" cy="59808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566386"/>
                <a:gridCol w="6305978"/>
              </a:tblGrid>
              <a:tr h="4878013">
                <a:tc rowSpan="2">
                  <a:txBody>
                    <a:bodyPr/>
                    <a:lstStyle/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  <a:p>
                      <a:pPr algn="ctr"/>
                      <a:endParaRPr lang="pl-PL" dirty="0" smtClean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endParaRPr lang="pl-PL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Liczba obiektów dostosowanych do potrzeb osób </a:t>
                      </a:r>
                      <a:br>
                        <a:rPr lang="pl-PL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 niepełnosprawnościami,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endParaRPr lang="pl-PL" sz="1600" b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Liczba osób objętych szkoleniami / doradztwem w zakresie kompetencji cyfrowych,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endParaRPr lang="pl-PL" sz="1600" b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"/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Liczba projektów, w których sfinansowano koszty racjonalnych usprawnień dla osób z niepełnosprawnościami.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pl-PL" sz="1600" b="0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pl-PL" sz="1600" b="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Należy we wniosku o dofinansowanie</a:t>
                      </a:r>
                      <a:r>
                        <a:rPr lang="pl-PL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przy każdym z powyższych wskaźników uwzględnić jego wartość, również w przypadku niewystąpienia danego wskaźnika (wartość „0”). </a:t>
                      </a:r>
                      <a:endParaRPr lang="pl-PL" sz="1600" b="0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just">
                        <a:spcAft>
                          <a:spcPts val="1000"/>
                        </a:spcAft>
                      </a:pPr>
                      <a:endParaRPr lang="pl-PL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245110" algn="l"/>
                        </a:tabLst>
                      </a:pPr>
                      <a:endParaRPr lang="pl-PL" sz="1500" b="1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1507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pl-PL" sz="1500" b="0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Prostokąt 8"/>
          <p:cNvSpPr/>
          <p:nvPr/>
        </p:nvSpPr>
        <p:spPr>
          <a:xfrm>
            <a:off x="251520" y="2875002"/>
            <a:ext cx="241972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000" b="1" cap="none" spc="0" dirty="0" smtClean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WSKAŹNIKI</a:t>
            </a:r>
            <a:r>
              <a:rPr lang="pl-PL" sz="2000" b="1" cap="none" spc="0" baseline="0" dirty="0" smtClean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b="1" dirty="0" smtClean="0">
                <a:ln w="12700" cmpd="sng">
                  <a:noFill/>
                  <a:prstDash val="solid"/>
                  <a:miter lim="800000"/>
                </a:ln>
                <a:solidFill>
                  <a:schemeClr val="bg1"/>
                </a:solidFill>
                <a:latin typeface="Calibri" pitchFamily="34" charset="0"/>
              </a:rPr>
              <a:t>HORYZONTALNE</a:t>
            </a:r>
            <a:endParaRPr lang="pl-PL" sz="2000" b="1" cap="none" spc="0" dirty="0">
              <a:ln w="12700" cmpd="sng">
                <a:noFill/>
                <a:prstDash val="solid"/>
                <a:miter lim="800000"/>
              </a:ln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66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19</a:t>
            </a:fld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5652120" y="26064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KWALIFIKACJE I KOMPETENCJE </a:t>
            </a:r>
            <a:endParaRPr lang="pl-PL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151781" y="1268760"/>
            <a:ext cx="8568952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Spodziewanym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efektem realizacji  projektów, w przypadku objęcia wsparciem nauczycieli (</a:t>
            </a:r>
            <a:r>
              <a:rPr lang="pl-PL" sz="1600" dirty="0" smtClean="0">
                <a:latin typeface="Calibri" panose="020F0502020204030204" pitchFamily="34" charset="0"/>
              </a:rPr>
              <a:t>projekty ukierunkowane </a:t>
            </a:r>
            <a:r>
              <a:rPr lang="pl-PL" sz="1600" dirty="0">
                <a:latin typeface="Calibri" panose="020F0502020204030204" pitchFamily="34" charset="0"/>
              </a:rPr>
              <a:t>na </a:t>
            </a:r>
            <a:r>
              <a:rPr lang="pl-PL" sz="1600" b="1" u="sng" dirty="0">
                <a:latin typeface="Calibri" panose="020F0502020204030204" pitchFamily="34" charset="0"/>
              </a:rPr>
              <a:t>podniesienie jakości usług </a:t>
            </a:r>
            <a:r>
              <a:rPr lang="pl-PL" sz="1600" b="1" u="sng" dirty="0" smtClean="0">
                <a:latin typeface="Calibri" panose="020F0502020204030204" pitchFamily="34" charset="0"/>
              </a:rPr>
              <a:t>świadczonych w OWP</a:t>
            </a:r>
            <a:r>
              <a:rPr lang="pl-PL" sz="1600" b="1" dirty="0" smtClean="0">
                <a:latin typeface="Calibri" panose="020F0502020204030204" pitchFamily="34" charset="0"/>
              </a:rPr>
              <a:t>)</a:t>
            </a:r>
            <a:r>
              <a:rPr lang="pl-PL" sz="1600" b="1" dirty="0" smtClean="0">
                <a:solidFill>
                  <a:srgbClr val="000099"/>
                </a:solidFill>
                <a:latin typeface="Calibri" panose="020F0502020204030204" pitchFamily="34" charset="0"/>
              </a:rPr>
              <a:t> </a:t>
            </a:r>
            <a:r>
              <a:rPr lang="pl-PL" sz="1600" dirty="0" smtClean="0">
                <a:latin typeface="Calibri" panose="020F0502020204030204" pitchFamily="34" charset="0"/>
              </a:rPr>
              <a:t>jest </a:t>
            </a:r>
            <a:r>
              <a:rPr lang="pl-PL" sz="1600" b="1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uzyskanie </a:t>
            </a:r>
            <a:r>
              <a:rPr lang="pl-PL" sz="1600" b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kwalifikacji lub nabycie </a:t>
            </a:r>
            <a:r>
              <a:rPr lang="pl-PL" sz="1600" b="1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kompetencji przez </a:t>
            </a:r>
            <a:r>
              <a:rPr lang="pl-PL" sz="1600" b="1" dirty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nauczycieli objętych wsparciem w ramach </a:t>
            </a:r>
            <a:r>
              <a:rPr lang="pl-PL" sz="1600" b="1" dirty="0" smtClean="0">
                <a:solidFill>
                  <a:srgbClr val="00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projektu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(90% </a:t>
            </a:r>
            <a:r>
              <a:rPr lang="pl-PL" sz="1600" dirty="0">
                <a:latin typeface="Calibri" panose="020F0502020204030204" pitchFamily="34" charset="0"/>
              </a:rPr>
              <a:t>członków tej </a:t>
            </a:r>
            <a:r>
              <a:rPr lang="pl-PL" sz="1600" dirty="0" smtClean="0">
                <a:latin typeface="Calibri" panose="020F0502020204030204" pitchFamily="34" charset="0"/>
              </a:rPr>
              <a:t>grupy).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pl-P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800"/>
              </a:spcAft>
            </a:pPr>
            <a:r>
              <a:rPr lang="pl-PL" sz="16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Kwalifikację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należy rozumieć jako określony zestaw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efektów uczenia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się (kompetencji), których osiągnięcie zostało formalnie potwierdzone przez upoważnioną do tego instytucję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zgodnie </a:t>
            </a:r>
            <a:b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ustalonymi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standardami. Nadanie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kwalifikacji następuje w wyniku </a:t>
            </a:r>
            <a:r>
              <a:rPr lang="pl-PL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walidacji i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certyfikacji.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38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2051720" y="260648"/>
            <a:ext cx="70001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PODSTAWOWE INFORMACJE O KONKURSIE </a:t>
            </a:r>
            <a:endParaRPr lang="pl-PL" altLang="pl-PL" sz="1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107504" y="1124744"/>
            <a:ext cx="8928992" cy="574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FontTx/>
              <a:buNone/>
            </a:pPr>
            <a:r>
              <a:rPr lang="pl-PL" altLang="pl-PL" sz="1800" b="1" dirty="0" smtClean="0">
                <a:solidFill>
                  <a:srgbClr val="C00000"/>
                </a:solidFill>
                <a:latin typeface="Calibri" pitchFamily="34" charset="0"/>
              </a:rPr>
              <a:t>OŚ PRIORYTETOWA 3 EDUKACJA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FontTx/>
              <a:buNone/>
            </a:pPr>
            <a:endParaRPr lang="pl-PL" altLang="pl-PL" sz="1800" b="1" dirty="0" smtClean="0">
              <a:latin typeface="Calibri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spcAft>
                <a:spcPts val="300"/>
              </a:spcAft>
              <a:buFontTx/>
              <a:buNone/>
            </a:pPr>
            <a:r>
              <a:rPr lang="pl-PL" altLang="pl-PL" sz="1800" b="1" dirty="0" smtClean="0">
                <a:latin typeface="Calibri" pitchFamily="34" charset="0"/>
              </a:rPr>
              <a:t>Działanie 3.1 Edukacja przedszkolna</a:t>
            </a:r>
          </a:p>
          <a:p>
            <a:pPr marL="288000" indent="-288000" algn="just" eaLnBrk="1" hangingPunct="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pl-PL" sz="1800" dirty="0" smtClean="0">
                <a:latin typeface="Calibri" pitchFamily="34" charset="0"/>
              </a:rPr>
              <a:t>Alokacja: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pl-PL" sz="1800" b="1" u="sng" dirty="0">
                <a:solidFill>
                  <a:srgbClr val="FF0000"/>
                </a:solidFill>
                <a:latin typeface="Calibri" panose="020F0502020204030204" pitchFamily="34" charset="0"/>
              </a:rPr>
              <a:t>63 600 </a:t>
            </a:r>
            <a:r>
              <a:rPr lang="pl-PL" sz="1800" b="1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000,00 </a:t>
            </a:r>
            <a:r>
              <a:rPr lang="pl-PL" sz="1800" b="1" dirty="0" smtClean="0">
                <a:solidFill>
                  <a:srgbClr val="FF0000"/>
                </a:solidFill>
                <a:latin typeface="Calibri" pitchFamily="34" charset="0"/>
              </a:rPr>
              <a:t>PLN</a:t>
            </a:r>
            <a:endParaRPr lang="pl-PL" sz="1800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288000" indent="-288000" algn="just" eaLnBrk="1" hangingPunct="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pl-PL" sz="1800" dirty="0" smtClean="0">
                <a:latin typeface="Calibri" pitchFamily="34" charset="0"/>
              </a:rPr>
              <a:t>Maksymalny poziom dofinansowania projektu wynosi </a:t>
            </a:r>
            <a:r>
              <a:rPr lang="pl-PL" sz="1800" b="1" dirty="0">
                <a:solidFill>
                  <a:srgbClr val="C00000"/>
                </a:solidFill>
                <a:latin typeface="Calibri" pitchFamily="34" charset="0"/>
              </a:rPr>
              <a:t>8</a:t>
            </a:r>
            <a:r>
              <a:rPr lang="pl-PL" sz="1800" b="1" dirty="0" smtClean="0">
                <a:solidFill>
                  <a:srgbClr val="C00000"/>
                </a:solidFill>
                <a:latin typeface="Calibri" pitchFamily="34" charset="0"/>
              </a:rPr>
              <a:t>5% </a:t>
            </a:r>
            <a:r>
              <a:rPr lang="pl-PL" sz="1800" dirty="0" smtClean="0">
                <a:latin typeface="Calibri" pitchFamily="34" charset="0"/>
              </a:rPr>
              <a:t>wydatków kwalifikowalnych projektu </a:t>
            </a:r>
          </a:p>
          <a:p>
            <a:pPr marL="288000" indent="-288000" algn="just" eaLnBrk="1" hangingPunct="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pl-PL" sz="1800" u="sng" dirty="0" smtClean="0">
                <a:latin typeface="Calibri" pitchFamily="34" charset="0"/>
              </a:rPr>
              <a:t>Wymagany wkład własny beneficjenta</a:t>
            </a:r>
            <a:r>
              <a:rPr lang="pl-PL" sz="1800" dirty="0" smtClean="0">
                <a:latin typeface="Calibri" pitchFamily="34" charset="0"/>
              </a:rPr>
              <a:t> do projektu wynosi </a:t>
            </a:r>
            <a:r>
              <a:rPr lang="pl-PL" sz="1800" b="1" dirty="0" smtClean="0">
                <a:solidFill>
                  <a:srgbClr val="FF0000"/>
                </a:solidFill>
                <a:latin typeface="Calibri" pitchFamily="34" charset="0"/>
              </a:rPr>
              <a:t>15% </a:t>
            </a:r>
            <a:r>
              <a:rPr lang="pl-PL" sz="1800" dirty="0" smtClean="0">
                <a:latin typeface="Calibri" pitchFamily="34" charset="0"/>
              </a:rPr>
              <a:t>wydatków kwalifikowalnych projektu</a:t>
            </a:r>
          </a:p>
          <a:p>
            <a:pPr marL="288000" indent="-288000" algn="just" eaLnBrk="1" hangingPunct="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pl-PL" sz="1800" dirty="0" smtClean="0">
                <a:latin typeface="Calibri" pitchFamily="34" charset="0"/>
              </a:rPr>
              <a:t>Minimalna wartość projektu wynosi </a:t>
            </a:r>
            <a:r>
              <a:rPr lang="pl-PL" sz="1800" b="1" dirty="0" smtClean="0">
                <a:solidFill>
                  <a:srgbClr val="C00000"/>
                </a:solidFill>
                <a:latin typeface="Calibri" pitchFamily="34" charset="0"/>
              </a:rPr>
              <a:t>50 000 PLN</a:t>
            </a:r>
            <a:endParaRPr lang="pl-PL" altLang="pl-PL" sz="1800" b="1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000" b="1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2000" b="1" dirty="0">
              <a:latin typeface="Calibri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2</a:t>
            </a:fld>
            <a:endParaRPr lang="pl-PL" alt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20</a:t>
            </a:fld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5724128" y="260648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KWALIFIKACJE I KOMPETENCJE </a:t>
            </a:r>
            <a:endParaRPr lang="pl-PL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43955" y="980728"/>
            <a:ext cx="8920533" cy="5917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1400" b="1" dirty="0">
                <a:latin typeface="Calibri" panose="020F0502020204030204" pitchFamily="34" charset="0"/>
              </a:rPr>
              <a:t>Fakt nabycia kompetencji </a:t>
            </a:r>
            <a:r>
              <a:rPr lang="pl-PL" sz="1400" dirty="0">
                <a:latin typeface="Calibri" panose="020F0502020204030204" pitchFamily="34" charset="0"/>
              </a:rPr>
              <a:t>zgodnie z </a:t>
            </a:r>
            <a:r>
              <a:rPr lang="pl-PL" sz="1400" i="1" dirty="0">
                <a:latin typeface="Calibri" panose="020F0502020204030204" pitchFamily="34" charset="0"/>
              </a:rPr>
              <a:t>Wytycznymi w zakresie monitorowania postępu rzeczowego realizacji programów operacyjnych na lata 2014-2020</a:t>
            </a:r>
            <a:r>
              <a:rPr lang="pl-PL" sz="1400" dirty="0">
                <a:latin typeface="Calibri" panose="020F0502020204030204" pitchFamily="34" charset="0"/>
              </a:rPr>
              <a:t> będzie </a:t>
            </a:r>
            <a:r>
              <a:rPr lang="pl-PL" sz="1400" dirty="0" smtClean="0">
                <a:latin typeface="Calibri" panose="020F0502020204030204" pitchFamily="34" charset="0"/>
              </a:rPr>
              <a:t>weryfikowany w </a:t>
            </a:r>
            <a:r>
              <a:rPr lang="pl-PL" sz="1400" dirty="0">
                <a:latin typeface="Calibri" panose="020F0502020204030204" pitchFamily="34" charset="0"/>
              </a:rPr>
              <a:t>ramach następujących etapów</a:t>
            </a:r>
            <a:r>
              <a:rPr lang="pl-PL" sz="1400" dirty="0" smtClean="0">
                <a:latin typeface="Calibri" panose="020F050202020403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endParaRPr lang="pl-PL" sz="1400" dirty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sz="1400" b="1" dirty="0" smtClean="0">
                <a:latin typeface="Calibri" panose="020F0502020204030204" pitchFamily="34" charset="0"/>
              </a:rPr>
              <a:t>    ETAP </a:t>
            </a:r>
            <a:r>
              <a:rPr lang="pl-PL" sz="1400" b="1" dirty="0">
                <a:latin typeface="Calibri" panose="020F0502020204030204" pitchFamily="34" charset="0"/>
              </a:rPr>
              <a:t>I </a:t>
            </a:r>
            <a:r>
              <a:rPr lang="pl-PL" sz="1400" dirty="0">
                <a:latin typeface="Calibri" panose="020F0502020204030204" pitchFamily="34" charset="0"/>
              </a:rPr>
              <a:t>– </a:t>
            </a:r>
            <a:r>
              <a:rPr lang="pl-P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Zakres</a:t>
            </a:r>
            <a:r>
              <a:rPr lang="pl-PL" sz="1400" dirty="0">
                <a:latin typeface="Calibri" panose="020F0502020204030204" pitchFamily="34" charset="0"/>
              </a:rPr>
              <a:t> – zdefiniowanie w ramach wniosku o dofinansowanie grupy docelowej do </a:t>
            </a:r>
            <a:r>
              <a:rPr lang="pl-PL" sz="1400" dirty="0" smtClean="0">
                <a:latin typeface="Calibri" panose="020F0502020204030204" pitchFamily="34" charset="0"/>
              </a:rPr>
              <a:t>objęcia</a:t>
            </a:r>
            <a:br>
              <a:rPr lang="pl-PL" sz="1400" dirty="0" smtClean="0">
                <a:latin typeface="Calibri" panose="020F0502020204030204" pitchFamily="34" charset="0"/>
              </a:rPr>
            </a:br>
            <a:r>
              <a:rPr lang="pl-PL" sz="1400" dirty="0" smtClean="0">
                <a:latin typeface="Calibri" panose="020F0502020204030204" pitchFamily="34" charset="0"/>
              </a:rPr>
              <a:t>    wsparciem </a:t>
            </a:r>
            <a:r>
              <a:rPr lang="pl-PL" sz="1400" dirty="0">
                <a:latin typeface="Calibri" panose="020F0502020204030204" pitchFamily="34" charset="0"/>
              </a:rPr>
              <a:t>oraz wybranie obszaru interwencji EFS, który będzie poddany </a:t>
            </a:r>
            <a:r>
              <a:rPr lang="pl-PL" sz="1400" dirty="0" smtClean="0">
                <a:latin typeface="Calibri" panose="020F0502020204030204" pitchFamily="34" charset="0"/>
              </a:rPr>
              <a:t>ocenie</a:t>
            </a:r>
            <a:r>
              <a:rPr lang="pl-PL" sz="1400" dirty="0">
                <a:latin typeface="Calibri" panose="020F0502020204030204" pitchFamily="34" charset="0"/>
              </a:rPr>
              <a:t> </a:t>
            </a:r>
            <a:r>
              <a:rPr lang="pl-PL" sz="1400" b="1" dirty="0" smtClean="0">
                <a:latin typeface="Calibri" panose="020F0502020204030204" pitchFamily="34" charset="0"/>
              </a:rPr>
              <a:t>(Sekcja C4 (grupa</a:t>
            </a:r>
            <a:br>
              <a:rPr lang="pl-PL" sz="1400" b="1" dirty="0" smtClean="0">
                <a:latin typeface="Calibri" panose="020F0502020204030204" pitchFamily="34" charset="0"/>
              </a:rPr>
            </a:br>
            <a:r>
              <a:rPr lang="pl-PL" sz="1400" b="1" dirty="0" smtClean="0">
                <a:latin typeface="Calibri" panose="020F0502020204030204" pitchFamily="34" charset="0"/>
              </a:rPr>
              <a:t>    docelowa) WND),</a:t>
            </a:r>
          </a:p>
          <a:p>
            <a:pPr algn="just">
              <a:lnSpc>
                <a:spcPct val="150000"/>
              </a:lnSpc>
            </a:pPr>
            <a:endParaRPr lang="pl-PL" sz="1400" b="1" dirty="0" smtClean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sz="1400" dirty="0" smtClean="0">
                <a:latin typeface="Calibri" panose="020F0502020204030204" pitchFamily="34" charset="0"/>
              </a:rPr>
              <a:t>    </a:t>
            </a:r>
            <a:r>
              <a:rPr lang="pl-PL" sz="1400" b="1" dirty="0" smtClean="0">
                <a:latin typeface="Calibri" panose="020F0502020204030204" pitchFamily="34" charset="0"/>
              </a:rPr>
              <a:t>ETAP </a:t>
            </a:r>
            <a:r>
              <a:rPr lang="pl-PL" sz="1400" b="1" dirty="0">
                <a:latin typeface="Calibri" panose="020F0502020204030204" pitchFamily="34" charset="0"/>
              </a:rPr>
              <a:t>II </a:t>
            </a:r>
            <a:r>
              <a:rPr lang="pl-PL" sz="1400" dirty="0">
                <a:latin typeface="Calibri" panose="020F0502020204030204" pitchFamily="34" charset="0"/>
              </a:rPr>
              <a:t>– </a:t>
            </a:r>
            <a:r>
              <a:rPr lang="pl-P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Wzorzec</a:t>
            </a:r>
            <a:r>
              <a:rPr lang="pl-PL" sz="1400" dirty="0">
                <a:latin typeface="Calibri" panose="020F0502020204030204" pitchFamily="34" charset="0"/>
              </a:rPr>
              <a:t> – zdefiniowanie we wniosku o dofinansowanie standardu wymagań, tj. </a:t>
            </a:r>
            <a:r>
              <a:rPr lang="pl-PL" sz="1400" dirty="0" smtClean="0">
                <a:latin typeface="Calibri" panose="020F0502020204030204" pitchFamily="34" charset="0"/>
              </a:rPr>
              <a:t>efektów</a:t>
            </a:r>
            <a:br>
              <a:rPr lang="pl-PL" sz="1400" dirty="0" smtClean="0">
                <a:latin typeface="Calibri" panose="020F0502020204030204" pitchFamily="34" charset="0"/>
              </a:rPr>
            </a:br>
            <a:r>
              <a:rPr lang="pl-PL" sz="1400" dirty="0" smtClean="0">
                <a:latin typeface="Calibri" panose="020F0502020204030204" pitchFamily="34" charset="0"/>
              </a:rPr>
              <a:t>    uczenia  </a:t>
            </a:r>
            <a:r>
              <a:rPr lang="pl-PL" sz="1400" dirty="0">
                <a:latin typeface="Calibri" panose="020F0502020204030204" pitchFamily="34" charset="0"/>
              </a:rPr>
              <a:t>się, które osiągną uczestnicy w wyniku przeprowadzonych działań projektowych</a:t>
            </a:r>
            <a:r>
              <a:rPr lang="pl-PL" sz="1400" dirty="0" smtClean="0">
                <a:latin typeface="Calibri" panose="020F0502020204030204" pitchFamily="34" charset="0"/>
              </a:rPr>
              <a:t>,</a:t>
            </a:r>
            <a:r>
              <a:rPr lang="pl-PL" sz="1400" b="1" dirty="0">
                <a:latin typeface="Calibri" panose="020F0502020204030204" pitchFamily="34" charset="0"/>
              </a:rPr>
              <a:t> </a:t>
            </a:r>
            <a:r>
              <a:rPr lang="pl-PL" sz="1400" b="1" dirty="0" smtClean="0">
                <a:latin typeface="Calibri" panose="020F0502020204030204" pitchFamily="34" charset="0"/>
              </a:rPr>
              <a:t/>
            </a:r>
            <a:br>
              <a:rPr lang="pl-PL" sz="1400" b="1" dirty="0" smtClean="0">
                <a:latin typeface="Calibri" panose="020F0502020204030204" pitchFamily="34" charset="0"/>
              </a:rPr>
            </a:br>
            <a:r>
              <a:rPr lang="pl-PL" sz="1400" b="1" dirty="0" smtClean="0">
                <a:latin typeface="Calibri" panose="020F0502020204030204" pitchFamily="34" charset="0"/>
              </a:rPr>
              <a:t>    (</a:t>
            </a:r>
            <a:r>
              <a:rPr lang="pl-PL" sz="1400" b="1" dirty="0">
                <a:latin typeface="Calibri" panose="020F0502020204030204" pitchFamily="34" charset="0"/>
              </a:rPr>
              <a:t>Sekcja </a:t>
            </a:r>
            <a:r>
              <a:rPr lang="pl-PL" sz="1400" b="1" dirty="0" smtClean="0">
                <a:latin typeface="Calibri" panose="020F0502020204030204" pitchFamily="34" charset="0"/>
              </a:rPr>
              <a:t>E1 (zakres zadań) WND),</a:t>
            </a:r>
          </a:p>
          <a:p>
            <a:pPr algn="just">
              <a:lnSpc>
                <a:spcPct val="150000"/>
              </a:lnSpc>
            </a:pPr>
            <a:endParaRPr lang="pl-PL" sz="1400" b="1" dirty="0">
              <a:latin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l-PL" sz="1400" b="1" dirty="0" smtClean="0">
                <a:latin typeface="Calibri" panose="020F0502020204030204" pitchFamily="34" charset="0"/>
              </a:rPr>
              <a:t>    ETAP </a:t>
            </a:r>
            <a:r>
              <a:rPr lang="pl-PL" sz="1400" b="1" dirty="0">
                <a:latin typeface="Calibri" panose="020F0502020204030204" pitchFamily="34" charset="0"/>
              </a:rPr>
              <a:t>III </a:t>
            </a:r>
            <a:r>
              <a:rPr lang="pl-PL" sz="1400" dirty="0">
                <a:latin typeface="Calibri" panose="020F0502020204030204" pitchFamily="34" charset="0"/>
              </a:rPr>
              <a:t>– </a:t>
            </a:r>
            <a:r>
              <a:rPr lang="pl-P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Ocena</a:t>
            </a:r>
            <a:r>
              <a:rPr lang="pl-PL" sz="1400" dirty="0">
                <a:latin typeface="Calibri" panose="020F0502020204030204" pitchFamily="34" charset="0"/>
              </a:rPr>
              <a:t> – przeprowadzenie weryfikacji powyższych efektów na podstawie </a:t>
            </a:r>
            <a:r>
              <a:rPr lang="pl-PL" sz="1400" dirty="0" smtClean="0">
                <a:latin typeface="Calibri" panose="020F0502020204030204" pitchFamily="34" charset="0"/>
              </a:rPr>
              <a:t>opracowanych</a:t>
            </a:r>
            <a:br>
              <a:rPr lang="pl-PL" sz="1400" dirty="0" smtClean="0">
                <a:latin typeface="Calibri" panose="020F0502020204030204" pitchFamily="34" charset="0"/>
              </a:rPr>
            </a:br>
            <a:r>
              <a:rPr lang="pl-PL" sz="1400" dirty="0" smtClean="0">
                <a:latin typeface="Calibri" panose="020F0502020204030204" pitchFamily="34" charset="0"/>
              </a:rPr>
              <a:t>    kryteriów </a:t>
            </a:r>
            <a:r>
              <a:rPr lang="pl-PL" sz="1400" dirty="0">
                <a:latin typeface="Calibri" panose="020F0502020204030204" pitchFamily="34" charset="0"/>
              </a:rPr>
              <a:t>oceny po zakończeniu wsparcia udzielanego danej </a:t>
            </a:r>
            <a:r>
              <a:rPr lang="pl-PL" sz="1400" dirty="0" smtClean="0">
                <a:latin typeface="Calibri" panose="020F0502020204030204" pitchFamily="34" charset="0"/>
              </a:rPr>
              <a:t>osobie</a:t>
            </a:r>
            <a:r>
              <a:rPr lang="pl-PL" sz="1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(Sekcja </a:t>
            </a:r>
            <a:r>
              <a:rPr lang="pl-PL" sz="1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E1 (</a:t>
            </a:r>
            <a:r>
              <a:rPr lang="pl-PL" sz="1400" b="1" dirty="0" smtClean="0">
                <a:latin typeface="Calibri" panose="020F0502020204030204" pitchFamily="34" charset="0"/>
              </a:rPr>
              <a:t>zakres </a:t>
            </a:r>
            <a:r>
              <a:rPr lang="pl-PL" sz="1400" b="1" dirty="0">
                <a:latin typeface="Calibri" panose="020F0502020204030204" pitchFamily="34" charset="0"/>
              </a:rPr>
              <a:t>zadań)</a:t>
            </a:r>
            <a:r>
              <a:rPr lang="pl-PL" sz="1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WND</a:t>
            </a:r>
            <a:r>
              <a:rPr lang="pl-PL" sz="1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),</a:t>
            </a:r>
          </a:p>
          <a:p>
            <a:pPr lvl="0" algn="just">
              <a:lnSpc>
                <a:spcPct val="150000"/>
              </a:lnSpc>
            </a:pPr>
            <a:endParaRPr lang="pl-PL" sz="1400" b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l-PL" sz="1400" dirty="0" smtClean="0">
                <a:latin typeface="Calibri" panose="020F0502020204030204" pitchFamily="34" charset="0"/>
              </a:rPr>
              <a:t>     </a:t>
            </a:r>
            <a:r>
              <a:rPr lang="pl-PL" sz="1400" b="1" dirty="0" smtClean="0">
                <a:latin typeface="Calibri" panose="020F0502020204030204" pitchFamily="34" charset="0"/>
              </a:rPr>
              <a:t>ETAP </a:t>
            </a:r>
            <a:r>
              <a:rPr lang="pl-PL" sz="1400" b="1" dirty="0">
                <a:latin typeface="Calibri" panose="020F0502020204030204" pitchFamily="34" charset="0"/>
              </a:rPr>
              <a:t>IV </a:t>
            </a:r>
            <a:r>
              <a:rPr lang="pl-PL" sz="1400" dirty="0">
                <a:latin typeface="Calibri" panose="020F0502020204030204" pitchFamily="34" charset="0"/>
              </a:rPr>
              <a:t>– </a:t>
            </a:r>
            <a:r>
              <a:rPr lang="pl-P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Porównanie</a:t>
            </a:r>
            <a:r>
              <a:rPr lang="pl-PL" sz="1400" dirty="0">
                <a:latin typeface="Calibri" panose="020F0502020204030204" pitchFamily="34" charset="0"/>
              </a:rPr>
              <a:t> – porównanie uzyskanych wyników etapu III (ocena) z przyjętymi </a:t>
            </a:r>
            <a:r>
              <a:rPr lang="pl-PL" sz="1400" dirty="0" smtClean="0">
                <a:latin typeface="Calibri" panose="020F0502020204030204" pitchFamily="34" charset="0"/>
              </a:rPr>
              <a:t>wymaganiami</a:t>
            </a:r>
            <a:br>
              <a:rPr lang="pl-PL" sz="1400" dirty="0" smtClean="0">
                <a:latin typeface="Calibri" panose="020F0502020204030204" pitchFamily="34" charset="0"/>
              </a:rPr>
            </a:br>
            <a:r>
              <a:rPr lang="pl-PL" sz="1400" dirty="0" smtClean="0">
                <a:latin typeface="Calibri" panose="020F0502020204030204" pitchFamily="34" charset="0"/>
              </a:rPr>
              <a:t>    (</a:t>
            </a:r>
            <a:r>
              <a:rPr lang="pl-PL" sz="1400" dirty="0">
                <a:latin typeface="Calibri" panose="020F0502020204030204" pitchFamily="34" charset="0"/>
              </a:rPr>
              <a:t>określonymi na etapie II efektami uczenia się) po zakończeniu wsparcia udzielanego danej </a:t>
            </a:r>
            <a:r>
              <a:rPr lang="pl-PL" sz="1400" dirty="0" smtClean="0">
                <a:latin typeface="Calibri" panose="020F0502020204030204" pitchFamily="34" charset="0"/>
              </a:rPr>
              <a:t>osobie</a:t>
            </a:r>
            <a:br>
              <a:rPr lang="pl-PL" sz="1400" dirty="0" smtClean="0">
                <a:latin typeface="Calibri" panose="020F0502020204030204" pitchFamily="34" charset="0"/>
              </a:rPr>
            </a:br>
            <a:r>
              <a:rPr lang="pl-PL" sz="1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    (</a:t>
            </a:r>
            <a:r>
              <a:rPr lang="pl-PL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Sekcja E1 (</a:t>
            </a:r>
            <a:r>
              <a:rPr lang="pl-PL" sz="1400" b="1" dirty="0">
                <a:latin typeface="Calibri" panose="020F0502020204030204" pitchFamily="34" charset="0"/>
              </a:rPr>
              <a:t>zakres zadań)</a:t>
            </a:r>
            <a:r>
              <a:rPr lang="pl-PL" sz="1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WND</a:t>
            </a:r>
            <a:r>
              <a:rPr lang="pl-PL" sz="1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).</a:t>
            </a:r>
            <a:endParaRPr lang="pl-PL" sz="1400" b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pl-PL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13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79512" y="1484784"/>
            <a:ext cx="8712968" cy="4464496"/>
          </a:xfrm>
        </p:spPr>
        <p:txBody>
          <a:bodyPr/>
          <a:lstStyle/>
          <a:p>
            <a:pPr marL="0" indent="0">
              <a:buNone/>
            </a:pPr>
            <a:endParaRPr lang="pl-PL" sz="1400" dirty="0" smtClean="0">
              <a:latin typeface="Calibri" panose="020F0502020204030204" pitchFamily="34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pl-PL" sz="1600" dirty="0">
                <a:latin typeface="Calibri" panose="020F0502020204030204" pitchFamily="34" charset="0"/>
              </a:rPr>
              <a:t>Organ prowadzący OWP jest zobligowany do zapewnienia trwałości utworzonych w ramach projektu miejsc wychowania przedszkolnego </a:t>
            </a:r>
            <a:r>
              <a:rPr lang="pl-PL" sz="1600" dirty="0" smtClean="0">
                <a:latin typeface="Calibri" panose="020F0502020204030204" pitchFamily="34" charset="0"/>
              </a:rPr>
              <a:t>przez </a:t>
            </a:r>
            <a:r>
              <a:rPr lang="pl-PL" sz="1600" b="1" u="sng" dirty="0" smtClean="0">
                <a:latin typeface="Calibri" panose="020F0502020204030204" pitchFamily="34" charset="0"/>
              </a:rPr>
              <a:t>okres:</a:t>
            </a:r>
          </a:p>
          <a:p>
            <a:pPr lvl="0" algn="just">
              <a:lnSpc>
                <a:spcPct val="150000"/>
              </a:lnSpc>
              <a:buAutoNum type="arabicParenR"/>
            </a:pPr>
            <a:r>
              <a:rPr lang="pl-PL" sz="1600" b="1" u="sng" dirty="0" smtClean="0">
                <a:latin typeface="Calibri" panose="020F0502020204030204" pitchFamily="34" charset="0"/>
              </a:rPr>
              <a:t>minimum </a:t>
            </a:r>
            <a:r>
              <a:rPr lang="pl-PL" sz="1600" b="1" u="sng" dirty="0">
                <a:latin typeface="Calibri" panose="020F0502020204030204" pitchFamily="34" charset="0"/>
              </a:rPr>
              <a:t>dwóch lat od daty zakończenia realizacji projektu</a:t>
            </a:r>
            <a:r>
              <a:rPr lang="pl-PL" sz="1600" dirty="0">
                <a:latin typeface="Calibri" panose="020F0502020204030204" pitchFamily="34" charset="0"/>
              </a:rPr>
              <a:t>, określonej w umowie </a:t>
            </a:r>
            <a:r>
              <a:rPr lang="pl-PL" sz="1600" dirty="0" smtClean="0">
                <a:latin typeface="Calibri" panose="020F0502020204030204" pitchFamily="34" charset="0"/>
              </a:rPr>
              <a:t/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o </a:t>
            </a:r>
            <a:r>
              <a:rPr lang="pl-PL" sz="1600" dirty="0">
                <a:latin typeface="Calibri" panose="020F0502020204030204" pitchFamily="34" charset="0"/>
              </a:rPr>
              <a:t>dofinansowanie realizacji </a:t>
            </a:r>
            <a:r>
              <a:rPr lang="pl-PL" sz="1600" dirty="0" smtClean="0">
                <a:latin typeface="Calibri" panose="020F0502020204030204" pitchFamily="34" charset="0"/>
              </a:rPr>
              <a:t>projektu</a:t>
            </a:r>
            <a:r>
              <a:rPr lang="pl-PL" sz="1600" dirty="0">
                <a:latin typeface="Calibri" panose="020F0502020204030204" pitchFamily="34" charset="0"/>
              </a:rPr>
              <a:t> </a:t>
            </a:r>
            <a:r>
              <a:rPr lang="pl-PL" sz="1600" dirty="0" smtClean="0">
                <a:latin typeface="Calibri" panose="020F0502020204030204" pitchFamily="34" charset="0"/>
              </a:rPr>
              <a:t>– </a:t>
            </a:r>
            <a:r>
              <a:rPr lang="pl-PL" sz="1600" b="1" dirty="0" smtClean="0">
                <a:latin typeface="Calibri" panose="020F0502020204030204" pitchFamily="34" charset="0"/>
              </a:rPr>
              <a:t>obligatoryjnie </a:t>
            </a:r>
          </a:p>
          <a:p>
            <a:pPr lvl="0" algn="just">
              <a:lnSpc>
                <a:spcPct val="150000"/>
              </a:lnSpc>
              <a:buAutoNum type="arabicParenR"/>
            </a:pPr>
            <a:r>
              <a:rPr lang="pl-PL" sz="1600" b="1" u="sng" dirty="0" smtClean="0">
                <a:latin typeface="Calibri" panose="020F0502020204030204" pitchFamily="34" charset="0"/>
              </a:rPr>
              <a:t>co najmniej odpowiadający okresowi realizacji projektu </a:t>
            </a:r>
            <a:r>
              <a:rPr lang="pl-PL" sz="1600" b="1" dirty="0" smtClean="0">
                <a:latin typeface="Calibri" panose="020F0502020204030204" pitchFamily="34" charset="0"/>
              </a:rPr>
              <a:t>– kryterium fakultatywne 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pl-PL" sz="1600" dirty="0">
              <a:latin typeface="Calibri" panose="020F0502020204030204" pitchFamily="34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pl-PL" sz="1600" b="1" u="sng" dirty="0" smtClean="0">
                <a:latin typeface="Calibri" panose="020F0502020204030204" pitchFamily="34" charset="0"/>
              </a:rPr>
              <a:t>Trwałość</a:t>
            </a:r>
            <a:r>
              <a:rPr lang="pl-PL" sz="1600" dirty="0" smtClean="0">
                <a:latin typeface="Calibri" panose="020F0502020204030204" pitchFamily="34" charset="0"/>
              </a:rPr>
              <a:t> - instytucjonalna </a:t>
            </a:r>
            <a:r>
              <a:rPr lang="pl-PL" sz="1600" dirty="0">
                <a:latin typeface="Calibri" panose="020F0502020204030204" pitchFamily="34" charset="0"/>
              </a:rPr>
              <a:t>gotowość OWP do świadczenia usług przedszkolnych w ramach utworzonych </a:t>
            </a:r>
            <a:r>
              <a:rPr lang="pl-PL" sz="1600" dirty="0" smtClean="0">
                <a:latin typeface="Calibri" panose="020F0502020204030204" pitchFamily="34" charset="0"/>
              </a:rPr>
              <a:t>w </a:t>
            </a:r>
            <a:r>
              <a:rPr lang="pl-PL" sz="1600" dirty="0">
                <a:latin typeface="Calibri" panose="020F0502020204030204" pitchFamily="34" charset="0"/>
              </a:rPr>
              <a:t>projekcie miejsc wychowania przedszkolnego. </a:t>
            </a:r>
            <a:endParaRPr lang="pl-PL" sz="1600" dirty="0" smtClean="0"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21</a:t>
            </a:fld>
            <a:endParaRPr lang="pl-PL" altLang="pl-PL"/>
          </a:p>
        </p:txBody>
      </p:sp>
      <p:sp>
        <p:nvSpPr>
          <p:cNvPr id="6" name="Prostokąt 5"/>
          <p:cNvSpPr/>
          <p:nvPr/>
        </p:nvSpPr>
        <p:spPr>
          <a:xfrm>
            <a:off x="7107776" y="332656"/>
            <a:ext cx="13714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pl-PL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TRWAŁOŚĆ</a:t>
            </a:r>
            <a:endParaRPr lang="pl-PL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68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7" descr="D:\POMORSKIE W UNII_SIW_NSS_ZNAKI_UNIJNE\NSS-NOWY-2014-2020\FE-2014-2020-PREZENTACJA PP\listownik-monoKONTRA-PASEK-Pomorskie-FE-UMWP-UE-EFSI-201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260350"/>
            <a:ext cx="83375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463" y="5741988"/>
            <a:ext cx="1873250" cy="62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7950" y="2492375"/>
            <a:ext cx="8802688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400" b="1" dirty="0" smtClean="0">
                <a:solidFill>
                  <a:schemeClr val="bg1"/>
                </a:solidFill>
                <a:latin typeface="Calibri" pitchFamily="34" charset="0"/>
              </a:rPr>
              <a:t>Dziękuję </a:t>
            </a:r>
            <a:r>
              <a:rPr lang="pl-PL" altLang="pl-PL" sz="4400" b="1" dirty="0">
                <a:solidFill>
                  <a:schemeClr val="bg1"/>
                </a:solidFill>
                <a:latin typeface="Calibri" pitchFamily="34" charset="0"/>
              </a:rPr>
              <a:t>za </a:t>
            </a:r>
            <a:r>
              <a:rPr lang="pl-PL" altLang="pl-PL" sz="4400" b="1" dirty="0" smtClean="0">
                <a:solidFill>
                  <a:schemeClr val="bg1"/>
                </a:solidFill>
                <a:latin typeface="Calibri" pitchFamily="34" charset="0"/>
              </a:rPr>
              <a:t>uwagę.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b="1" u="sng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43111" y="1268760"/>
            <a:ext cx="8229600" cy="4525963"/>
          </a:xfrm>
        </p:spPr>
        <p:txBody>
          <a:bodyPr/>
          <a:lstStyle/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2000" b="1" i="1" kern="1200" dirty="0" smtClean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2000" b="1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b="1" kern="1200" dirty="0">
              <a:solidFill>
                <a:prstClr val="black"/>
              </a:solidFill>
              <a:latin typeface="Calibri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endParaRPr lang="pl-PL" sz="1800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 smtClean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 smtClean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 smtClean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kern="1200" dirty="0">
              <a:solidFill>
                <a:prstClr val="black"/>
              </a:solidFill>
              <a:latin typeface="Calibri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pl-PL" sz="1800" b="1" i="1" kern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3</a:t>
            </a:fld>
            <a:endParaRPr lang="pl-PL" altLang="pl-PL"/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2051720" y="260648"/>
            <a:ext cx="70001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PODSTAWOWE INFORMACJE O KONKURSIE </a:t>
            </a:r>
            <a:endParaRPr lang="pl-PL" altLang="pl-PL" sz="1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Prostokąt zaokrąglony 1"/>
          <p:cNvSpPr/>
          <p:nvPr/>
        </p:nvSpPr>
        <p:spPr>
          <a:xfrm>
            <a:off x="1691678" y="1449448"/>
            <a:ext cx="6048671" cy="91440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eaLnBrk="1" hangingPunct="1"/>
            <a:r>
              <a:rPr lang="pl-PL" dirty="0">
                <a:solidFill>
                  <a:prstClr val="black"/>
                </a:solidFill>
                <a:latin typeface="Calibri"/>
              </a:rPr>
              <a:t>Ogłoszenie konkursu – 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05.02.2016 </a:t>
            </a:r>
            <a:r>
              <a:rPr lang="pl-PL" dirty="0">
                <a:solidFill>
                  <a:prstClr val="black"/>
                </a:solidFill>
                <a:latin typeface="Calibri"/>
              </a:rPr>
              <a:t>r.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1691679" y="3140438"/>
            <a:ext cx="6048671" cy="91440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27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eaLnBrk="1" hangingPunct="1"/>
            <a:r>
              <a:rPr lang="pl-PL" dirty="0">
                <a:solidFill>
                  <a:prstClr val="black"/>
                </a:solidFill>
                <a:latin typeface="Calibri"/>
              </a:rPr>
              <a:t>Rozpoczęcie naboru – 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08.03.2016 </a:t>
            </a:r>
            <a:r>
              <a:rPr lang="pl-PL" dirty="0">
                <a:solidFill>
                  <a:prstClr val="black"/>
                </a:solidFill>
                <a:latin typeface="Calibri"/>
              </a:rPr>
              <a:t>r. 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1700807" y="4880323"/>
            <a:ext cx="6048671" cy="914400"/>
          </a:xfrm>
          <a:prstGeom prst="round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35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eaLnBrk="1" hangingPunct="1"/>
            <a:r>
              <a:rPr lang="pl-PL" dirty="0">
                <a:solidFill>
                  <a:prstClr val="black"/>
                </a:solidFill>
                <a:latin typeface="Calibri"/>
              </a:rPr>
              <a:t>Zakończenie naboru – </a:t>
            </a:r>
            <a:r>
              <a:rPr lang="pl-PL" dirty="0" smtClean="0">
                <a:solidFill>
                  <a:prstClr val="black"/>
                </a:solidFill>
                <a:latin typeface="Calibri"/>
              </a:rPr>
              <a:t>31.03.2016 </a:t>
            </a:r>
            <a:r>
              <a:rPr lang="pl-PL" dirty="0">
                <a:solidFill>
                  <a:prstClr val="black"/>
                </a:solidFill>
                <a:latin typeface="Calibri"/>
              </a:rPr>
              <a:t>r.  </a:t>
            </a:r>
          </a:p>
        </p:txBody>
      </p:sp>
    </p:spTree>
    <p:extLst>
      <p:ext uri="{BB962C8B-B14F-4D97-AF65-F5344CB8AC3E}">
        <p14:creationId xmlns:p14="http://schemas.microsoft.com/office/powerpoint/2010/main" val="288639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TYPY BENEFICJENTÓW</a:t>
            </a:r>
            <a:endParaRPr lang="pl-PL" altLang="pl-PL" sz="1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0" y="465694"/>
            <a:ext cx="9144000" cy="6957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>
              <a:buNone/>
            </a:pPr>
            <a:endParaRPr lang="pl-PL" sz="2400" b="1" dirty="0"/>
          </a:p>
          <a:p>
            <a:pPr lvl="0" algn="just">
              <a:lnSpc>
                <a:spcPct val="150000"/>
              </a:lnSpc>
              <a:buNone/>
            </a:pPr>
            <a:r>
              <a:rPr lang="pl-PL" sz="1600" b="1" u="sng" dirty="0">
                <a:latin typeface="Calibri" panose="020F0502020204030204" pitchFamily="34" charset="0"/>
              </a:rPr>
              <a:t>W</a:t>
            </a:r>
            <a:r>
              <a:rPr lang="pl-PL" sz="1600" b="1" u="sng" dirty="0" smtClean="0">
                <a:latin typeface="Calibri" panose="020F0502020204030204" pitchFamily="34" charset="0"/>
              </a:rPr>
              <a:t>nioskodawcą</a:t>
            </a:r>
            <a:r>
              <a:rPr lang="pl-PL" sz="1600" dirty="0" smtClean="0">
                <a:latin typeface="Calibri" panose="020F0502020204030204" pitchFamily="34" charset="0"/>
              </a:rPr>
              <a:t> może być organ prowadzący ośrodek </a:t>
            </a:r>
            <a:r>
              <a:rPr lang="pl-PL" sz="1600" dirty="0">
                <a:latin typeface="Calibri" panose="020F0502020204030204" pitchFamily="34" charset="0"/>
              </a:rPr>
              <a:t>wychowania przedszkolnego (OWP) albo </a:t>
            </a:r>
            <a:r>
              <a:rPr lang="pl-PL" sz="1600" dirty="0" smtClean="0">
                <a:latin typeface="Calibri" panose="020F0502020204030204" pitchFamily="34" charset="0"/>
              </a:rPr>
              <a:t>podmiot, </a:t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który </a:t>
            </a:r>
            <a:r>
              <a:rPr lang="pl-PL" sz="1600" dirty="0">
                <a:latin typeface="Calibri" panose="020F0502020204030204" pitchFamily="34" charset="0"/>
              </a:rPr>
              <a:t>przed dniem podpisania umowy o dofinansowanie  projektu </a:t>
            </a:r>
            <a:r>
              <a:rPr lang="pl-PL" sz="1600" dirty="0" smtClean="0">
                <a:latin typeface="Calibri" panose="020F0502020204030204" pitchFamily="34" charset="0"/>
              </a:rPr>
              <a:t>uzyska </a:t>
            </a:r>
            <a:r>
              <a:rPr lang="pl-PL" sz="1600" dirty="0">
                <a:latin typeface="Calibri" panose="020F0502020204030204" pitchFamily="34" charset="0"/>
              </a:rPr>
              <a:t>wpis do ewidencji prowadzonej przez właściwą jednostkę samorządu terytorialnego, o której mowa w art. 82 ust. 1 ustawy o systemie </a:t>
            </a:r>
            <a:r>
              <a:rPr lang="pl-PL" sz="1600" dirty="0" smtClean="0">
                <a:latin typeface="Calibri" panose="020F0502020204030204" pitchFamily="34" charset="0"/>
              </a:rPr>
              <a:t>oświaty</a:t>
            </a:r>
            <a:r>
              <a:rPr lang="pl-PL" sz="1600" dirty="0" smtClean="0">
                <a:latin typeface="Calibri" panose="020F0502020204030204" pitchFamily="34" charset="0"/>
              </a:rPr>
              <a:t>.</a:t>
            </a:r>
          </a:p>
          <a:p>
            <a:pPr lvl="0" algn="just">
              <a:lnSpc>
                <a:spcPct val="150000"/>
              </a:lnSpc>
              <a:buNone/>
            </a:pPr>
            <a:endParaRPr lang="pl-PL" sz="1600" dirty="0" smtClean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buNone/>
            </a:pPr>
            <a:r>
              <a:rPr lang="pl-PL" sz="1600" b="1" u="sng" kern="5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Beneficjentem</a:t>
            </a:r>
            <a:r>
              <a:rPr lang="pl-PL" sz="1600" b="1" kern="5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 jest organ prowadzący </a:t>
            </a:r>
            <a:r>
              <a:rPr lang="pl-PL" sz="1600" b="1" dirty="0">
                <a:latin typeface="Calibri" panose="020F0502020204030204" pitchFamily="34" charset="0"/>
              </a:rPr>
              <a:t>ośrodek wychowania przedszkolnego.</a:t>
            </a:r>
          </a:p>
          <a:p>
            <a:pPr lvl="0" algn="just">
              <a:lnSpc>
                <a:spcPct val="150000"/>
              </a:lnSpc>
              <a:buNone/>
            </a:pPr>
            <a:endParaRPr lang="pl-PL" sz="1600" b="1" u="sng" kern="50" dirty="0" smtClea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pl-PL" sz="1600" b="1" u="sng" kern="50" dirty="0" smtClean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Organ </a:t>
            </a:r>
            <a:r>
              <a:rPr lang="pl-PL" sz="1600" b="1" u="sng" kern="50" dirty="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  <a:cs typeface="Calibri" panose="020F0502020204030204" pitchFamily="34" charset="0"/>
              </a:rPr>
              <a:t>prowadzący – jednostka samorządu terytorialnego, inna osoba prawna lub fizyczna odpowiedzialna za działalność OWP. </a:t>
            </a:r>
            <a:endParaRPr lang="pl-PL" sz="1600" b="1" u="sng" kern="50" dirty="0" smtClean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  <a:buNone/>
            </a:pPr>
            <a:endParaRPr lang="pl-PL" sz="1600" b="1" u="sng" kern="50" dirty="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  <a:cs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pl-PL" sz="1600" b="1" dirty="0" smtClean="0">
                <a:latin typeface="Calibri" panose="020F0502020204030204" pitchFamily="34" charset="0"/>
              </a:rPr>
              <a:t>Wnioskodawca </a:t>
            </a:r>
            <a:r>
              <a:rPr lang="pl-PL" sz="1600" dirty="0" smtClean="0">
                <a:latin typeface="Calibri" panose="020F0502020204030204" pitchFamily="34" charset="0"/>
              </a:rPr>
              <a:t>składa </a:t>
            </a:r>
            <a:r>
              <a:rPr lang="pl-PL" sz="1600" u="sng" dirty="0" smtClean="0">
                <a:latin typeface="Calibri" panose="020F0502020204030204" pitchFamily="34" charset="0"/>
              </a:rPr>
              <a:t>jeden wniosek o dofinansowanie </a:t>
            </a:r>
            <a:r>
              <a:rPr lang="pl-PL" sz="1600" dirty="0" smtClean="0">
                <a:latin typeface="Calibri" panose="020F0502020204030204" pitchFamily="34" charset="0"/>
              </a:rPr>
              <a:t>w ramach konkursu jednak może </a:t>
            </a:r>
            <a:r>
              <a:rPr lang="pl-PL" sz="1600" dirty="0">
                <a:latin typeface="Calibri" panose="020F0502020204030204" pitchFamily="34" charset="0"/>
              </a:rPr>
              <a:t>występować jako partner w innym projekcie/projektach, złożonym </a:t>
            </a:r>
            <a:r>
              <a:rPr lang="pl-PL" sz="1600" dirty="0" smtClean="0">
                <a:latin typeface="Calibri" panose="020F0502020204030204" pitchFamily="34" charset="0"/>
              </a:rPr>
              <a:t>w </a:t>
            </a:r>
            <a:r>
              <a:rPr lang="pl-PL" sz="1600" dirty="0">
                <a:latin typeface="Calibri" panose="020F0502020204030204" pitchFamily="34" charset="0"/>
              </a:rPr>
              <a:t>tym konkursie, jednakże wyłącznie w zakresie realizacji działań wspierających (bez możliwości objęcia wsparciem OWP, dla których jest organem prowadzącym</a:t>
            </a:r>
            <a:r>
              <a:rPr lang="pl-PL" sz="1600" dirty="0" smtClean="0">
                <a:latin typeface="Calibri" panose="020F0502020204030204" pitchFamily="34" charset="0"/>
              </a:rPr>
              <a:t>).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pl-PL" sz="1600" dirty="0" smtClean="0">
                <a:latin typeface="Calibri" panose="020F0502020204030204" pitchFamily="34" charset="0"/>
              </a:rPr>
              <a:t> </a:t>
            </a:r>
            <a:r>
              <a:rPr lang="pl-PL" sz="1600" b="1" dirty="0" smtClean="0">
                <a:latin typeface="Calibri" panose="020F0502020204030204" pitchFamily="34" charset="0"/>
              </a:rPr>
              <a:t>Powyższy warunek nie dotyczy projektów realizowanych w partnerstwie jednostek samorządu terytorialnego. </a:t>
            </a:r>
          </a:p>
          <a:p>
            <a:pPr algn="just" eaLnBrk="1" hangingPunct="1">
              <a:spcBef>
                <a:spcPct val="0"/>
              </a:spcBef>
              <a:spcAft>
                <a:spcPts val="300"/>
              </a:spcAft>
              <a:buFontTx/>
              <a:buNone/>
            </a:pPr>
            <a:endParaRPr lang="pl-PL" altLang="pl-PL" sz="1600" b="1" dirty="0" smtClean="0"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l-PL" altLang="pl-PL" sz="1800" b="1" dirty="0"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4</a:t>
            </a:fld>
            <a:endParaRPr lang="pl-PL" alt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5</a:t>
            </a:fld>
            <a:endParaRPr lang="pl-PL" altLang="pl-PL"/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491880" y="188640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PODMIOT REALIZUJĄCY PROJEKT</a:t>
            </a:r>
            <a:endParaRPr lang="pl-PL" altLang="pl-PL" sz="1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24011" y="764704"/>
            <a:ext cx="9103693" cy="6728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1500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pl-PL" b="1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PODMIOT REALIZUJĄCY PROJEKT</a:t>
            </a:r>
          </a:p>
          <a:p>
            <a:endParaRPr lang="pl-PL" b="1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Podmiot, </a:t>
            </a:r>
            <a:r>
              <a:rPr lang="pl-PL" dirty="0" smtClean="0">
                <a:latin typeface="Calibri" panose="020F0502020204030204" pitchFamily="34" charset="0"/>
              </a:rPr>
              <a:t>powiązany </a:t>
            </a:r>
            <a:r>
              <a:rPr lang="pl-PL" dirty="0">
                <a:latin typeface="Calibri" panose="020F0502020204030204" pitchFamily="34" charset="0"/>
              </a:rPr>
              <a:t>z Wnioskodawcą </a:t>
            </a:r>
            <a:r>
              <a:rPr lang="pl-PL" dirty="0" smtClean="0">
                <a:latin typeface="Calibri" panose="020F0502020204030204" pitchFamily="34" charset="0"/>
              </a:rPr>
              <a:t>organizacyjnie, </a:t>
            </a:r>
            <a:r>
              <a:rPr lang="pl-PL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któremu została powierzona realizacja projektu, tj. </a:t>
            </a:r>
            <a:r>
              <a:rPr lang="pl-PL" dirty="0" smtClean="0">
                <a:latin typeface="Calibri" panose="020F0502020204030204" pitchFamily="34" charset="0"/>
              </a:rPr>
              <a:t>m.in</a:t>
            </a:r>
            <a:r>
              <a:rPr lang="pl-PL" dirty="0">
                <a:latin typeface="Calibri" panose="020F0502020204030204" pitchFamily="34" charset="0"/>
              </a:rPr>
              <a:t>. </a:t>
            </a:r>
            <a:r>
              <a:rPr lang="pl-PL" u="sng" dirty="0" smtClean="0">
                <a:latin typeface="Calibri" panose="020F0502020204030204" pitchFamily="34" charset="0"/>
              </a:rPr>
              <a:t>zarządzanie </a:t>
            </a:r>
            <a:r>
              <a:rPr lang="pl-PL" u="sng" dirty="0">
                <a:latin typeface="Calibri" panose="020F0502020204030204" pitchFamily="34" charset="0"/>
              </a:rPr>
              <a:t>projektem</a:t>
            </a:r>
            <a:r>
              <a:rPr lang="pl-PL" dirty="0">
                <a:latin typeface="Calibri" panose="020F0502020204030204" pitchFamily="34" charset="0"/>
              </a:rPr>
              <a:t>, </a:t>
            </a:r>
            <a:r>
              <a:rPr lang="pl-PL" dirty="0" smtClean="0">
                <a:latin typeface="Calibri" panose="020F0502020204030204" pitchFamily="34" charset="0"/>
              </a:rPr>
              <a:t>w </a:t>
            </a:r>
            <a:r>
              <a:rPr lang="pl-PL" dirty="0">
                <a:latin typeface="Calibri" panose="020F0502020204030204" pitchFamily="34" charset="0"/>
              </a:rPr>
              <a:t>tym jego </a:t>
            </a:r>
            <a:r>
              <a:rPr lang="pl-PL" dirty="0" smtClean="0">
                <a:latin typeface="Calibri" panose="020F0502020204030204" pitchFamily="34" charset="0"/>
              </a:rPr>
              <a:t>rozliczanie. </a:t>
            </a:r>
          </a:p>
          <a:p>
            <a:pPr algn="just">
              <a:lnSpc>
                <a:spcPct val="150000"/>
              </a:lnSpc>
            </a:pPr>
            <a:endParaRPr lang="pl-PL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Podmiot wskazany w WND – sekcja B.4 oraz sekcji H – </a:t>
            </a:r>
            <a:r>
              <a:rPr lang="pl-PL" i="1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Zarządzanie projektem</a:t>
            </a:r>
            <a:r>
              <a:rPr lang="pl-PL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pl-PL" b="1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Przykładowo gdy Wnioskodawcą 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jest jednostka samorządu terytorialnego </a:t>
            </a:r>
            <a:r>
              <a:rPr lang="pl-PL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</a:t>
            </a:r>
            <a:r>
              <a:rPr lang="pl-PL" u="sng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podmiotem realizującym projekt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może być </a:t>
            </a: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jednostka organizacyjnie powiązana, nieposiadająca osobowości prawnej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dirty="0" smtClean="0">
                <a:latin typeface="Calibri" panose="020F0502020204030204" pitchFamily="34" charset="0"/>
              </a:rPr>
              <a:t>np</a:t>
            </a:r>
            <a:r>
              <a:rPr lang="pl-PL" dirty="0">
                <a:latin typeface="Calibri" panose="020F0502020204030204" pitchFamily="34" charset="0"/>
              </a:rPr>
              <a:t>. OWP, zespół ekonomiczno-administracyjny szkół, specjalny ośrodek szkolno-wychowawczy </a:t>
            </a:r>
            <a:r>
              <a:rPr lang="pl-PL" dirty="0" smtClean="0">
                <a:latin typeface="Calibri" panose="020F0502020204030204" pitchFamily="34" charset="0"/>
              </a:rPr>
              <a:t>itp.</a:t>
            </a: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dirty="0" smtClean="0">
                <a:latin typeface="Calibri" panose="020F0502020204030204" pitchFamily="34" charset="0"/>
              </a:rPr>
              <a:t> </a:t>
            </a: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Wnioskodawca może wskazać </a:t>
            </a:r>
            <a:r>
              <a:rPr lang="pl-PL" b="1" u="sng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tylko jedną jednostkę organizacyjną</a:t>
            </a:r>
            <a:r>
              <a:rPr lang="pl-PL" b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powiązaną z nim, która będzie pełniła rolę/funkcję podmiotu realizującego projekt. </a:t>
            </a:r>
            <a:endParaRPr lang="pl-PL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l-PL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45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6</a:t>
            </a:fld>
            <a:endParaRPr lang="pl-PL" altLang="pl-PL"/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3059832" y="188640"/>
            <a:ext cx="59200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PODMIOT UPOWAŻNIONY DO PONOSZENIA WYDATKÓW </a:t>
            </a:r>
            <a:endParaRPr lang="pl-PL" altLang="pl-PL" sz="1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0" y="1166912"/>
            <a:ext cx="889248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l-PL" b="1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KTO MOŻE PONOSIĆ WYDATKI W PROJEKCIE?</a:t>
            </a:r>
          </a:p>
          <a:p>
            <a:pPr lvl="0" algn="ctr">
              <a:lnSpc>
                <a:spcPct val="150000"/>
              </a:lnSpc>
            </a:pPr>
            <a:r>
              <a:rPr lang="pl-PL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pl-PL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Tx/>
              <a:buChar char="-"/>
            </a:pPr>
            <a:r>
              <a:rPr lang="pl-PL" dirty="0">
                <a:solidFill>
                  <a:prstClr val="black"/>
                </a:solidFill>
                <a:latin typeface="Calibri" panose="020F0502020204030204" pitchFamily="34" charset="0"/>
              </a:rPr>
              <a:t>Wnioskodawca, </a:t>
            </a:r>
          </a:p>
          <a:p>
            <a:pPr marL="285750" lvl="0" indent="-285750" algn="just">
              <a:lnSpc>
                <a:spcPct val="150000"/>
              </a:lnSpc>
              <a:buFontTx/>
              <a:buChar char="-"/>
            </a:pPr>
            <a:r>
              <a:rPr lang="pl-PL" dirty="0" smtClean="0">
                <a:solidFill>
                  <a:prstClr val="black"/>
                </a:solidFill>
                <a:latin typeface="Calibri" panose="020F0502020204030204" pitchFamily="34" charset="0"/>
              </a:rPr>
              <a:t>Partner/Partnerzy,</a:t>
            </a:r>
          </a:p>
          <a:p>
            <a:pPr marL="285750" lvl="0" indent="-285750" algn="just">
              <a:lnSpc>
                <a:spcPct val="150000"/>
              </a:lnSpc>
              <a:buFontTx/>
              <a:buChar char="-"/>
            </a:pPr>
            <a:r>
              <a:rPr lang="pl-PL" dirty="0" smtClean="0">
                <a:solidFill>
                  <a:prstClr val="black"/>
                </a:solidFill>
                <a:latin typeface="Calibri" panose="020F0502020204030204" pitchFamily="34" charset="0"/>
              </a:rPr>
              <a:t>podmiot realizujący projekt, </a:t>
            </a:r>
          </a:p>
          <a:p>
            <a:pPr marL="285750" lvl="0" indent="-285750" algn="just">
              <a:lnSpc>
                <a:spcPct val="150000"/>
              </a:lnSpc>
              <a:buFontTx/>
              <a:buChar char="-"/>
            </a:pPr>
            <a:r>
              <a:rPr lang="pl-PL" b="1" dirty="0" smtClean="0">
                <a:latin typeface="Calibri" panose="020F0502020204030204" pitchFamily="34" charset="0"/>
              </a:rPr>
              <a:t>jednostki </a:t>
            </a:r>
            <a:r>
              <a:rPr lang="pl-PL" b="1" dirty="0">
                <a:latin typeface="Calibri" panose="020F0502020204030204" pitchFamily="34" charset="0"/>
              </a:rPr>
              <a:t>organizacyjne Wnioskodawcy i Partnera </a:t>
            </a:r>
            <a:r>
              <a:rPr lang="pl-PL" b="1" dirty="0" smtClean="0">
                <a:latin typeface="Calibri" panose="020F0502020204030204" pitchFamily="34" charset="0"/>
              </a:rPr>
              <a:t>nieposiadające </a:t>
            </a:r>
            <a:r>
              <a:rPr lang="pl-PL" b="1" dirty="0">
                <a:latin typeface="Calibri" panose="020F0502020204030204" pitchFamily="34" charset="0"/>
              </a:rPr>
              <a:t>osobowości prawnej np. </a:t>
            </a:r>
            <a:r>
              <a:rPr lang="pl-PL" b="1" dirty="0" smtClean="0">
                <a:latin typeface="Calibri" panose="020F0502020204030204" pitchFamily="34" charset="0"/>
              </a:rPr>
              <a:t> </a:t>
            </a:r>
            <a:r>
              <a:rPr lang="pl-PL" b="1" dirty="0">
                <a:latin typeface="Calibri" panose="020F0502020204030204" pitchFamily="34" charset="0"/>
              </a:rPr>
              <a:t>OWP</a:t>
            </a:r>
            <a:r>
              <a:rPr lang="pl-PL" b="1" dirty="0" smtClean="0">
                <a:latin typeface="Calibri" panose="020F0502020204030204" pitchFamily="34" charset="0"/>
              </a:rPr>
              <a:t>, które </a:t>
            </a:r>
            <a:r>
              <a:rPr lang="pl-PL" b="1" dirty="0">
                <a:latin typeface="Calibri" panose="020F0502020204030204" pitchFamily="34" charset="0"/>
              </a:rPr>
              <a:t>w ramach projektu wykonują zadania </a:t>
            </a:r>
            <a:r>
              <a:rPr lang="pl-PL" b="1" dirty="0" smtClean="0">
                <a:latin typeface="Calibri" panose="020F0502020204030204" pitchFamily="34" charset="0"/>
              </a:rPr>
              <a:t>merytoryczne i ponoszą </a:t>
            </a:r>
            <a:r>
              <a:rPr lang="pl-PL" b="1" dirty="0">
                <a:latin typeface="Calibri" panose="020F0502020204030204" pitchFamily="34" charset="0"/>
              </a:rPr>
              <a:t>związane z nimi wydatki </a:t>
            </a:r>
            <a:r>
              <a:rPr lang="pl-PL" b="1" dirty="0" smtClean="0">
                <a:latin typeface="Calibri" panose="020F0502020204030204" pitchFamily="34" charset="0"/>
              </a:rPr>
              <a:t>np</a:t>
            </a:r>
            <a:r>
              <a:rPr lang="pl-PL" b="1" dirty="0">
                <a:latin typeface="Calibri" panose="020F0502020204030204" pitchFamily="34" charset="0"/>
              </a:rPr>
              <a:t>.: na wynagrodzenia dla nauczycieli, dokonywanie zakupów </a:t>
            </a:r>
            <a:r>
              <a:rPr lang="pl-PL" b="1" dirty="0" smtClean="0">
                <a:latin typeface="Calibri" panose="020F0502020204030204" pitchFamily="34" charset="0"/>
              </a:rPr>
              <a:t>itp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r>
              <a:rPr lang="pl-PL" dirty="0" smtClean="0">
                <a:latin typeface="Calibri" panose="020F0502020204030204" pitchFamily="34" charset="0"/>
              </a:rPr>
              <a:t/>
            </a:r>
            <a:br>
              <a:rPr lang="pl-PL" dirty="0" smtClean="0">
                <a:latin typeface="Calibri" panose="020F0502020204030204" pitchFamily="34" charset="0"/>
              </a:rPr>
            </a:br>
            <a:r>
              <a:rPr lang="pl-PL" dirty="0" smtClean="0">
                <a:latin typeface="Calibri" panose="020F0502020204030204" pitchFamily="34" charset="0"/>
              </a:rPr>
              <a:t>    </a:t>
            </a:r>
            <a:r>
              <a:rPr lang="pl-PL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pod warunkiem wskazania ich we wniosku o dofinansowanie realizacji projektu – sekcja H</a:t>
            </a:r>
            <a:endParaRPr lang="pl-PL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endParaRPr lang="pl-PL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79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7</a:t>
            </a:fld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0" y="980728"/>
            <a:ext cx="904684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lnSpc>
                <a:spcPct val="150000"/>
              </a:lnSpc>
              <a:buAutoNum type="arabicParenR"/>
            </a:pPr>
            <a:r>
              <a:rPr lang="pl-PL" sz="1600" dirty="0" smtClean="0">
                <a:latin typeface="Calibri" panose="020F0502020204030204" pitchFamily="34" charset="0"/>
              </a:rPr>
              <a:t>Projekty </a:t>
            </a:r>
            <a:r>
              <a:rPr lang="pl-PL" sz="1600" dirty="0">
                <a:latin typeface="Calibri" panose="020F0502020204030204" pitchFamily="34" charset="0"/>
              </a:rPr>
              <a:t>ukierunkowane na </a:t>
            </a:r>
            <a:r>
              <a:rPr lang="pl-PL" sz="1600" b="1" dirty="0">
                <a:latin typeface="Calibri" panose="020F0502020204030204" pitchFamily="34" charset="0"/>
              </a:rPr>
              <a:t>tworzenie trwałych miejsc wychowania przedszkolnego </a:t>
            </a:r>
            <a:r>
              <a:rPr lang="pl-PL" sz="1600" dirty="0">
                <a:latin typeface="Calibri" panose="020F0502020204030204" pitchFamily="34" charset="0"/>
              </a:rPr>
              <a:t>(w tym przedszkoli przyzakładowych, </a:t>
            </a:r>
            <a:r>
              <a:rPr lang="pl-PL" sz="1600" dirty="0" smtClean="0">
                <a:latin typeface="Calibri" panose="020F0502020204030204" pitchFamily="34" charset="0"/>
              </a:rPr>
              <a:t>integracyjnych i </a:t>
            </a:r>
            <a:r>
              <a:rPr lang="pl-PL" sz="1600" dirty="0">
                <a:latin typeface="Calibri" panose="020F0502020204030204" pitchFamily="34" charset="0"/>
              </a:rPr>
              <a:t>specjalnych oraz innych form wychowania przedszkolnego), realizowane </a:t>
            </a:r>
            <a:r>
              <a:rPr lang="pl-PL" sz="1600" dirty="0" smtClean="0">
                <a:latin typeface="Calibri" panose="020F0502020204030204" pitchFamily="34" charset="0"/>
              </a:rPr>
              <a:t>w </a:t>
            </a:r>
            <a:r>
              <a:rPr lang="pl-PL" sz="1600" dirty="0">
                <a:latin typeface="Calibri" panose="020F0502020204030204" pitchFamily="34" charset="0"/>
              </a:rPr>
              <a:t>oparciu o </a:t>
            </a:r>
            <a:r>
              <a:rPr lang="pl-PL" sz="1600" u="sng" dirty="0">
                <a:latin typeface="Calibri" panose="020F0502020204030204" pitchFamily="34" charset="0"/>
              </a:rPr>
              <a:t>diagnozę bieżących i prognozowanych </a:t>
            </a:r>
            <a:r>
              <a:rPr lang="pl-PL" sz="1600" u="sng" dirty="0" smtClean="0">
                <a:latin typeface="Calibri" panose="020F0502020204030204" pitchFamily="34" charset="0"/>
              </a:rPr>
              <a:t>potrzeb</a:t>
            </a:r>
            <a:r>
              <a:rPr lang="pl-PL" sz="1600" dirty="0" smtClean="0">
                <a:latin typeface="Calibri" panose="020F0502020204030204" pitchFamily="34" charset="0"/>
              </a:rPr>
              <a:t>, w </a:t>
            </a:r>
            <a:r>
              <a:rPr lang="pl-PL" sz="1600" dirty="0">
                <a:latin typeface="Calibri" panose="020F0502020204030204" pitchFamily="34" charset="0"/>
              </a:rPr>
              <a:t>szczególności poprzez</a:t>
            </a:r>
            <a:r>
              <a:rPr lang="pl-PL" sz="1600" dirty="0" smtClean="0">
                <a:latin typeface="Calibri" panose="020F0502020204030204" pitchFamily="34" charset="0"/>
              </a:rPr>
              <a:t>:</a:t>
            </a:r>
          </a:p>
          <a:p>
            <a:pPr marL="228600" indent="-228600" algn="just">
              <a:lnSpc>
                <a:spcPct val="150000"/>
              </a:lnSpc>
              <a:buAutoNum type="arabicParenR"/>
            </a:pPr>
            <a:endParaRPr lang="pl-PL" sz="1600" dirty="0">
              <a:latin typeface="Calibri" panose="020F0502020204030204" pitchFamily="34" charset="0"/>
            </a:endParaRP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600" dirty="0" smtClean="0">
                <a:latin typeface="Calibri" panose="020F0502020204030204" pitchFamily="34" charset="0"/>
              </a:rPr>
              <a:t> </a:t>
            </a:r>
            <a:r>
              <a:rPr lang="pl-PL" sz="1600" dirty="0">
                <a:latin typeface="Calibri" panose="020F0502020204030204" pitchFamily="34" charset="0"/>
              </a:rPr>
              <a:t>dostosowanie lub adaptację (prace remontowo–wykończeniowe) budynków i pomieszczeń,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600" dirty="0">
                <a:latin typeface="Calibri" panose="020F0502020204030204" pitchFamily="34" charset="0"/>
              </a:rPr>
              <a:t> </a:t>
            </a:r>
            <a:r>
              <a:rPr lang="pl-PL" sz="1600" dirty="0" smtClean="0">
                <a:latin typeface="Calibri" panose="020F0502020204030204" pitchFamily="34" charset="0"/>
              </a:rPr>
              <a:t>modernizację </a:t>
            </a:r>
            <a:r>
              <a:rPr lang="pl-PL" sz="1600" dirty="0">
                <a:latin typeface="Calibri" panose="020F0502020204030204" pitchFamily="34" charset="0"/>
              </a:rPr>
              <a:t>istniejącej bazy przedszkolnej,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600" dirty="0">
                <a:latin typeface="Calibri" panose="020F0502020204030204" pitchFamily="34" charset="0"/>
              </a:rPr>
              <a:t> </a:t>
            </a:r>
            <a:r>
              <a:rPr lang="pl-PL" sz="1600" dirty="0" smtClean="0">
                <a:latin typeface="Calibri" panose="020F0502020204030204" pitchFamily="34" charset="0"/>
              </a:rPr>
              <a:t>zakup </a:t>
            </a:r>
            <a:r>
              <a:rPr lang="pl-PL" sz="1600" dirty="0">
                <a:latin typeface="Calibri" panose="020F0502020204030204" pitchFamily="34" charset="0"/>
              </a:rPr>
              <a:t>i montaż wyposażenia/doposażenia,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600" dirty="0">
                <a:latin typeface="Calibri" panose="020F0502020204030204" pitchFamily="34" charset="0"/>
              </a:rPr>
              <a:t> </a:t>
            </a:r>
            <a:r>
              <a:rPr lang="pl-PL" sz="1600" dirty="0" smtClean="0">
                <a:latin typeface="Calibri" panose="020F0502020204030204" pitchFamily="34" charset="0"/>
              </a:rPr>
              <a:t>zakup </a:t>
            </a:r>
            <a:r>
              <a:rPr lang="pl-PL" sz="1600" dirty="0">
                <a:latin typeface="Calibri" panose="020F0502020204030204" pitchFamily="34" charset="0"/>
              </a:rPr>
              <a:t>pomocy dydaktycznych,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600" dirty="0">
                <a:latin typeface="Calibri" panose="020F0502020204030204" pitchFamily="34" charset="0"/>
              </a:rPr>
              <a:t> </a:t>
            </a:r>
            <a:r>
              <a:rPr lang="pl-PL" sz="1600" dirty="0" smtClean="0">
                <a:latin typeface="Calibri" panose="020F0502020204030204" pitchFamily="34" charset="0"/>
              </a:rPr>
              <a:t>bieżące </a:t>
            </a:r>
            <a:r>
              <a:rPr lang="pl-PL" sz="1600" dirty="0">
                <a:latin typeface="Calibri" panose="020F0502020204030204" pitchFamily="34" charset="0"/>
              </a:rPr>
              <a:t>funkcjonowanie nowego miejsca wychowania przedszkolnego przez okres nie dłuższy niż 12 miesięcy,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600" dirty="0">
                <a:latin typeface="Calibri" panose="020F0502020204030204" pitchFamily="34" charset="0"/>
              </a:rPr>
              <a:t> </a:t>
            </a:r>
            <a:r>
              <a:rPr lang="pl-PL" sz="1600" dirty="0" smtClean="0">
                <a:latin typeface="Calibri" panose="020F0502020204030204" pitchFamily="34" charset="0"/>
              </a:rPr>
              <a:t>wsparcie </a:t>
            </a:r>
            <a:r>
              <a:rPr lang="pl-PL" sz="1600" dirty="0">
                <a:latin typeface="Calibri" panose="020F0502020204030204" pitchFamily="34" charset="0"/>
              </a:rPr>
              <a:t>towarzyszące w postaci pracy środowiskowej z opiekunami prawnymi dzieci, </a:t>
            </a:r>
            <a:r>
              <a:rPr lang="pl-PL" sz="1600" dirty="0" smtClean="0">
                <a:latin typeface="Calibri" panose="020F0502020204030204" pitchFamily="34" charset="0"/>
              </a:rPr>
              <a:t/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przy </a:t>
            </a:r>
            <a:r>
              <a:rPr lang="pl-PL" sz="1600" dirty="0">
                <a:latin typeface="Calibri" panose="020F0502020204030204" pitchFamily="34" charset="0"/>
              </a:rPr>
              <a:t>zaangażowaniu instytucji </a:t>
            </a:r>
            <a:r>
              <a:rPr lang="pl-PL" sz="1600" dirty="0" smtClean="0">
                <a:latin typeface="Calibri" panose="020F0502020204030204" pitchFamily="34" charset="0"/>
              </a:rPr>
              <a:t>pomocy i </a:t>
            </a:r>
            <a:r>
              <a:rPr lang="pl-PL" sz="1600" dirty="0">
                <a:latin typeface="Calibri" panose="020F0502020204030204" pitchFamily="34" charset="0"/>
              </a:rPr>
              <a:t>integracji społecznej na rzecz podnoszenia </a:t>
            </a:r>
            <a:r>
              <a:rPr lang="pl-PL" sz="1600" dirty="0" smtClean="0">
                <a:latin typeface="Calibri" panose="020F0502020204030204" pitchFamily="34" charset="0"/>
              </a:rPr>
              <a:t>świadomości </a:t>
            </a:r>
            <a:br>
              <a:rPr lang="pl-PL" sz="1600" dirty="0" smtClean="0">
                <a:latin typeface="Calibri" panose="020F050202020403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</a:rPr>
              <a:t>w </a:t>
            </a:r>
            <a:r>
              <a:rPr lang="pl-PL" sz="1600" dirty="0">
                <a:latin typeface="Calibri" panose="020F0502020204030204" pitchFamily="34" charset="0"/>
              </a:rPr>
              <a:t>zakresie wpływu edukacji przedszkolnej na rozwój dziecka</a:t>
            </a:r>
            <a:r>
              <a:rPr lang="pl-PL" sz="1600" dirty="0" smtClean="0">
                <a:latin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pl-PL" sz="1600" dirty="0" smtClean="0">
              <a:latin typeface="Calibri" panose="020F050202020403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020272" y="260648"/>
            <a:ext cx="202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TYP PROJEKTU </a:t>
            </a:r>
            <a:endParaRPr lang="pl-PL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44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8</a:t>
            </a:fld>
            <a:endParaRPr lang="pl-PL" alt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0" y="665401"/>
            <a:ext cx="9144000" cy="7094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pl-PL" sz="1400" dirty="0" smtClean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sz="1400" dirty="0">
                <a:latin typeface="Calibri" panose="020F0502020204030204" pitchFamily="34" charset="0"/>
              </a:rPr>
              <a:t>2) Projekty ukierunkowane na </a:t>
            </a:r>
            <a:r>
              <a:rPr lang="pl-PL" sz="1400" b="1" dirty="0">
                <a:latin typeface="Calibri" panose="020F0502020204030204" pitchFamily="34" charset="0"/>
              </a:rPr>
              <a:t>podniesienie jakości usług świadczonych </a:t>
            </a:r>
            <a:r>
              <a:rPr lang="pl-PL" sz="1400" dirty="0">
                <a:latin typeface="Calibri" panose="020F0502020204030204" pitchFamily="34" charset="0"/>
              </a:rPr>
              <a:t>w ośrodkach wychowania przedszkolnego, realizowane w oparciu o diagnozę potrzeb, zgodnie z </a:t>
            </a:r>
            <a:r>
              <a:rPr lang="pl-PL" sz="1400" u="sng" dirty="0">
                <a:latin typeface="Calibri" panose="020F0502020204030204" pitchFamily="34" charset="0"/>
              </a:rPr>
              <a:t>regionalnymi ramami kompleksowego wspomagania przedszkoli</a:t>
            </a:r>
            <a:r>
              <a:rPr lang="pl-PL" sz="1400" dirty="0">
                <a:latin typeface="Calibri" panose="020F0502020204030204" pitchFamily="34" charset="0"/>
              </a:rPr>
              <a:t>, </a:t>
            </a:r>
            <a:r>
              <a:rPr lang="pl-PL" sz="1400" b="1" u="sng" dirty="0">
                <a:latin typeface="Calibri" panose="020F0502020204030204" pitchFamily="34" charset="0"/>
              </a:rPr>
              <a:t>wyłącznie jako uzupełnienie działań dotyczących tworzenia trwałych miejsc wychowania przedszkolnego (pkt 1</a:t>
            </a:r>
            <a:r>
              <a:rPr lang="pl-PL" sz="1400" b="1" u="sng" dirty="0" smtClean="0">
                <a:latin typeface="Calibri" panose="020F0502020204030204" pitchFamily="34" charset="0"/>
              </a:rPr>
              <a:t>), </a:t>
            </a:r>
            <a:br>
              <a:rPr lang="pl-PL" sz="1400" b="1" u="sng" dirty="0" smtClean="0">
                <a:latin typeface="Calibri" panose="020F0502020204030204" pitchFamily="34" charset="0"/>
              </a:rPr>
            </a:br>
            <a:r>
              <a:rPr lang="pl-PL" sz="1400" dirty="0" smtClean="0">
                <a:latin typeface="Calibri" panose="020F0502020204030204" pitchFamily="34" charset="0"/>
              </a:rPr>
              <a:t>w </a:t>
            </a:r>
            <a:r>
              <a:rPr lang="pl-PL" sz="1400" dirty="0">
                <a:latin typeface="Calibri" panose="020F0502020204030204" pitchFamily="34" charset="0"/>
              </a:rPr>
              <a:t>szczególności poprzez:</a:t>
            </a:r>
          </a:p>
          <a:p>
            <a:pPr algn="just">
              <a:lnSpc>
                <a:spcPct val="150000"/>
              </a:lnSpc>
            </a:pPr>
            <a:r>
              <a:rPr lang="pl-PL" sz="1400" dirty="0">
                <a:latin typeface="Calibri" panose="020F0502020204030204" pitchFamily="34" charset="0"/>
              </a:rPr>
              <a:t>a) rozszerzenie oferty ośrodków wychowania przedszkolnego o dodatkowe zajęcia zwiększające szanse edukacyjne dzieci, obejmujące m.in.: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400" dirty="0">
                <a:latin typeface="Calibri" panose="020F0502020204030204" pitchFamily="34" charset="0"/>
              </a:rPr>
              <a:t>zajęcia edukacyjne rozwijające kompetencje kluczowe niezbędne na rynku pracy oraz postawy i umiejętności (kreatywność, innowacyjność oraz praca zespołowa),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400" dirty="0">
                <a:latin typeface="Calibri" panose="020F0502020204030204" pitchFamily="34" charset="0"/>
              </a:rPr>
              <a:t>zajęcia kompensacyjno-wyrównawcze (zajęcia specjalistyczne np.: logopedyczne, terapeutyczne, psychologiczne, gimnastyka korekcyjna).</a:t>
            </a:r>
          </a:p>
          <a:p>
            <a:pPr algn="just">
              <a:lnSpc>
                <a:spcPct val="150000"/>
              </a:lnSpc>
            </a:pPr>
            <a:endParaRPr lang="pl-PL" sz="1400" dirty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sz="1400" dirty="0" smtClean="0">
                <a:latin typeface="Calibri" panose="020F0502020204030204" pitchFamily="34" charset="0"/>
              </a:rPr>
              <a:t>b</a:t>
            </a:r>
            <a:r>
              <a:rPr lang="pl-PL" sz="1400" dirty="0">
                <a:latin typeface="Calibri" panose="020F0502020204030204" pitchFamily="34" charset="0"/>
              </a:rPr>
              <a:t>) doskonalenie kompetencji zawodowych nauczycieli wychowania przedszkolnego w zakresie prowadzenia zajęć, </a:t>
            </a:r>
            <a:r>
              <a:rPr lang="pl-PL" sz="1400" dirty="0" smtClean="0">
                <a:latin typeface="Calibri" panose="020F0502020204030204" pitchFamily="34" charset="0"/>
              </a:rPr>
              <a:t/>
            </a:r>
            <a:br>
              <a:rPr lang="pl-PL" sz="1400" dirty="0" smtClean="0">
                <a:latin typeface="Calibri" panose="020F0502020204030204" pitchFamily="34" charset="0"/>
              </a:rPr>
            </a:br>
            <a:r>
              <a:rPr lang="pl-PL" sz="1400" dirty="0" smtClean="0">
                <a:latin typeface="Calibri" panose="020F0502020204030204" pitchFamily="34" charset="0"/>
              </a:rPr>
              <a:t>o </a:t>
            </a:r>
            <a:r>
              <a:rPr lang="pl-PL" sz="1400" dirty="0">
                <a:latin typeface="Calibri" panose="020F0502020204030204" pitchFamily="34" charset="0"/>
              </a:rPr>
              <a:t>których mowa w pkt a), wyłącznie jako uzupełnienie działań dotyczących rozszerzenia oferty ośrodków wychowania przedszkolnego, obejmujące m.in</a:t>
            </a:r>
            <a:r>
              <a:rPr lang="pl-PL" sz="1400" dirty="0" smtClean="0">
                <a:latin typeface="Calibri" panose="020F0502020204030204" pitchFamily="34" charset="0"/>
              </a:rPr>
              <a:t>.: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400" dirty="0" smtClean="0">
                <a:latin typeface="Calibri" panose="020F0502020204030204" pitchFamily="34" charset="0"/>
              </a:rPr>
              <a:t>kursy </a:t>
            </a:r>
            <a:r>
              <a:rPr lang="pl-PL" sz="1400" dirty="0">
                <a:latin typeface="Calibri" panose="020F0502020204030204" pitchFamily="34" charset="0"/>
              </a:rPr>
              <a:t>i szkolenia,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400" dirty="0" smtClean="0">
                <a:latin typeface="Calibri" panose="020F0502020204030204" pitchFamily="34" charset="0"/>
              </a:rPr>
              <a:t>studia </a:t>
            </a:r>
            <a:r>
              <a:rPr lang="pl-PL" sz="1400" dirty="0">
                <a:latin typeface="Calibri" panose="020F0502020204030204" pitchFamily="34" charset="0"/>
              </a:rPr>
              <a:t>podyplomowe,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400" dirty="0" smtClean="0">
                <a:latin typeface="Calibri" panose="020F0502020204030204" pitchFamily="34" charset="0"/>
              </a:rPr>
              <a:t>sieci </a:t>
            </a:r>
            <a:r>
              <a:rPr lang="pl-PL" sz="1400" dirty="0">
                <a:latin typeface="Calibri" panose="020F0502020204030204" pitchFamily="34" charset="0"/>
              </a:rPr>
              <a:t>współpracy i samokształcenia nauczycieli,</a:t>
            </a:r>
          </a:p>
          <a:p>
            <a:pPr marL="628650" lvl="1" indent="-1714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1400" dirty="0" smtClean="0">
                <a:latin typeface="Calibri" panose="020F0502020204030204" pitchFamily="34" charset="0"/>
              </a:rPr>
              <a:t>współpracę </a:t>
            </a:r>
            <a:r>
              <a:rPr lang="pl-PL" sz="1400" dirty="0">
                <a:latin typeface="Calibri" panose="020F0502020204030204" pitchFamily="34" charset="0"/>
              </a:rPr>
              <a:t>ze specjalistycznymi ośrodkami.</a:t>
            </a:r>
          </a:p>
          <a:p>
            <a:r>
              <a:rPr lang="pl-PL" sz="1400" dirty="0"/>
              <a:t> </a:t>
            </a:r>
          </a:p>
          <a:p>
            <a:pPr lvl="0" algn="just">
              <a:lnSpc>
                <a:spcPct val="150000"/>
              </a:lnSpc>
            </a:pPr>
            <a:endParaRPr lang="pl-PL" sz="14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</a:pPr>
            <a:endParaRPr lang="pl-PL" sz="1400" b="1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7020272" y="260648"/>
            <a:ext cx="202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TYP PROJEKTU </a:t>
            </a:r>
            <a:endParaRPr lang="pl-PL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51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9"/>
          <p:cNvSpPr txBox="1">
            <a:spLocks noChangeArrowheads="1"/>
          </p:cNvSpPr>
          <p:nvPr/>
        </p:nvSpPr>
        <p:spPr bwMode="auto">
          <a:xfrm>
            <a:off x="3491880" y="260648"/>
            <a:ext cx="54879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GRUPA DOCELOWA</a:t>
            </a:r>
            <a:endParaRPr lang="pl-PL" altLang="pl-PL" sz="1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467991" y="1916832"/>
            <a:ext cx="8640960" cy="2646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lnSpc>
                <a:spcPct val="150000"/>
              </a:lnSpc>
              <a:buNone/>
            </a:pPr>
            <a:r>
              <a:rPr lang="pl-PL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        </a:t>
            </a:r>
            <a:r>
              <a:rPr lang="pl-PL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Wsparcie skierowane </a:t>
            </a:r>
            <a:r>
              <a:rPr lang="pl-PL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jest do</a:t>
            </a:r>
            <a:r>
              <a:rPr lang="pl-PL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:</a:t>
            </a:r>
            <a:endParaRPr lang="pl-PL" sz="2000" dirty="0" smtClean="0">
              <a:latin typeface="Calibri" panose="020F0502020204030204" pitchFamily="34" charset="0"/>
            </a:endParaRPr>
          </a:p>
          <a:p>
            <a:pPr marL="1028700"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dirty="0">
                <a:latin typeface="Calibri" panose="020F0502020204030204" pitchFamily="34" charset="0"/>
              </a:rPr>
              <a:t>d</a:t>
            </a:r>
            <a:r>
              <a:rPr lang="pl-PL" sz="2000" dirty="0" smtClean="0">
                <a:latin typeface="Calibri" panose="020F0502020204030204" pitchFamily="34" charset="0"/>
              </a:rPr>
              <a:t>zieci w wieku przedszkolnym,</a:t>
            </a:r>
          </a:p>
          <a:p>
            <a:pPr marL="1028700"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dirty="0">
                <a:latin typeface="Calibri" panose="020F0502020204030204" pitchFamily="34" charset="0"/>
              </a:rPr>
              <a:t>n</a:t>
            </a:r>
            <a:r>
              <a:rPr lang="pl-PL" sz="2000" dirty="0" smtClean="0">
                <a:latin typeface="Calibri" panose="020F0502020204030204" pitchFamily="34" charset="0"/>
              </a:rPr>
              <a:t>auczycieli,</a:t>
            </a:r>
          </a:p>
          <a:p>
            <a:pPr marL="1028700"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2000" dirty="0">
                <a:latin typeface="Calibri" panose="020F0502020204030204" pitchFamily="34" charset="0"/>
              </a:rPr>
              <a:t>o</a:t>
            </a:r>
            <a:r>
              <a:rPr lang="pl-PL" sz="2000" dirty="0" smtClean="0">
                <a:latin typeface="Calibri" panose="020F0502020204030204" pitchFamily="34" charset="0"/>
              </a:rPr>
              <a:t>piekunów prawnych dzieci.</a:t>
            </a:r>
          </a:p>
          <a:p>
            <a:pPr marL="1028700"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l-PL" sz="2000" dirty="0">
              <a:latin typeface="Calibri" panose="020F0502020204030204" pitchFamily="34" charset="0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876256" y="6381750"/>
            <a:ext cx="2133600" cy="476250"/>
          </a:xfrm>
        </p:spPr>
        <p:txBody>
          <a:bodyPr/>
          <a:lstStyle/>
          <a:p>
            <a:pPr>
              <a:defRPr/>
            </a:pPr>
            <a:fld id="{16827F22-4254-462D-B62F-85BF0961A83A}" type="slidenum">
              <a:rPr lang="pl-PL" altLang="pl-PL" smtClean="0"/>
              <a:pPr>
                <a:defRPr/>
              </a:pPr>
              <a:t>9</a:t>
            </a:fld>
            <a:endParaRPr lang="pl-PL" alt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7155</TotalTime>
  <Words>1108</Words>
  <Application>Microsoft Office PowerPoint</Application>
  <PresentationFormat>Pokaz na ekranie (4:3)</PresentationFormat>
  <Paragraphs>229</Paragraphs>
  <Slides>22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30" baseType="lpstr">
      <vt:lpstr>Microsoft YaHei</vt:lpstr>
      <vt:lpstr>Arial</vt:lpstr>
      <vt:lpstr>Arial Black</vt:lpstr>
      <vt:lpstr>Calibri</vt:lpstr>
      <vt:lpstr>Symbol</vt:lpstr>
      <vt:lpstr>Times New Roman</vt:lpstr>
      <vt:lpstr>Wingdings</vt:lpstr>
      <vt:lpstr>Projekt domyślny</vt:lpstr>
      <vt:lpstr>SPECYFIKA KONKURSU W RAMACH DZIAŁANIA 3.1  RPO WP 2014-2020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UMWP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dpi</dc:title>
  <dc:creator>Stawiński Arkadiusz</dc:creator>
  <cp:lastModifiedBy>Leszczyńska Agata</cp:lastModifiedBy>
  <cp:revision>617</cp:revision>
  <cp:lastPrinted>2015-11-17T08:49:11Z</cp:lastPrinted>
  <dcterms:created xsi:type="dcterms:W3CDTF">2008-01-08T07:52:50Z</dcterms:created>
  <dcterms:modified xsi:type="dcterms:W3CDTF">2016-02-11T06:47:50Z</dcterms:modified>
</cp:coreProperties>
</file>