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</p:sldMasterIdLst>
  <p:notesMasterIdLst>
    <p:notesMasterId r:id="rId31"/>
  </p:notesMasterIdLst>
  <p:sldIdLst>
    <p:sldId id="462" r:id="rId3"/>
    <p:sldId id="454" r:id="rId4"/>
    <p:sldId id="455" r:id="rId5"/>
    <p:sldId id="456" r:id="rId6"/>
    <p:sldId id="457" r:id="rId7"/>
    <p:sldId id="429" r:id="rId8"/>
    <p:sldId id="430" r:id="rId9"/>
    <p:sldId id="431" r:id="rId10"/>
    <p:sldId id="432" r:id="rId11"/>
    <p:sldId id="463" r:id="rId12"/>
    <p:sldId id="433" r:id="rId13"/>
    <p:sldId id="434" r:id="rId14"/>
    <p:sldId id="435" r:id="rId15"/>
    <p:sldId id="442" r:id="rId16"/>
    <p:sldId id="443" r:id="rId17"/>
    <p:sldId id="444" r:id="rId18"/>
    <p:sldId id="445" r:id="rId19"/>
    <p:sldId id="405" r:id="rId20"/>
    <p:sldId id="424" r:id="rId21"/>
    <p:sldId id="458" r:id="rId22"/>
    <p:sldId id="426" r:id="rId23"/>
    <p:sldId id="447" r:id="rId24"/>
    <p:sldId id="449" r:id="rId25"/>
    <p:sldId id="460" r:id="rId26"/>
    <p:sldId id="461" r:id="rId27"/>
    <p:sldId id="411" r:id="rId28"/>
    <p:sldId id="452" r:id="rId29"/>
    <p:sldId id="418" r:id="rId30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006600"/>
    <a:srgbClr val="33CC33"/>
    <a:srgbClr val="FF0000"/>
    <a:srgbClr val="336699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82509" autoAdjust="0"/>
  </p:normalViewPr>
  <p:slideViewPr>
    <p:cSldViewPr>
      <p:cViewPr varScale="1">
        <p:scale>
          <a:sx n="96" d="100"/>
          <a:sy n="96" d="100"/>
        </p:scale>
        <p:origin x="25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OCENA FORMALNA</a:t>
          </a:r>
          <a:endParaRPr lang="pl-PL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POZYTYWNA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ZAKWALIFIKOWANIE DO OCENY MERYTORYCZNEJ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NEGATYWNA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KTÓREGOKOLWIEK Z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3E149D04-46C5-471A-9632-81D5B514F5CA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FD499872-173A-4D9E-9567-C4CD76087C05}" type="parTrans" cxnId="{E7F68F38-6D5B-4840-9F39-0AADA7F09BE1}">
      <dgm:prSet/>
      <dgm:spPr/>
      <dgm:t>
        <a:bodyPr/>
        <a:lstStyle/>
        <a:p>
          <a:endParaRPr lang="pl-PL"/>
        </a:p>
      </dgm:t>
    </dgm:pt>
    <dgm:pt modelId="{C461F6B2-5917-4178-AD36-208BDF568664}" type="sibTrans" cxnId="{E7F68F38-6D5B-4840-9F39-0AADA7F09BE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697A732-91DB-4099-B560-D363FFEE1BA9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UMIESZCZENIE LISTY WNIOSKÓW NA STRONIE RPO WP 2014-2020</a:t>
          </a:r>
          <a:endParaRPr lang="pl-PL" sz="1800" dirty="0">
            <a:latin typeface="Calibri" panose="020F0502020204030204" pitchFamily="34" charset="0"/>
          </a:endParaRPr>
        </a:p>
      </dgm:t>
    </dgm:pt>
    <dgm:pt modelId="{C3FDE025-3491-4847-8979-ED6DB39CE825}" type="parTrans" cxnId="{DD0F563A-69FB-4309-AADE-57247F5E32BD}">
      <dgm:prSet/>
      <dgm:spPr/>
      <dgm:t>
        <a:bodyPr/>
        <a:lstStyle/>
        <a:p>
          <a:endParaRPr lang="pl-PL"/>
        </a:p>
      </dgm:t>
    </dgm:pt>
    <dgm:pt modelId="{ADDD068B-1FF9-4FE1-978D-68C6C5DD8816}" type="sibTrans" cxnId="{DD0F563A-69FB-4309-AADE-57247F5E32BD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38733" custScaleY="21320" custLinFactNeighborX="4281" custLinFactNeighborY="6827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159267" custScaleY="66886" custLinFactNeighborX="72" custLinFactNeighborY="-80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62797" custScaleY="51997" custLinFactNeighborX="72" custLinFactNeighborY="-156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6F7077-FF9A-4D1E-B418-34790722B66C}" type="presOf" srcId="{4B57D2B5-B7B0-4F06-A355-EB0E0500198B}" destId="{D4495778-FA4A-44A0-AD0E-D20C9871C6FA}" srcOrd="0" destOrd="0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7214B526-7B87-4A3E-9D9D-E35D7B4A8032}" type="presOf" srcId="{6E49313A-DCA6-4340-9691-AB471DECB54D}" destId="{A1DA58D1-78F1-4480-8E0B-E8C462957DF0}" srcOrd="0" destOrd="1" presId="urn:microsoft.com/office/officeart/2005/8/layout/hierarchy3"/>
    <dgm:cxn modelId="{1924874A-9230-43D0-82BB-407B637F26BE}" type="presOf" srcId="{C697A732-91DB-4099-B560-D363FFEE1BA9}" destId="{A1DA58D1-78F1-4480-8E0B-E8C462957DF0}" srcOrd="0" destOrd="3" presId="urn:microsoft.com/office/officeart/2005/8/layout/hierarchy3"/>
    <dgm:cxn modelId="{249548BB-5002-499B-843F-0E165A3515D1}" type="presOf" srcId="{082C7F91-AD26-4DA7-9520-EA3BFE1B6C17}" destId="{FFCB8C55-0C66-4745-8714-36641CEEC47B}" srcOrd="1" destOrd="0" presId="urn:microsoft.com/office/officeart/2005/8/layout/hierarchy3"/>
    <dgm:cxn modelId="{E7EA1414-3AF1-4847-9266-52502232143D}" type="presOf" srcId="{616CB6F1-9A46-4963-88A9-2449DF224E94}" destId="{A1DA58D1-78F1-4480-8E0B-E8C462957DF0}" srcOrd="0" destOrd="2" presId="urn:microsoft.com/office/officeart/2005/8/layout/hierarchy3"/>
    <dgm:cxn modelId="{30C65F0C-23F3-491E-8A56-82A212D28561}" type="presOf" srcId="{0DF4E01B-CE4B-4CCA-9955-3F87C6BAE4F2}" destId="{D5E6966A-1DF7-4972-9E83-DCDA29FB6403}" srcOrd="0" destOrd="1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9E6A0F21-462A-45F6-8885-3887BEE151AF}" type="presOf" srcId="{DD67AE25-F7AA-425E-9B4E-B6AD0BDCEBD5}" destId="{A1DA58D1-78F1-4480-8E0B-E8C462957DF0}" srcOrd="0" destOrd="0" presId="urn:microsoft.com/office/officeart/2005/8/layout/hierarchy3"/>
    <dgm:cxn modelId="{E7F68F38-6D5B-4840-9F39-0AADA7F09BE1}" srcId="{1F89F235-84ED-4D9A-B173-B26F06CEDF2D}" destId="{3E149D04-46C5-471A-9632-81D5B514F5CA}" srcOrd="1" destOrd="0" parTransId="{FD499872-173A-4D9E-9567-C4CD76087C05}" sibTransId="{C461F6B2-5917-4178-AD36-208BDF568664}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38CFB990-4D75-45D1-9740-96CD8C1FBA9A}" type="presOf" srcId="{8631602D-0B96-494E-9835-D644BDA4C063}" destId="{018A292B-2CC7-468F-B36C-4C967FE44FCB}" srcOrd="0" destOrd="0" presId="urn:microsoft.com/office/officeart/2005/8/layout/hierarchy3"/>
    <dgm:cxn modelId="{384AA29E-FAE8-4BA6-9AFA-AAD3E36C48DA}" type="presOf" srcId="{082C7F91-AD26-4DA7-9520-EA3BFE1B6C17}" destId="{726BFF46-932A-4F93-9C60-EE19B41502EF}" srcOrd="0" destOrd="0" presId="urn:microsoft.com/office/officeart/2005/8/layout/hierarchy3"/>
    <dgm:cxn modelId="{DD0F563A-69FB-4309-AADE-57247F5E32BD}" srcId="{DD67AE25-F7AA-425E-9B4E-B6AD0BDCEBD5}" destId="{C697A732-91DB-4099-B560-D363FFEE1BA9}" srcOrd="2" destOrd="0" parTransId="{C3FDE025-3491-4847-8979-ED6DB39CE825}" sibTransId="{ADDD068B-1FF9-4FE1-978D-68C6C5DD8816}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D35E491A-87EA-48CE-A470-986BAA89A9DC}" type="presOf" srcId="{3E149D04-46C5-471A-9632-81D5B514F5CA}" destId="{D5E6966A-1DF7-4972-9E83-DCDA29FB6403}" srcOrd="0" destOrd="2" presId="urn:microsoft.com/office/officeart/2005/8/layout/hierarchy3"/>
    <dgm:cxn modelId="{F0274D65-AF32-4C7E-A6FD-4AFA53050329}" type="presOf" srcId="{1F89F235-84ED-4D9A-B173-B26F06CEDF2D}" destId="{D5E6966A-1DF7-4972-9E83-DCDA29FB6403}" srcOrd="0" destOrd="0" presId="urn:microsoft.com/office/officeart/2005/8/layout/hierarchy3"/>
    <dgm:cxn modelId="{D8E2832D-CE01-40EF-AE8B-C865867C5B27}" type="presOf" srcId="{0645462A-3C07-4E92-B757-1D96969943CD}" destId="{6E6386D6-8852-400F-9D09-7FBBE8A3741D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054A9984-4F31-4F56-8BF6-1E81F8103A16}" type="presParOf" srcId="{D4495778-FA4A-44A0-AD0E-D20C9871C6FA}" destId="{91059BFA-3B75-4E6B-9CD0-9D51562AC3C9}" srcOrd="0" destOrd="0" presId="urn:microsoft.com/office/officeart/2005/8/layout/hierarchy3"/>
    <dgm:cxn modelId="{9D193C00-B41D-42EC-8456-14920E17A19D}" type="presParOf" srcId="{91059BFA-3B75-4E6B-9CD0-9D51562AC3C9}" destId="{2A3741B8-09F6-45AB-BF7B-61E74CBDDEAF}" srcOrd="0" destOrd="0" presId="urn:microsoft.com/office/officeart/2005/8/layout/hierarchy3"/>
    <dgm:cxn modelId="{C151354A-C00D-4ADF-AAA1-E4D6E37CD6F8}" type="presParOf" srcId="{2A3741B8-09F6-45AB-BF7B-61E74CBDDEAF}" destId="{726BFF46-932A-4F93-9C60-EE19B41502EF}" srcOrd="0" destOrd="0" presId="urn:microsoft.com/office/officeart/2005/8/layout/hierarchy3"/>
    <dgm:cxn modelId="{78E520DE-9C80-4705-8E3B-773DD2607B8D}" type="presParOf" srcId="{2A3741B8-09F6-45AB-BF7B-61E74CBDDEAF}" destId="{FFCB8C55-0C66-4745-8714-36641CEEC47B}" srcOrd="1" destOrd="0" presId="urn:microsoft.com/office/officeart/2005/8/layout/hierarchy3"/>
    <dgm:cxn modelId="{D1F812DB-6E09-4875-9FFC-CF63514FFCB4}" type="presParOf" srcId="{91059BFA-3B75-4E6B-9CD0-9D51562AC3C9}" destId="{C996870F-D73A-4BA7-B773-1A0E7B84A8F3}" srcOrd="1" destOrd="0" presId="urn:microsoft.com/office/officeart/2005/8/layout/hierarchy3"/>
    <dgm:cxn modelId="{B9F78D75-A5F2-4861-822A-87EEC334E94A}" type="presParOf" srcId="{C996870F-D73A-4BA7-B773-1A0E7B84A8F3}" destId="{6E6386D6-8852-400F-9D09-7FBBE8A3741D}" srcOrd="0" destOrd="0" presId="urn:microsoft.com/office/officeart/2005/8/layout/hierarchy3"/>
    <dgm:cxn modelId="{B080FBDA-724D-4AA4-828B-3DBA40DC0E9F}" type="presParOf" srcId="{C996870F-D73A-4BA7-B773-1A0E7B84A8F3}" destId="{A1DA58D1-78F1-4480-8E0B-E8C462957DF0}" srcOrd="1" destOrd="0" presId="urn:microsoft.com/office/officeart/2005/8/layout/hierarchy3"/>
    <dgm:cxn modelId="{5D2CA332-A9B2-43D0-A156-2470C19B0BC2}" type="presParOf" srcId="{C996870F-D73A-4BA7-B773-1A0E7B84A8F3}" destId="{018A292B-2CC7-468F-B36C-4C967FE44FCB}" srcOrd="2" destOrd="0" presId="urn:microsoft.com/office/officeart/2005/8/layout/hierarchy3"/>
    <dgm:cxn modelId="{D5397DF0-93D4-4549-A64F-E7967F8B166B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WSZYSTKIE KRYTERIA</a:t>
          </a:r>
          <a:endParaRPr lang="pl-PL" sz="16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NIESPEŁNIONE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KRYTERIUM KWALIFIKOWALNOŚCI WYDATKÓW</a:t>
          </a:r>
          <a:endParaRPr lang="pl-PL" sz="16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0E1B6A74-BA01-45C6-BB58-2F2E6AC9BEBB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POZYTYWNA OCENA </a:t>
          </a:r>
          <a:endParaRPr lang="pl-PL" sz="1600" dirty="0">
            <a:latin typeface="Calibri" panose="020F0502020204030204" pitchFamily="34" charset="0"/>
          </a:endParaRPr>
        </a:p>
      </dgm:t>
    </dgm:pt>
    <dgm:pt modelId="{953EC885-17D7-424A-AA28-5493F4D096A3}" type="parTrans" cxnId="{F0A1F659-6993-4746-9EE5-920DD1D211BD}">
      <dgm:prSet/>
      <dgm:spPr/>
      <dgm:t>
        <a:bodyPr/>
        <a:lstStyle/>
        <a:p>
          <a:endParaRPr lang="pl-PL"/>
        </a:p>
      </dgm:t>
    </dgm:pt>
    <dgm:pt modelId="{98483A4F-F0F8-4B41-AE6D-04B38C3F0D38}" type="sibTrans" cxnId="{F0A1F659-6993-4746-9EE5-920DD1D211BD}">
      <dgm:prSet/>
      <dgm:spPr/>
      <dgm:t>
        <a:bodyPr/>
        <a:lstStyle/>
        <a:p>
          <a:endParaRPr lang="pl-PL"/>
        </a:p>
      </dgm:t>
    </dgm:pt>
    <dgm:pt modelId="{7D98E669-A981-4662-8970-59850C0FB32D}">
      <dgm:prSet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WARUNKOWO 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BE697084-8FAA-4E0F-8AE0-C40B8652392E}" type="parTrans" cxnId="{2BCCD84A-48D2-4CBA-80DB-C0D889DD8CA4}">
      <dgm:prSet/>
      <dgm:spPr/>
      <dgm:t>
        <a:bodyPr/>
        <a:lstStyle/>
        <a:p>
          <a:endParaRPr lang="pl-PL"/>
        </a:p>
      </dgm:t>
    </dgm:pt>
    <dgm:pt modelId="{D5F16C9C-C77D-4A56-95FA-19A6F3850A5B}" type="sibTrans" cxnId="{2BCCD84A-48D2-4CBA-80DB-C0D889DD8CA4}">
      <dgm:prSet/>
      <dgm:spPr/>
      <dgm:t>
        <a:bodyPr/>
        <a:lstStyle/>
        <a:p>
          <a:endParaRPr lang="pl-PL"/>
        </a:p>
      </dgm:t>
    </dgm:pt>
    <dgm:pt modelId="{90E9D157-AC08-4223-9293-DEAB1D7072E4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KTÓREKOLWIEK Z KRYTERIÓW SPEŁNIONE WARUNKOWE</a:t>
          </a:r>
          <a:endParaRPr lang="pl-PL" sz="1600" dirty="0">
            <a:latin typeface="Calibri" panose="020F0502020204030204" pitchFamily="34" charset="0"/>
          </a:endParaRPr>
        </a:p>
      </dgm:t>
    </dgm:pt>
    <dgm:pt modelId="{28ED7789-94D2-464C-AA55-2F3267315637}" type="parTrans" cxnId="{D5334148-B42D-4066-9976-E3F83092ED9B}">
      <dgm:prSet/>
      <dgm:spPr/>
      <dgm:t>
        <a:bodyPr/>
        <a:lstStyle/>
        <a:p>
          <a:endParaRPr lang="pl-PL"/>
        </a:p>
      </dgm:t>
    </dgm:pt>
    <dgm:pt modelId="{0241C962-649F-46F7-9C65-D824C7BFB681}" type="sibTrans" cxnId="{D5334148-B42D-4066-9976-E3F83092ED9B}">
      <dgm:prSet/>
      <dgm:spPr/>
      <dgm:t>
        <a:bodyPr/>
        <a:lstStyle/>
        <a:p>
          <a:endParaRPr lang="pl-PL"/>
        </a:p>
      </dgm:t>
    </dgm:pt>
    <dgm:pt modelId="{4CA57348-B70C-4532-B6FA-CF9E44B61498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WARUNKOWO POZYTYWNA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D363A008-13F9-46A2-9214-13CBC890C597}" type="parTrans" cxnId="{7E4490B5-5430-48C9-A967-431FD71F867E}">
      <dgm:prSet/>
      <dgm:spPr/>
      <dgm:t>
        <a:bodyPr/>
        <a:lstStyle/>
        <a:p>
          <a:endParaRPr lang="pl-PL"/>
        </a:p>
      </dgm:t>
    </dgm:pt>
    <dgm:pt modelId="{A74196F8-B594-426C-B337-09A7E14714B1}" type="sibTrans" cxnId="{7E4490B5-5430-48C9-A967-431FD71F867E}">
      <dgm:prSet/>
      <dgm:spPr/>
      <dgm:t>
        <a:bodyPr/>
        <a:lstStyle/>
        <a:p>
          <a:endParaRPr lang="pl-PL"/>
        </a:p>
      </dgm:t>
    </dgm:pt>
    <dgm:pt modelId="{EBD5B3F2-7377-4581-99B8-62FF0BB75D58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NEGOCJACJE (PO OCENIE STRATEGICZNEJ I STOPNIA)</a:t>
          </a:r>
          <a:endParaRPr lang="pl-PL" sz="1600" dirty="0">
            <a:latin typeface="Calibri" panose="020F0502020204030204" pitchFamily="34" charset="0"/>
          </a:endParaRPr>
        </a:p>
      </dgm:t>
    </dgm:pt>
    <dgm:pt modelId="{DC4C3369-7EFB-4EF6-8188-A3A85FCFF7A9}" type="parTrans" cxnId="{805AECC6-81AE-4807-80C1-F7FFA1EADB15}">
      <dgm:prSet/>
      <dgm:spPr/>
      <dgm:t>
        <a:bodyPr/>
        <a:lstStyle/>
        <a:p>
          <a:endParaRPr lang="pl-PL"/>
        </a:p>
      </dgm:t>
    </dgm:pt>
    <dgm:pt modelId="{F5DB8A60-BB9F-482A-8F33-CBF4ADA4DBF7}" type="sibTrans" cxnId="{805AECC6-81AE-4807-80C1-F7FFA1EADB15}">
      <dgm:prSet/>
      <dgm:spPr/>
      <dgm:t>
        <a:bodyPr/>
        <a:lstStyle/>
        <a:p>
          <a:endParaRPr lang="pl-PL"/>
        </a:p>
      </dgm:t>
    </dgm:pt>
    <dgm:pt modelId="{EDB9A4CF-E312-43A4-B924-60FA42B911B6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NEGATYWNA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834D0FA6-381D-4A01-9E13-3E23E16B9C49}" type="parTrans" cxnId="{3BBEF29C-48E9-45C0-BA00-436551370864}">
      <dgm:prSet/>
      <dgm:spPr/>
      <dgm:t>
        <a:bodyPr/>
        <a:lstStyle/>
        <a:p>
          <a:endParaRPr lang="pl-PL"/>
        </a:p>
      </dgm:t>
    </dgm:pt>
    <dgm:pt modelId="{35EBA216-50D0-493A-B961-C4B20A65B15D}" type="sibTrans" cxnId="{3BBEF29C-48E9-45C0-BA00-436551370864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94676" custScaleY="35066" custLinFactNeighborX="639" custLinFactNeighborY="12422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3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3" custScaleX="217715" custScaleY="72202" custLinFactNeighborX="7977" custLinFactNeighborY="-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8C23D0-F1AC-4E90-A22D-6BE79370F484}" type="pres">
      <dgm:prSet presAssocID="{BE697084-8FAA-4E0F-8AE0-C40B8652392E}" presName="Name13" presStyleLbl="parChTrans1D2" presStyleIdx="1" presStyleCnt="3"/>
      <dgm:spPr/>
      <dgm:t>
        <a:bodyPr/>
        <a:lstStyle/>
        <a:p>
          <a:endParaRPr lang="pl-PL"/>
        </a:p>
      </dgm:t>
    </dgm:pt>
    <dgm:pt modelId="{602F7C45-C640-4370-B679-967FEFA5FA6F}" type="pres">
      <dgm:prSet presAssocID="{7D98E669-A981-4662-8970-59850C0FB32D}" presName="childText" presStyleLbl="bgAcc1" presStyleIdx="1" presStyleCnt="3" custScaleX="226901" custScaleY="97904" custLinFactNeighborX="5873" custLinFactNeighborY="-12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2" presStyleCnt="3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2" presStyleCnt="3" custScaleX="220457" custScaleY="65802" custLinFactNeighborX="5873" custLinFactNeighborY="-240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3BBEF29C-48E9-45C0-BA00-436551370864}" srcId="{1F89F235-84ED-4D9A-B173-B26F06CEDF2D}" destId="{EDB9A4CF-E312-43A4-B924-60FA42B911B6}" srcOrd="1" destOrd="0" parTransId="{834D0FA6-381D-4A01-9E13-3E23E16B9C49}" sibTransId="{35EBA216-50D0-493A-B961-C4B20A65B15D}"/>
    <dgm:cxn modelId="{6F69055E-8386-48E0-8680-8A9342B576AF}" type="presOf" srcId="{0E1B6A74-BA01-45C6-BB58-2F2E6AC9BEBB}" destId="{A1DA58D1-78F1-4480-8E0B-E8C462957DF0}" srcOrd="0" destOrd="2" presId="urn:microsoft.com/office/officeart/2005/8/layout/hierarchy3"/>
    <dgm:cxn modelId="{D495291A-9BA9-466A-BDB5-DC9A730111AF}" type="presOf" srcId="{082C7F91-AD26-4DA7-9520-EA3BFE1B6C17}" destId="{FFCB8C55-0C66-4745-8714-36641CEEC47B}" srcOrd="1" destOrd="0" presId="urn:microsoft.com/office/officeart/2005/8/layout/hierarchy3"/>
    <dgm:cxn modelId="{96D13D68-3A16-4DCD-B78B-F847ECC70EB5}" type="presOf" srcId="{4CA57348-B70C-4532-B6FA-CF9E44B61498}" destId="{602F7C45-C640-4370-B679-967FEFA5FA6F}" srcOrd="0" destOrd="2" presId="urn:microsoft.com/office/officeart/2005/8/layout/hierarchy3"/>
    <dgm:cxn modelId="{01F2A08B-8DF7-4575-8065-22350FC079FE}" type="presOf" srcId="{1F89F235-84ED-4D9A-B173-B26F06CEDF2D}" destId="{D5E6966A-1DF7-4972-9E83-DCDA29FB6403}" srcOrd="0" destOrd="0" presId="urn:microsoft.com/office/officeart/2005/8/layout/hierarchy3"/>
    <dgm:cxn modelId="{805AECC6-81AE-4807-80C1-F7FFA1EADB15}" srcId="{7D98E669-A981-4662-8970-59850C0FB32D}" destId="{EBD5B3F2-7377-4581-99B8-62FF0BB75D58}" srcOrd="2" destOrd="0" parTransId="{DC4C3369-7EFB-4EF6-8188-A3A85FCFF7A9}" sibTransId="{F5DB8A60-BB9F-482A-8F33-CBF4ADA4DBF7}"/>
    <dgm:cxn modelId="{7B39FF4B-DDDA-457D-A4E4-5D6C269B7756}" type="presOf" srcId="{EDB9A4CF-E312-43A4-B924-60FA42B911B6}" destId="{D5E6966A-1DF7-4972-9E83-DCDA29FB6403}" srcOrd="0" destOrd="2" presId="urn:microsoft.com/office/officeart/2005/8/layout/hierarchy3"/>
    <dgm:cxn modelId="{61733609-5F93-410E-9A22-71A53E8BAA4A}" type="presOf" srcId="{0645462A-3C07-4E92-B757-1D96969943CD}" destId="{6E6386D6-8852-400F-9D09-7FBBE8A3741D}" srcOrd="0" destOrd="0" presId="urn:microsoft.com/office/officeart/2005/8/layout/hierarchy3"/>
    <dgm:cxn modelId="{7E4490B5-5430-48C9-A967-431FD71F867E}" srcId="{7D98E669-A981-4662-8970-59850C0FB32D}" destId="{4CA57348-B70C-4532-B6FA-CF9E44B61498}" srcOrd="1" destOrd="0" parTransId="{D363A008-13F9-46A2-9214-13CBC890C597}" sibTransId="{A74196F8-B594-426C-B337-09A7E14714B1}"/>
    <dgm:cxn modelId="{1E426ED9-B41C-4D4B-BD63-5E34CDF58E8F}" type="presOf" srcId="{BE697084-8FAA-4E0F-8AE0-C40B8652392E}" destId="{C78C23D0-F1AC-4E90-A22D-6BE79370F484}" srcOrd="0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EA750339-1A48-428C-AF73-496A9EBC29EF}" type="presOf" srcId="{6E49313A-DCA6-4340-9691-AB471DECB54D}" destId="{A1DA58D1-78F1-4480-8E0B-E8C462957DF0}" srcOrd="0" destOrd="1" presId="urn:microsoft.com/office/officeart/2005/8/layout/hierarchy3"/>
    <dgm:cxn modelId="{FFFB1215-507B-462F-85B5-4C1A48C5652D}" type="presOf" srcId="{90E9D157-AC08-4223-9293-DEAB1D7072E4}" destId="{602F7C45-C640-4370-B679-967FEFA5FA6F}" srcOrd="0" destOrd="1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D4F7F4BE-8E23-4B42-BA15-4A08A61E280F}" type="presOf" srcId="{4B57D2B5-B7B0-4F06-A355-EB0E0500198B}" destId="{D4495778-FA4A-44A0-AD0E-D20C9871C6FA}" srcOrd="0" destOrd="0" presId="urn:microsoft.com/office/officeart/2005/8/layout/hierarchy3"/>
    <dgm:cxn modelId="{2BCCD84A-48D2-4CBA-80DB-C0D889DD8CA4}" srcId="{082C7F91-AD26-4DA7-9520-EA3BFE1B6C17}" destId="{7D98E669-A981-4662-8970-59850C0FB32D}" srcOrd="1" destOrd="0" parTransId="{BE697084-8FAA-4E0F-8AE0-C40B8652392E}" sibTransId="{D5F16C9C-C77D-4A56-95FA-19A6F3850A5B}"/>
    <dgm:cxn modelId="{66E561FC-7638-4371-A257-A8E4C371AA63}" type="presOf" srcId="{EBD5B3F2-7377-4581-99B8-62FF0BB75D58}" destId="{602F7C45-C640-4370-B679-967FEFA5FA6F}" srcOrd="0" destOrd="3" presId="urn:microsoft.com/office/officeart/2005/8/layout/hierarchy3"/>
    <dgm:cxn modelId="{A1A46D6A-07E3-4196-ACBB-467552B42CDB}" type="presOf" srcId="{0DF4E01B-CE4B-4CCA-9955-3F87C6BAE4F2}" destId="{D5E6966A-1DF7-4972-9E83-DCDA29FB6403}" srcOrd="0" destOrd="1" presId="urn:microsoft.com/office/officeart/2005/8/layout/hierarchy3"/>
    <dgm:cxn modelId="{D5334148-B42D-4066-9976-E3F83092ED9B}" srcId="{7D98E669-A981-4662-8970-59850C0FB32D}" destId="{90E9D157-AC08-4223-9293-DEAB1D7072E4}" srcOrd="0" destOrd="0" parTransId="{28ED7789-94D2-464C-AA55-2F3267315637}" sibTransId="{0241C962-649F-46F7-9C65-D824C7BFB681}"/>
    <dgm:cxn modelId="{69E48A43-EB41-4AC0-BCA8-956D6CE91FDB}" type="presOf" srcId="{DD67AE25-F7AA-425E-9B4E-B6AD0BDCEBD5}" destId="{A1DA58D1-78F1-4480-8E0B-E8C462957DF0}" srcOrd="0" destOrd="0" presId="urn:microsoft.com/office/officeart/2005/8/layout/hierarchy3"/>
    <dgm:cxn modelId="{48CFEA7A-63C6-47AC-848B-A5532BDCB13B}" srcId="{082C7F91-AD26-4DA7-9520-EA3BFE1B6C17}" destId="{1F89F235-84ED-4D9A-B173-B26F06CEDF2D}" srcOrd="2" destOrd="0" parTransId="{8631602D-0B96-494E-9835-D644BDA4C063}" sibTransId="{3005494E-4B8C-4E06-8448-EE7DA633F8AA}"/>
    <dgm:cxn modelId="{2E3ADF3E-49D1-4A52-B998-AAB75F1E4B53}" type="presOf" srcId="{082C7F91-AD26-4DA7-9520-EA3BFE1B6C17}" destId="{726BFF46-932A-4F93-9C60-EE19B41502EF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FD97E2C0-BC89-4FE4-B1E1-EACFAC08035F}" type="presOf" srcId="{7D98E669-A981-4662-8970-59850C0FB32D}" destId="{602F7C45-C640-4370-B679-967FEFA5FA6F}" srcOrd="0" destOrd="0" presId="urn:microsoft.com/office/officeart/2005/8/layout/hierarchy3"/>
    <dgm:cxn modelId="{F0A1F659-6993-4746-9EE5-920DD1D211BD}" srcId="{DD67AE25-F7AA-425E-9B4E-B6AD0BDCEBD5}" destId="{0E1B6A74-BA01-45C6-BB58-2F2E6AC9BEBB}" srcOrd="1" destOrd="0" parTransId="{953EC885-17D7-424A-AA28-5493F4D096A3}" sibTransId="{98483A4F-F0F8-4B41-AE6D-04B38C3F0D38}"/>
    <dgm:cxn modelId="{22E9BDBE-E949-4A48-B1C0-C537A4A6C1C8}" type="presOf" srcId="{8631602D-0B96-494E-9835-D644BDA4C063}" destId="{018A292B-2CC7-468F-B36C-4C967FE44FCB}" srcOrd="0" destOrd="0" presId="urn:microsoft.com/office/officeart/2005/8/layout/hierarchy3"/>
    <dgm:cxn modelId="{D7EBDA15-48E6-42A2-8F81-1AA52D2FEFB2}" type="presParOf" srcId="{D4495778-FA4A-44A0-AD0E-D20C9871C6FA}" destId="{91059BFA-3B75-4E6B-9CD0-9D51562AC3C9}" srcOrd="0" destOrd="0" presId="urn:microsoft.com/office/officeart/2005/8/layout/hierarchy3"/>
    <dgm:cxn modelId="{A23606C2-D97B-47E0-AEB6-3C623D2F94DC}" type="presParOf" srcId="{91059BFA-3B75-4E6B-9CD0-9D51562AC3C9}" destId="{2A3741B8-09F6-45AB-BF7B-61E74CBDDEAF}" srcOrd="0" destOrd="0" presId="urn:microsoft.com/office/officeart/2005/8/layout/hierarchy3"/>
    <dgm:cxn modelId="{A722A47C-9222-4E6D-8B86-1C1E039D82CD}" type="presParOf" srcId="{2A3741B8-09F6-45AB-BF7B-61E74CBDDEAF}" destId="{726BFF46-932A-4F93-9C60-EE19B41502EF}" srcOrd="0" destOrd="0" presId="urn:microsoft.com/office/officeart/2005/8/layout/hierarchy3"/>
    <dgm:cxn modelId="{661F4DF6-2C8A-4855-A6EF-6BA26AC660E7}" type="presParOf" srcId="{2A3741B8-09F6-45AB-BF7B-61E74CBDDEAF}" destId="{FFCB8C55-0C66-4745-8714-36641CEEC47B}" srcOrd="1" destOrd="0" presId="urn:microsoft.com/office/officeart/2005/8/layout/hierarchy3"/>
    <dgm:cxn modelId="{448A102C-B35A-44BE-A0EA-9B9F862CA6D5}" type="presParOf" srcId="{91059BFA-3B75-4E6B-9CD0-9D51562AC3C9}" destId="{C996870F-D73A-4BA7-B773-1A0E7B84A8F3}" srcOrd="1" destOrd="0" presId="urn:microsoft.com/office/officeart/2005/8/layout/hierarchy3"/>
    <dgm:cxn modelId="{E7AC6ED2-F469-49F2-A5B2-85244780DA1E}" type="presParOf" srcId="{C996870F-D73A-4BA7-B773-1A0E7B84A8F3}" destId="{6E6386D6-8852-400F-9D09-7FBBE8A3741D}" srcOrd="0" destOrd="0" presId="urn:microsoft.com/office/officeart/2005/8/layout/hierarchy3"/>
    <dgm:cxn modelId="{55FADACE-1A7B-4DAE-A71D-3745B968E931}" type="presParOf" srcId="{C996870F-D73A-4BA7-B773-1A0E7B84A8F3}" destId="{A1DA58D1-78F1-4480-8E0B-E8C462957DF0}" srcOrd="1" destOrd="0" presId="urn:microsoft.com/office/officeart/2005/8/layout/hierarchy3"/>
    <dgm:cxn modelId="{2B805928-96FD-47EC-AE31-59E2ABA26400}" type="presParOf" srcId="{C996870F-D73A-4BA7-B773-1A0E7B84A8F3}" destId="{C78C23D0-F1AC-4E90-A22D-6BE79370F484}" srcOrd="2" destOrd="0" presId="urn:microsoft.com/office/officeart/2005/8/layout/hierarchy3"/>
    <dgm:cxn modelId="{D18E4A79-7C37-496E-82FA-95693A06B73E}" type="presParOf" srcId="{C996870F-D73A-4BA7-B773-1A0E7B84A8F3}" destId="{602F7C45-C640-4370-B679-967FEFA5FA6F}" srcOrd="3" destOrd="0" presId="urn:microsoft.com/office/officeart/2005/8/layout/hierarchy3"/>
    <dgm:cxn modelId="{B9B593E0-22FA-463D-BED6-59344E6010C9}" type="presParOf" srcId="{C996870F-D73A-4BA7-B773-1A0E7B84A8F3}" destId="{018A292B-2CC7-468F-B36C-4C967FE44FCB}" srcOrd="4" destOrd="0" presId="urn:microsoft.com/office/officeart/2005/8/layout/hierarchy3"/>
    <dgm:cxn modelId="{9FBD2813-4511-4A2C-947C-E7D8D4809F1C}" type="presParOf" srcId="{C996870F-D73A-4BA7-B773-1A0E7B84A8F3}" destId="{D5E6966A-1DF7-4972-9E83-DCDA29FB640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 STOPNIA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 </a:t>
          </a:r>
          <a:r>
            <a:rPr lang="pl-PL" sz="1800" dirty="0" smtClean="0">
              <a:latin typeface="Calibri" panose="020F0502020204030204" pitchFamily="34" charset="0"/>
            </a:rPr>
            <a:t>MINIMUM 68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NIESPEŁNIONE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PONIŻEJ 68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5FAA0B4A-0B26-414E-9341-C9DAD069C25A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NEGATYWNA OCENA</a:t>
          </a:r>
          <a:endParaRPr lang="pl-PL" sz="1800" dirty="0">
            <a:latin typeface="Calibri" panose="020F0502020204030204" pitchFamily="34" charset="0"/>
          </a:endParaRPr>
        </a:p>
      </dgm:t>
    </dgm:pt>
    <dgm:pt modelId="{55CA12D3-29F3-469B-81E7-60E10CC3B8B8}" type="parTrans" cxnId="{5F48DB87-527F-4F5D-B688-B706DF4A5E34}">
      <dgm:prSet/>
      <dgm:spPr/>
      <dgm:t>
        <a:bodyPr/>
        <a:lstStyle/>
        <a:p>
          <a:endParaRPr lang="pl-PL"/>
        </a:p>
      </dgm:t>
    </dgm:pt>
    <dgm:pt modelId="{FC3F73CD-651B-4BF3-A6AE-89144717CD9B}" type="sibTrans" cxnId="{5F48DB87-527F-4F5D-B688-B706DF4A5E34}">
      <dgm:prSet/>
      <dgm:spPr/>
      <dgm:t>
        <a:bodyPr/>
        <a:lstStyle/>
        <a:p>
          <a:endParaRPr lang="pl-PL"/>
        </a:p>
      </dgm:t>
    </dgm:pt>
    <dgm:pt modelId="{A17384F8-F06D-4EF0-B184-2B02B901BE41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 POZYTYWNA OCENA </a:t>
          </a:r>
          <a:endParaRPr lang="pl-PL" sz="1800" dirty="0">
            <a:latin typeface="Calibri" panose="020F0502020204030204" pitchFamily="34" charset="0"/>
          </a:endParaRPr>
        </a:p>
      </dgm:t>
    </dgm:pt>
    <dgm:pt modelId="{9C638504-3F87-4B6D-9CA9-0C204D3DA6AB}" type="parTrans" cxnId="{1D642E3F-9B46-49F5-9C65-E2F5FAC8C221}">
      <dgm:prSet/>
      <dgm:spPr/>
      <dgm:t>
        <a:bodyPr/>
        <a:lstStyle/>
        <a:p>
          <a:endParaRPr lang="pl-PL"/>
        </a:p>
      </dgm:t>
    </dgm:pt>
    <dgm:pt modelId="{10EA4F54-1A9D-45E0-9079-ED62A523066A}" type="sibTrans" cxnId="{1D642E3F-9B46-49F5-9C65-E2F5FAC8C221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16552" custScaleY="16773" custLinFactNeighborX="-37" custLinFactNeighborY="5928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99749" custScaleY="288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00190" custScaleY="31322" custLinFactNeighborX="207" custLinFactNeighborY="-122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9AC65E-3691-40E1-9D0C-4BA0CDDCFBB8}" type="presOf" srcId="{0645462A-3C07-4E92-B757-1D96969943CD}" destId="{6E6386D6-8852-400F-9D09-7FBBE8A3741D}" srcOrd="0" destOrd="0" presId="urn:microsoft.com/office/officeart/2005/8/layout/hierarchy3"/>
    <dgm:cxn modelId="{3016D5FA-E8FF-4E0C-B297-0AD140401D91}" type="presOf" srcId="{5FAA0B4A-0B26-414E-9341-C9DAD069C25A}" destId="{D5E6966A-1DF7-4972-9E83-DCDA29FB6403}" srcOrd="0" destOrd="2" presId="urn:microsoft.com/office/officeart/2005/8/layout/hierarchy3"/>
    <dgm:cxn modelId="{328F9DBB-893C-40BC-A138-FD5E12E6957B}" type="presOf" srcId="{6E49313A-DCA6-4340-9691-AB471DECB54D}" destId="{A1DA58D1-78F1-4480-8E0B-E8C462957DF0}" srcOrd="0" destOrd="1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B5984A01-C608-4A84-A447-8C00496C5DCD}" type="presOf" srcId="{1F89F235-84ED-4D9A-B173-B26F06CEDF2D}" destId="{D5E6966A-1DF7-4972-9E83-DCDA29FB6403}" srcOrd="0" destOrd="0" presId="urn:microsoft.com/office/officeart/2005/8/layout/hierarchy3"/>
    <dgm:cxn modelId="{DB869130-79F2-4EA7-B1BF-50F446A42DC0}" type="presOf" srcId="{0DF4E01B-CE4B-4CCA-9955-3F87C6BAE4F2}" destId="{D5E6966A-1DF7-4972-9E83-DCDA29FB6403}" srcOrd="0" destOrd="1" presId="urn:microsoft.com/office/officeart/2005/8/layout/hierarchy3"/>
    <dgm:cxn modelId="{CEF923FF-FDBC-4F3D-975F-7169568D1055}" type="presOf" srcId="{4B57D2B5-B7B0-4F06-A355-EB0E0500198B}" destId="{D4495778-FA4A-44A0-AD0E-D20C9871C6FA}" srcOrd="0" destOrd="0" presId="urn:microsoft.com/office/officeart/2005/8/layout/hierarchy3"/>
    <dgm:cxn modelId="{1D642E3F-9B46-49F5-9C65-E2F5FAC8C221}" srcId="{DD67AE25-F7AA-425E-9B4E-B6AD0BDCEBD5}" destId="{A17384F8-F06D-4EF0-B184-2B02B901BE41}" srcOrd="1" destOrd="0" parTransId="{9C638504-3F87-4B6D-9CA9-0C204D3DA6AB}" sibTransId="{10EA4F54-1A9D-45E0-9079-ED62A523066A}"/>
    <dgm:cxn modelId="{6DFFC125-E340-431A-A641-94C28C8AC152}" type="presOf" srcId="{A17384F8-F06D-4EF0-B184-2B02B901BE41}" destId="{A1DA58D1-78F1-4480-8E0B-E8C462957DF0}" srcOrd="0" destOrd="2" presId="urn:microsoft.com/office/officeart/2005/8/layout/hierarchy3"/>
    <dgm:cxn modelId="{364AAFCC-F353-49CF-9BFB-7D35CBF1D137}" type="presOf" srcId="{082C7F91-AD26-4DA7-9520-EA3BFE1B6C17}" destId="{FFCB8C55-0C66-4745-8714-36641CEEC47B}" srcOrd="1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2BE2273A-3D5C-4CC1-A080-1BC9115C1C47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1CB284C8-A421-4434-8955-E8DEC8D546AB}" type="presOf" srcId="{DD67AE25-F7AA-425E-9B4E-B6AD0BDCEBD5}" destId="{A1DA58D1-78F1-4480-8E0B-E8C462957DF0}" srcOrd="0" destOrd="0" presId="urn:microsoft.com/office/officeart/2005/8/layout/hierarchy3"/>
    <dgm:cxn modelId="{CA251F40-9BC5-4433-ABE2-D552449CA7CB}" type="presOf" srcId="{8631602D-0B96-494E-9835-D644BDA4C063}" destId="{018A292B-2CC7-468F-B36C-4C967FE44FCB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F48DB87-527F-4F5D-B688-B706DF4A5E34}" srcId="{1F89F235-84ED-4D9A-B173-B26F06CEDF2D}" destId="{5FAA0B4A-0B26-414E-9341-C9DAD069C25A}" srcOrd="1" destOrd="0" parTransId="{55CA12D3-29F3-469B-81E7-60E10CC3B8B8}" sibTransId="{FC3F73CD-651B-4BF3-A6AE-89144717CD9B}"/>
    <dgm:cxn modelId="{7D8BB289-1EC8-4A67-9734-236839462F98}" type="presParOf" srcId="{D4495778-FA4A-44A0-AD0E-D20C9871C6FA}" destId="{91059BFA-3B75-4E6B-9CD0-9D51562AC3C9}" srcOrd="0" destOrd="0" presId="urn:microsoft.com/office/officeart/2005/8/layout/hierarchy3"/>
    <dgm:cxn modelId="{88007801-948A-4D25-B9A0-58EA759DE7CE}" type="presParOf" srcId="{91059BFA-3B75-4E6B-9CD0-9D51562AC3C9}" destId="{2A3741B8-09F6-45AB-BF7B-61E74CBDDEAF}" srcOrd="0" destOrd="0" presId="urn:microsoft.com/office/officeart/2005/8/layout/hierarchy3"/>
    <dgm:cxn modelId="{F4745E55-F1EC-48BC-9F96-CCAA7D59A75B}" type="presParOf" srcId="{2A3741B8-09F6-45AB-BF7B-61E74CBDDEAF}" destId="{726BFF46-932A-4F93-9C60-EE19B41502EF}" srcOrd="0" destOrd="0" presId="urn:microsoft.com/office/officeart/2005/8/layout/hierarchy3"/>
    <dgm:cxn modelId="{94C94955-A6FF-4A09-B504-9EB2B2BC0DE1}" type="presParOf" srcId="{2A3741B8-09F6-45AB-BF7B-61E74CBDDEAF}" destId="{FFCB8C55-0C66-4745-8714-36641CEEC47B}" srcOrd="1" destOrd="0" presId="urn:microsoft.com/office/officeart/2005/8/layout/hierarchy3"/>
    <dgm:cxn modelId="{EDA04FFD-65B3-4A7E-AABF-A72DC2FD3E82}" type="presParOf" srcId="{91059BFA-3B75-4E6B-9CD0-9D51562AC3C9}" destId="{C996870F-D73A-4BA7-B773-1A0E7B84A8F3}" srcOrd="1" destOrd="0" presId="urn:microsoft.com/office/officeart/2005/8/layout/hierarchy3"/>
    <dgm:cxn modelId="{B5DA1395-B5AD-4AC2-BFA5-BA8D5562745B}" type="presParOf" srcId="{C996870F-D73A-4BA7-B773-1A0E7B84A8F3}" destId="{6E6386D6-8852-400F-9D09-7FBBE8A3741D}" srcOrd="0" destOrd="0" presId="urn:microsoft.com/office/officeart/2005/8/layout/hierarchy3"/>
    <dgm:cxn modelId="{27D11F9D-7D81-48AD-9EB2-E83DA04B2D77}" type="presParOf" srcId="{C996870F-D73A-4BA7-B773-1A0E7B84A8F3}" destId="{A1DA58D1-78F1-4480-8E0B-E8C462957DF0}" srcOrd="1" destOrd="0" presId="urn:microsoft.com/office/officeart/2005/8/layout/hierarchy3"/>
    <dgm:cxn modelId="{9315E719-9745-4DAB-989D-15C35EF981A9}" type="presParOf" srcId="{C996870F-D73A-4BA7-B773-1A0E7B84A8F3}" destId="{018A292B-2CC7-468F-B36C-4C967FE44FCB}" srcOrd="2" destOrd="0" presId="urn:microsoft.com/office/officeart/2005/8/layout/hierarchy3"/>
    <dgm:cxn modelId="{CCE9AAF3-C544-4674-A0D9-16E8C39B48B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WYKONALNOŚCI, STRATEGICZNE I STOPNIA </a:t>
          </a:r>
        </a:p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ORAZ NEGOCJACJE</a:t>
          </a:r>
          <a:endParaRPr lang="pl-P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/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POZYTYWNA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MINIMUM 68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/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NEGATYWNA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5F434EAD-CDFE-4743-95F5-1A1C28CAAC2D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PONIŻEJ 68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488B1521-C3B1-4A02-8BAB-9E576FD59E22}" type="parTrans" cxnId="{694CDBC9-47FD-4F91-95D9-BBF34C65F961}">
      <dgm:prSet/>
      <dgm:spPr/>
      <dgm:t>
        <a:bodyPr/>
        <a:lstStyle/>
        <a:p>
          <a:endParaRPr lang="pl-PL"/>
        </a:p>
      </dgm:t>
    </dgm:pt>
    <dgm:pt modelId="{EC3C3672-46DA-4F24-801E-9F9B81171F79}" type="sibTrans" cxnId="{694CDBC9-47FD-4F91-95D9-BBF34C65F96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8AC8A96F-6932-4825-9FBF-E5A259161B3E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KRYTERIUM KWALIFIKOWALNOŚCI WYDATKÓW</a:t>
          </a:r>
          <a:endParaRPr lang="pl-PL" sz="1800" dirty="0">
            <a:latin typeface="Calibri" panose="020F0502020204030204" pitchFamily="34" charset="0"/>
          </a:endParaRPr>
        </a:p>
      </dgm:t>
    </dgm:pt>
    <dgm:pt modelId="{554F0253-1A1F-4709-8C83-C53BC450C57D}" type="parTrans" cxnId="{AB01581C-A8EB-4F78-94FB-1FC8AEFF8A9E}">
      <dgm:prSet/>
      <dgm:spPr/>
      <dgm:t>
        <a:bodyPr/>
        <a:lstStyle/>
        <a:p>
          <a:endParaRPr lang="pl-PL"/>
        </a:p>
      </dgm:t>
    </dgm:pt>
    <dgm:pt modelId="{E4712275-7C64-4455-9536-731B543152E2}" type="sibTrans" cxnId="{AB01581C-A8EB-4F78-94FB-1FC8AEFF8A9E}">
      <dgm:prSet/>
      <dgm:spPr/>
      <dgm:t>
        <a:bodyPr/>
        <a:lstStyle/>
        <a:p>
          <a:endParaRPr lang="pl-PL"/>
        </a:p>
      </dgm:t>
    </dgm:pt>
    <dgm:pt modelId="{2B395983-8366-4261-92FA-8C42CA438DAC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NEGATYWNY WYNIK NEGOCJACJI</a:t>
          </a:r>
          <a:endParaRPr lang="pl-PL" sz="1800" dirty="0">
            <a:latin typeface="Calibri" panose="020F0502020204030204" pitchFamily="34" charset="0"/>
          </a:endParaRPr>
        </a:p>
      </dgm:t>
    </dgm:pt>
    <dgm:pt modelId="{68AC2668-D5D3-4AAD-A301-A2BB9CC81FC6}" type="parTrans" cxnId="{A9B6B45C-5A5A-45D4-B053-F64AFE4A647B}">
      <dgm:prSet/>
      <dgm:spPr/>
      <dgm:t>
        <a:bodyPr/>
        <a:lstStyle/>
        <a:p>
          <a:endParaRPr lang="pl-PL"/>
        </a:p>
      </dgm:t>
    </dgm:pt>
    <dgm:pt modelId="{C2B37D8D-A462-4FF4-B545-818C64531874}" type="sibTrans" cxnId="{A9B6B45C-5A5A-45D4-B053-F64AFE4A647B}">
      <dgm:prSet/>
      <dgm:spPr/>
      <dgm:t>
        <a:bodyPr/>
        <a:lstStyle/>
        <a:p>
          <a:endParaRPr lang="pl-PL"/>
        </a:p>
      </dgm:t>
    </dgm:pt>
    <dgm:pt modelId="{34A4A72D-70A4-4453-B8EC-BF69A05C8FA6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B9F9722F-660B-4BAE-B2F9-B143EADB36F8}" type="parTrans" cxnId="{30D1A6AE-3368-465C-BE7E-C298B2A19A79}">
      <dgm:prSet/>
      <dgm:spPr/>
      <dgm:t>
        <a:bodyPr/>
        <a:lstStyle/>
        <a:p>
          <a:endParaRPr lang="pl-PL"/>
        </a:p>
      </dgm:t>
    </dgm:pt>
    <dgm:pt modelId="{B9E6977A-F020-40FD-B54C-71B579A2AFFC}" type="sibTrans" cxnId="{30D1A6AE-3368-465C-BE7E-C298B2A19A79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78425" custScaleY="36528" custLinFactNeighborX="71" custLinFactNeighborY="7371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207377" custScaleY="593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205167" custScaleY="85802" custLinFactNeighborX="1005" custLinFactNeighborY="-88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482D89-185F-4484-A226-96909AC4D9FC}" type="presOf" srcId="{0645462A-3C07-4E92-B757-1D96969943CD}" destId="{6E6386D6-8852-400F-9D09-7FBBE8A3741D}" srcOrd="0" destOrd="0" presId="urn:microsoft.com/office/officeart/2005/8/layout/hierarchy3"/>
    <dgm:cxn modelId="{694CDBC9-47FD-4F91-95D9-BBF34C65F961}" srcId="{1F89F235-84ED-4D9A-B173-B26F06CEDF2D}" destId="{5F434EAD-CDFE-4743-95F5-1A1C28CAAC2D}" srcOrd="1" destOrd="0" parTransId="{488B1521-C3B1-4A02-8BAB-9E576FD59E22}" sibTransId="{EC3C3672-46DA-4F24-801E-9F9B81171F79}"/>
    <dgm:cxn modelId="{22BDC023-A57A-45E2-945C-580105947E49}" type="presOf" srcId="{5F434EAD-CDFE-4743-95F5-1A1C28CAAC2D}" destId="{D5E6966A-1DF7-4972-9E83-DCDA29FB6403}" srcOrd="0" destOrd="2" presId="urn:microsoft.com/office/officeart/2005/8/layout/hierarchy3"/>
    <dgm:cxn modelId="{B8EBE6E0-1A31-4746-A0C1-41C1C9B4BFA0}" type="presOf" srcId="{34A4A72D-70A4-4453-B8EC-BF69A05C8FA6}" destId="{D5E6966A-1DF7-4972-9E83-DCDA29FB6403}" srcOrd="0" destOrd="4" presId="urn:microsoft.com/office/officeart/2005/8/layout/hierarchy3"/>
    <dgm:cxn modelId="{CA7394AB-7B91-4AC4-81D9-C0A12573135C}" type="presOf" srcId="{DD67AE25-F7AA-425E-9B4E-B6AD0BDCEBD5}" destId="{A1DA58D1-78F1-4480-8E0B-E8C462957DF0}" srcOrd="0" destOrd="0" presId="urn:microsoft.com/office/officeart/2005/8/layout/hierarchy3"/>
    <dgm:cxn modelId="{0986F31F-A358-4151-929F-FDC8166608B4}" type="presOf" srcId="{4B57D2B5-B7B0-4F06-A355-EB0E0500198B}" destId="{D4495778-FA4A-44A0-AD0E-D20C9871C6FA}" srcOrd="0" destOrd="0" presId="urn:microsoft.com/office/officeart/2005/8/layout/hierarchy3"/>
    <dgm:cxn modelId="{877A470D-B9B7-4974-84D7-B6469342BFAE}" type="presOf" srcId="{8631602D-0B96-494E-9835-D644BDA4C063}" destId="{018A292B-2CC7-468F-B36C-4C967FE44FCB}" srcOrd="0" destOrd="0" presId="urn:microsoft.com/office/officeart/2005/8/layout/hierarchy3"/>
    <dgm:cxn modelId="{A9B6B45C-5A5A-45D4-B053-F64AFE4A647B}" srcId="{1F89F235-84ED-4D9A-B173-B26F06CEDF2D}" destId="{2B395983-8366-4261-92FA-8C42CA438DAC}" srcOrd="2" destOrd="0" parTransId="{68AC2668-D5D3-4AAD-A301-A2BB9CC81FC6}" sibTransId="{C2B37D8D-A462-4FF4-B545-818C64531874}"/>
    <dgm:cxn modelId="{44861EAB-CDF9-4DC1-B2F6-5C0EF1DB9C8F}" type="presOf" srcId="{616CB6F1-9A46-4963-88A9-2449DF224E94}" destId="{A1DA58D1-78F1-4480-8E0B-E8C462957DF0}" srcOrd="0" destOrd="2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A140BC63-C356-4A81-A93C-06008AFABDB6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C80D615A-E473-4896-A8EA-1941E6EC6D95}" type="presOf" srcId="{8AC8A96F-6932-4825-9FBF-E5A259161B3E}" destId="{D5E6966A-1DF7-4972-9E83-DCDA29FB6403}" srcOrd="0" destOrd="1" presId="urn:microsoft.com/office/officeart/2005/8/layout/hierarchy3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CF5FF44A-94D9-4960-A34B-E7C7A4CCD451}" type="presOf" srcId="{6E49313A-DCA6-4340-9691-AB471DECB54D}" destId="{A1DA58D1-78F1-4480-8E0B-E8C462957DF0}" srcOrd="0" destOrd="1" presId="urn:microsoft.com/office/officeart/2005/8/layout/hierarchy3"/>
    <dgm:cxn modelId="{26081630-E915-4E29-8F41-C13F726CCD4C}" type="presOf" srcId="{082C7F91-AD26-4DA7-9520-EA3BFE1B6C17}" destId="{FFCB8C55-0C66-4745-8714-36641CEEC47B}" srcOrd="1" destOrd="0" presId="urn:microsoft.com/office/officeart/2005/8/layout/hierarchy3"/>
    <dgm:cxn modelId="{DF6F18DA-8088-4450-AC98-A511994F6E20}" type="presOf" srcId="{1F89F235-84ED-4D9A-B173-B26F06CEDF2D}" destId="{D5E6966A-1DF7-4972-9E83-DCDA29FB6403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B01581C-A8EB-4F78-94FB-1FC8AEFF8A9E}" srcId="{1F89F235-84ED-4D9A-B173-B26F06CEDF2D}" destId="{8AC8A96F-6932-4825-9FBF-E5A259161B3E}" srcOrd="0" destOrd="0" parTransId="{554F0253-1A1F-4709-8C83-C53BC450C57D}" sibTransId="{E4712275-7C64-4455-9536-731B543152E2}"/>
    <dgm:cxn modelId="{384AA227-3F29-4C5B-95B5-829FCEF25A07}" type="presOf" srcId="{2B395983-8366-4261-92FA-8C42CA438DAC}" destId="{D5E6966A-1DF7-4972-9E83-DCDA29FB6403}" srcOrd="0" destOrd="3" presId="urn:microsoft.com/office/officeart/2005/8/layout/hierarchy3"/>
    <dgm:cxn modelId="{30D1A6AE-3368-465C-BE7E-C298B2A19A79}" srcId="{1F89F235-84ED-4D9A-B173-B26F06CEDF2D}" destId="{34A4A72D-70A4-4453-B8EC-BF69A05C8FA6}" srcOrd="3" destOrd="0" parTransId="{B9F9722F-660B-4BAE-B2F9-B143EADB36F8}" sibTransId="{B9E6977A-F020-40FD-B54C-71B579A2AFFC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435A148-4282-40BF-ABE4-4AD45D1AAA5A}" type="presParOf" srcId="{D4495778-FA4A-44A0-AD0E-D20C9871C6FA}" destId="{91059BFA-3B75-4E6B-9CD0-9D51562AC3C9}" srcOrd="0" destOrd="0" presId="urn:microsoft.com/office/officeart/2005/8/layout/hierarchy3"/>
    <dgm:cxn modelId="{4D174BE1-6214-45CA-A99C-17B94B7B2DCA}" type="presParOf" srcId="{91059BFA-3B75-4E6B-9CD0-9D51562AC3C9}" destId="{2A3741B8-09F6-45AB-BF7B-61E74CBDDEAF}" srcOrd="0" destOrd="0" presId="urn:microsoft.com/office/officeart/2005/8/layout/hierarchy3"/>
    <dgm:cxn modelId="{BA0E816B-8FB9-4571-B706-C615C89DB3D4}" type="presParOf" srcId="{2A3741B8-09F6-45AB-BF7B-61E74CBDDEAF}" destId="{726BFF46-932A-4F93-9C60-EE19B41502EF}" srcOrd="0" destOrd="0" presId="urn:microsoft.com/office/officeart/2005/8/layout/hierarchy3"/>
    <dgm:cxn modelId="{19586A79-D135-40EA-833B-A817A832CEFB}" type="presParOf" srcId="{2A3741B8-09F6-45AB-BF7B-61E74CBDDEAF}" destId="{FFCB8C55-0C66-4745-8714-36641CEEC47B}" srcOrd="1" destOrd="0" presId="urn:microsoft.com/office/officeart/2005/8/layout/hierarchy3"/>
    <dgm:cxn modelId="{98630451-BF8D-4FD5-B168-2D5659D9C2D9}" type="presParOf" srcId="{91059BFA-3B75-4E6B-9CD0-9D51562AC3C9}" destId="{C996870F-D73A-4BA7-B773-1A0E7B84A8F3}" srcOrd="1" destOrd="0" presId="urn:microsoft.com/office/officeart/2005/8/layout/hierarchy3"/>
    <dgm:cxn modelId="{072A69B1-CE02-4392-8F7C-70B0D5ED51D2}" type="presParOf" srcId="{C996870F-D73A-4BA7-B773-1A0E7B84A8F3}" destId="{6E6386D6-8852-400F-9D09-7FBBE8A3741D}" srcOrd="0" destOrd="0" presId="urn:microsoft.com/office/officeart/2005/8/layout/hierarchy3"/>
    <dgm:cxn modelId="{D060BD62-B195-4FAE-AF09-6095188628A2}" type="presParOf" srcId="{C996870F-D73A-4BA7-B773-1A0E7B84A8F3}" destId="{A1DA58D1-78F1-4480-8E0B-E8C462957DF0}" srcOrd="1" destOrd="0" presId="urn:microsoft.com/office/officeart/2005/8/layout/hierarchy3"/>
    <dgm:cxn modelId="{7B2FAD02-FA19-437E-81C2-164650E7018E}" type="presParOf" srcId="{C996870F-D73A-4BA7-B773-1A0E7B84A8F3}" destId="{018A292B-2CC7-468F-B36C-4C967FE44FCB}" srcOrd="2" destOrd="0" presId="urn:microsoft.com/office/officeart/2005/8/layout/hierarchy3"/>
    <dgm:cxn modelId="{2863F2B3-ADC1-484C-AFC8-D5EDA40B624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881869" y="153819"/>
          <a:ext cx="6193449" cy="475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OCENA FORMALNA</a:t>
          </a:r>
          <a:endParaRPr lang="pl-PL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895807" y="167757"/>
        <a:ext cx="6165573" cy="448017"/>
      </dsp:txXfrm>
    </dsp:sp>
    <dsp:sp modelId="{6E6386D6-8852-400F-9D09-7FBBE8A3741D}">
      <dsp:nvSpPr>
        <dsp:cNvPr id="0" name=""/>
        <dsp:cNvSpPr/>
      </dsp:nvSpPr>
      <dsp:spPr>
        <a:xfrm>
          <a:off x="1501214" y="629712"/>
          <a:ext cx="430799" cy="972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077"/>
              </a:lnTo>
              <a:lnTo>
                <a:pt x="430799" y="97207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932014" y="855293"/>
          <a:ext cx="5688118" cy="1492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POZYTYWNA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SPEŁNIENIE WSZYSTKICH KRYTERIÓW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ZAKWALIFIKOWANIE DO OCENY MERYTORYCZNEJ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UMIESZCZENIE LISTY WNIOSKÓW NA STRONIE RPO WP 2014-2020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975742" y="899021"/>
        <a:ext cx="5600662" cy="1405538"/>
      </dsp:txXfrm>
    </dsp:sp>
    <dsp:sp modelId="{018A292B-2CC7-468F-B36C-4C967FE44FCB}">
      <dsp:nvSpPr>
        <dsp:cNvPr id="0" name=""/>
        <dsp:cNvSpPr/>
      </dsp:nvSpPr>
      <dsp:spPr>
        <a:xfrm>
          <a:off x="1501214" y="629712"/>
          <a:ext cx="430799" cy="268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271"/>
              </a:lnTo>
              <a:lnTo>
                <a:pt x="430799" y="2687271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932014" y="2736659"/>
          <a:ext cx="5814190" cy="1160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NEGATYWNA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NIESPEŁNIENIE KTÓREGOKOLWIEK Z KRYTERIÓW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966008" y="2770653"/>
        <a:ext cx="5746202" cy="1092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1038661" y="175962"/>
          <a:ext cx="5510095" cy="496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</a:t>
          </a:r>
          <a:endParaRPr lang="pl-PL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1053196" y="190497"/>
        <a:ext cx="5481025" cy="467182"/>
      </dsp:txXfrm>
    </dsp:sp>
    <dsp:sp modelId="{6E6386D6-8852-400F-9D09-7FBBE8A3741D}">
      <dsp:nvSpPr>
        <dsp:cNvPr id="0" name=""/>
        <dsp:cNvSpPr/>
      </dsp:nvSpPr>
      <dsp:spPr>
        <a:xfrm>
          <a:off x="1589670" y="672214"/>
          <a:ext cx="713547" cy="687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275"/>
              </a:lnTo>
              <a:lnTo>
                <a:pt x="713547" y="6872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2303218" y="848590"/>
          <a:ext cx="4929751" cy="1021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WSZYSTKIE KRYTERIA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POZYTYWNA OCENA 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333146" y="878518"/>
        <a:ext cx="4869895" cy="961944"/>
      </dsp:txXfrm>
    </dsp:sp>
    <dsp:sp modelId="{C78C23D0-F1AC-4E90-A22D-6BE79370F484}">
      <dsp:nvSpPr>
        <dsp:cNvPr id="0" name=""/>
        <dsp:cNvSpPr/>
      </dsp:nvSpPr>
      <dsp:spPr>
        <a:xfrm>
          <a:off x="1589670" y="672214"/>
          <a:ext cx="665906" cy="2062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705"/>
              </a:lnTo>
              <a:lnTo>
                <a:pt x="665906" y="20627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F7C45-C640-4370-B679-967FEFA5FA6F}">
      <dsp:nvSpPr>
        <dsp:cNvPr id="0" name=""/>
        <dsp:cNvSpPr/>
      </dsp:nvSpPr>
      <dsp:spPr>
        <a:xfrm>
          <a:off x="2255577" y="2042153"/>
          <a:ext cx="5137751" cy="1385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WARUNKOWO 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KTÓREKOLWIEK Z KRYTERIÓW SPEŁNIONE WARUNKOWE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WARUNKOWO POZYTYWNA OCENA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NEGOCJACJE (PO OCENIE STRATEGICZNEJ I STOPNIA)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296158" y="2082734"/>
        <a:ext cx="5056589" cy="1304371"/>
      </dsp:txXfrm>
    </dsp:sp>
    <dsp:sp modelId="{018A292B-2CC7-468F-B36C-4C967FE44FCB}">
      <dsp:nvSpPr>
        <dsp:cNvPr id="0" name=""/>
        <dsp:cNvSpPr/>
      </dsp:nvSpPr>
      <dsp:spPr>
        <a:xfrm>
          <a:off x="1589670" y="672214"/>
          <a:ext cx="665906" cy="341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675"/>
              </a:lnTo>
              <a:lnTo>
                <a:pt x="665906" y="34186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2255577" y="3625276"/>
          <a:ext cx="4991838" cy="931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NIESPEŁNIONE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KRYTERIUM KWALIFIKOWALNOŚCI WYDATKÓW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NEGATYWNA OCENA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282852" y="3652551"/>
        <a:ext cx="4937288" cy="876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95" y="238260"/>
          <a:ext cx="8224187" cy="591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 STOPNIA</a:t>
          </a:r>
          <a:endParaRPr lang="pl-PL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17427" y="255592"/>
        <a:ext cx="8189523" cy="557107"/>
      </dsp:txXfrm>
    </dsp:sp>
    <dsp:sp modelId="{6E6386D6-8852-400F-9D09-7FBBE8A3741D}">
      <dsp:nvSpPr>
        <dsp:cNvPr id="0" name=""/>
        <dsp:cNvSpPr/>
      </dsp:nvSpPr>
      <dsp:spPr>
        <a:xfrm>
          <a:off x="822514" y="830031"/>
          <a:ext cx="825029" cy="1181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567"/>
              </a:lnTo>
              <a:lnTo>
                <a:pt x="825029" y="118156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647543" y="1502914"/>
          <a:ext cx="5630822" cy="1017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SPEŁNIONE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 </a:t>
          </a:r>
          <a:r>
            <a:rPr lang="pl-PL" sz="1800" kern="1200" dirty="0" smtClean="0">
              <a:latin typeface="Calibri" panose="020F0502020204030204" pitchFamily="34" charset="0"/>
            </a:rPr>
            <a:t>MINIMUM 68 PKT. ZA WSZYSTKIE KRYTERIA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 POZYTYWNA OCENA 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677341" y="1532712"/>
        <a:ext cx="5571226" cy="957772"/>
      </dsp:txXfrm>
    </dsp:sp>
    <dsp:sp modelId="{018A292B-2CC7-468F-B36C-4C967FE44FCB}">
      <dsp:nvSpPr>
        <dsp:cNvPr id="0" name=""/>
        <dsp:cNvSpPr/>
      </dsp:nvSpPr>
      <dsp:spPr>
        <a:xfrm>
          <a:off x="822514" y="830031"/>
          <a:ext cx="836714" cy="2691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814"/>
              </a:lnTo>
              <a:lnTo>
                <a:pt x="836714" y="26918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659228" y="2969306"/>
          <a:ext cx="5655716" cy="110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NIESPEŁNIONE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PONIŻEJ 68 PKT. ZA WSZYSTKIE KRYTERIA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NEGATYWNA OCENA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691595" y="3001673"/>
        <a:ext cx="5590982" cy="1040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6705" y="410993"/>
          <a:ext cx="7277304" cy="744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WYKONALNOŚCI, STRATEGICZNE I STOPNIA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ORAZ NEGOCJACJE</a:t>
          </a:r>
          <a:endParaRPr lang="pl-PL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28523" y="432811"/>
        <a:ext cx="7233668" cy="701285"/>
      </dsp:txXfrm>
    </dsp:sp>
    <dsp:sp modelId="{6E6386D6-8852-400F-9D09-7FBBE8A3741D}">
      <dsp:nvSpPr>
        <dsp:cNvPr id="0" name=""/>
        <dsp:cNvSpPr/>
      </dsp:nvSpPr>
      <dsp:spPr>
        <a:xfrm>
          <a:off x="734435" y="1155914"/>
          <a:ext cx="724834" cy="96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4433"/>
              </a:lnTo>
              <a:lnTo>
                <a:pt x="724834" y="96443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459270" y="1515426"/>
          <a:ext cx="6766520" cy="1209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POZYTYWNA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SPEŁNIENIE WSZYSTKICH KRYTERIÓW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MINIMUM 68 PUNKTÓW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494705" y="1550861"/>
        <a:ext cx="6695650" cy="1138975"/>
      </dsp:txXfrm>
    </dsp:sp>
    <dsp:sp modelId="{018A292B-2CC7-468F-B36C-4C967FE44FCB}">
      <dsp:nvSpPr>
        <dsp:cNvPr id="0" name=""/>
        <dsp:cNvSpPr/>
      </dsp:nvSpPr>
      <dsp:spPr>
        <a:xfrm>
          <a:off x="734435" y="1155914"/>
          <a:ext cx="757626" cy="277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042"/>
              </a:lnTo>
              <a:lnTo>
                <a:pt x="757626" y="277404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492062" y="3055069"/>
          <a:ext cx="6694410" cy="17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NEGATYWNA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NIESPEŁNIENIE KRYTERIUM KWALIFIKOWALNOŚCI WYDATKÓW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PONIŻEJ 68 PUNKTÓW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NEGATYWNY WYNIK NEGOCJACJI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543311" y="3106318"/>
        <a:ext cx="6591912" cy="164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265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Dotacja i wsparcie pomostowe</a:t>
            </a:r>
            <a:r>
              <a:rPr lang="pl-PL" baseline="0" dirty="0" smtClean="0"/>
              <a:t> – pomoc de </a:t>
            </a:r>
            <a:r>
              <a:rPr lang="pl-PL" baseline="0" dirty="0" err="1" smtClean="0"/>
              <a:t>minimis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02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690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Cross- bez zakupu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534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Ocena kryteriów wykonalności – polega na weryfikacji zasadności wewnętrznej logiki projektu w odniesieniu do zakresu rzeczowego, założeń finansowych oraz potencjału instytucjonalnego W/P</a:t>
            </a:r>
          </a:p>
          <a:p>
            <a:r>
              <a:rPr lang="pl-PL" dirty="0" smtClean="0"/>
              <a:t>Strategiczna I stopnia</a:t>
            </a:r>
            <a:r>
              <a:rPr lang="pl-PL" baseline="0" dirty="0" smtClean="0"/>
              <a:t> – polega na ocenie stopnia wpisywania się projektu w cele i założenia praz preferencji określone dla działania , wynikające bezpośrednio z treści RPO WP i UP.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687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4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304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>
                <a:solidFill>
                  <a:srgbClr val="000000"/>
                </a:solidFill>
              </a:rPr>
              <a:pPr algn="r" eaLnBrk="1" hangingPunct="1"/>
              <a:t>28</a:t>
            </a:fld>
            <a:endParaRPr lang="pl-PL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1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390E-62D9-4419-BEF5-BA6EC4FB98B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7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57D7-3800-44BF-B1D1-7767CC344B9B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6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DCB6-D364-4F3F-ABA8-8AFDD86A12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5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28F42-F506-464C-B852-FC3482D1B63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D429-6A6E-43D5-ABC8-57AFE8EE8B7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46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A3BA-B6DF-409D-BAE6-3D250550DA2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BA01-0215-4C74-8394-9D0E9F27320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80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1641-2835-4274-8A52-8BE0283BD3B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71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325-8174-448E-BF19-70EF009E777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79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DDCC8-82C8-4AE1-8114-E6C5146FEC4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35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38DC-F54B-4D28-8366-3E599D396E81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65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A1CA9-AB26-4077-9B2E-5CD0D37E729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16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CCA6-E275-43DB-BBDA-44D0DAE63BD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069EC0-28EC-4F4D-8511-5D79D2EC5215}" type="slidenum">
              <a:rPr lang="pl-PL" altLang="pl-PL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1844824"/>
            <a:ext cx="8425681" cy="3888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System oceny i kryteria wyboru projektów w ramach Działania 3.1 Edukacja przedszkolna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Konkurs numer: RPPM.03.01.00-IZ.00-22-001/16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3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prstClr val="white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11560" y="5229200"/>
            <a:ext cx="7621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l-PL" altLang="pl-PL" sz="1600" b="1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Gdańsk, 11.02.2016r.</a:t>
            </a:r>
            <a:endParaRPr lang="pl-PL" altLang="pl-PL" sz="1600" b="1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7608" y="1700808"/>
            <a:ext cx="912897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2000" b="1" dirty="0">
                <a:latin typeface="Calibri" panose="020F0502020204030204" pitchFamily="34" charset="0"/>
              </a:rPr>
              <a:t>wskaźnik rezultatu </a:t>
            </a:r>
            <a:r>
              <a:rPr lang="pl-PL" sz="2000" b="1" dirty="0" smtClean="0">
                <a:latin typeface="Calibri" panose="020F0502020204030204" pitchFamily="34" charset="0"/>
              </a:rPr>
              <a:t>bezpośredniego</a:t>
            </a:r>
            <a:r>
              <a:rPr lang="pl-PL" sz="2000" dirty="0" smtClean="0">
                <a:latin typeface="Calibri" panose="020F0502020204030204" pitchFamily="34" charset="0"/>
              </a:rPr>
              <a:t>:</a:t>
            </a:r>
          </a:p>
          <a:p>
            <a:pPr lvl="0"/>
            <a:r>
              <a:rPr lang="pl-PL" sz="2000" dirty="0" smtClean="0">
                <a:latin typeface="Calibri" panose="020F0502020204030204" pitchFamily="34" charset="0"/>
              </a:rPr>
              <a:t>Liczba </a:t>
            </a:r>
            <a:r>
              <a:rPr lang="pl-PL" sz="2000" dirty="0">
                <a:latin typeface="Calibri" panose="020F0502020204030204" pitchFamily="34" charset="0"/>
              </a:rPr>
              <a:t>nauczycieli, którzy uzyskali kwalifikacje lub nabyli kompetencje po opuszczeniu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Programu na </a:t>
            </a:r>
            <a:r>
              <a:rPr lang="pl-PL" sz="2000" dirty="0">
                <a:latin typeface="Calibri" panose="020F0502020204030204" pitchFamily="34" charset="0"/>
              </a:rPr>
              <a:t>poziomie co najmniej 90% w odniesieniu do ogólnej liczby nauczycieli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objętych </a:t>
            </a:r>
            <a:r>
              <a:rPr lang="pl-PL" sz="2000" dirty="0">
                <a:latin typeface="Calibri" panose="020F0502020204030204" pitchFamily="34" charset="0"/>
              </a:rPr>
              <a:t>wsparciem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projekcie</a:t>
            </a:r>
          </a:p>
          <a:p>
            <a:pPr lvl="0"/>
            <a:endParaRPr lang="pl-PL" sz="2000" dirty="0" smtClean="0">
              <a:latin typeface="Calibri" panose="020F0502020204030204" pitchFamily="34" charset="0"/>
            </a:endParaRPr>
          </a:p>
          <a:p>
            <a:pPr lvl="0"/>
            <a:endParaRPr lang="pl-PL" sz="2000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dirty="0" smtClean="0">
                <a:latin typeface="Calibri" panose="020F0502020204030204" pitchFamily="34" charset="0"/>
              </a:rPr>
              <a:t>Ponadto </a:t>
            </a:r>
            <a:r>
              <a:rPr lang="pl-PL" sz="2000" dirty="0">
                <a:latin typeface="Calibri" panose="020F0502020204030204" pitchFamily="34" charset="0"/>
              </a:rPr>
              <a:t>wnioskodawca jest zobowiązany do określenia </a:t>
            </a:r>
            <a:r>
              <a:rPr lang="pl-PL" sz="2000" b="1" dirty="0">
                <a:latin typeface="Calibri" panose="020F0502020204030204" pitchFamily="34" charset="0"/>
              </a:rPr>
              <a:t>wskaźników horyzontalnych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odnoszących </a:t>
            </a:r>
            <a:r>
              <a:rPr lang="pl-PL" sz="2000" dirty="0">
                <a:latin typeface="Calibri" panose="020F0502020204030204" pitchFamily="34" charset="0"/>
              </a:rPr>
              <a:t>się do efektów interwencji w kluczowych dla KE obszarach, w przypadku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realizacji w </a:t>
            </a:r>
            <a:r>
              <a:rPr lang="pl-PL" sz="2000" dirty="0">
                <a:latin typeface="Calibri" panose="020F0502020204030204" pitchFamily="34" charset="0"/>
              </a:rPr>
              <a:t>projekcie wsparcia adekwatnego do ich zakresu, </a:t>
            </a:r>
            <a:r>
              <a:rPr lang="pl-PL" sz="2000" dirty="0" err="1">
                <a:latin typeface="Calibri" panose="020F0502020204030204" pitchFamily="34" charset="0"/>
              </a:rPr>
              <a:t>tj</a:t>
            </a:r>
            <a:r>
              <a:rPr lang="pl-PL" sz="2000" dirty="0">
                <a:latin typeface="Calibri" panose="020F0502020204030204" pitchFamily="34" charset="0"/>
              </a:rPr>
              <a:t>:</a:t>
            </a:r>
          </a:p>
          <a:p>
            <a:pPr lvl="0"/>
            <a:endParaRPr lang="pl-PL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28600" lvl="0" indent="-228600">
              <a:buAutoNum type="arabicPeriod"/>
            </a:pPr>
            <a:r>
              <a:rPr lang="pl-PL" sz="2000" dirty="0">
                <a:latin typeface="Calibri" panose="020F0502020204030204" pitchFamily="34" charset="0"/>
              </a:rPr>
              <a:t>Liczba obiektów dostosowanych do potrzeb osób z niepełnosprawnościami</a:t>
            </a:r>
          </a:p>
          <a:p>
            <a:pPr marL="228600" lvl="0" indent="-228600">
              <a:buAutoNum type="arabicPeriod"/>
            </a:pPr>
            <a:r>
              <a:rPr lang="pl-PL" sz="2000" dirty="0">
                <a:latin typeface="Calibri" panose="020F0502020204030204" pitchFamily="34" charset="0"/>
              </a:rPr>
              <a:t>Liczba osób objętych szkoleniami / doradztwem w zakresie kompetencji cyfrowych</a:t>
            </a:r>
          </a:p>
          <a:p>
            <a:pPr marL="228600" lvl="0" indent="-228600">
              <a:buAutoNum type="arabicPeriod"/>
            </a:pPr>
            <a:r>
              <a:rPr lang="pl-PL" sz="2000" dirty="0">
                <a:latin typeface="Calibri" panose="020F0502020204030204" pitchFamily="34" charset="0"/>
              </a:rPr>
              <a:t>Liczba projektów, w których sfinansowano koszty racjonalnych usprawnień dla osób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niepełnosprawnościami</a:t>
            </a:r>
          </a:p>
          <a:p>
            <a:pPr marL="228600" lvl="0" indent="-228600">
              <a:buAutoNum type="arabicPeriod"/>
            </a:pPr>
            <a:endParaRPr lang="pl-PL" u="sng" dirty="0">
              <a:solidFill>
                <a:srgbClr val="FF0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491880" y="260648"/>
            <a:ext cx="53224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l-PL" altLang="pl-PL" sz="1600" b="1" dirty="0" smtClean="0">
                <a:solidFill>
                  <a:schemeClr val="bg1"/>
                </a:solidFill>
                <a:latin typeface="Arial Black" pitchFamily="34" charset="0"/>
              </a:rPr>
              <a:t>           Regionalny </a:t>
            </a: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67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34076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pl-PL" b="1" kern="150" dirty="0"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7544" y="134076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</a:rPr>
              <a:t>A.3. Kwalifikowalność wnioskodawcy oraz partnerów: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spełnienie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warunków określonych w RPO WP, doprecyzowanych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sz="2000" kern="1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regulaminie konkursu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Podmioty, które mogą przystąpić do konkursu (pkt. 1.8 regulaminu konkursu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999025"/>
            <a:ext cx="79620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</a:rPr>
              <a:t>A.4. Partnerstwo </a:t>
            </a: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(brak określonego wymogu w konkursie):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partnerstwo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podmiotami spoza sektora finansów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publicznych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Partnerstwo w projekcie (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pkt.3.1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regulaminu konkursu, zał.nr 10 „Zasady realizacji projektów partnerskich” do regulaminu konkursu  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1600" i="1" kern="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1600" kern="15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00311" y="4710628"/>
            <a:ext cx="7784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A.5. Kwalifikowalność wartości projektu (jeśli dotyczy):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min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(50 000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zł)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635896" y="186868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124744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A.6. Kwalifikowalność okresu realizacji projektu: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zgodność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warunkami określonymi w regulaminie konkursu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pl-PL" sz="2000" dirty="0">
                <a:latin typeface="Calibri" panose="020F0502020204030204" pitchFamily="34" charset="0"/>
              </a:rPr>
              <a:t>Projekt może być realizowany w okresie od dnia ogłoszenia konkursu </a:t>
            </a:r>
            <a:r>
              <a:rPr lang="pl-PL" sz="2000" dirty="0" smtClean="0">
                <a:latin typeface="Calibri" panose="020F0502020204030204" pitchFamily="34" charset="0"/>
              </a:rPr>
              <a:t>przez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     IOK</a:t>
            </a:r>
            <a:r>
              <a:rPr lang="pl-PL" sz="2000" dirty="0">
                <a:latin typeface="Calibri" panose="020F0502020204030204" pitchFamily="34" charset="0"/>
              </a:rPr>
              <a:t>, tj. od 5 lutego 2016 r. do 30 czerwca 2023 r., przy czym realizacja </a:t>
            </a:r>
            <a:r>
              <a:rPr lang="pl-PL" sz="2000" dirty="0" smtClean="0">
                <a:latin typeface="Calibri" panose="020F0502020204030204" pitchFamily="34" charset="0"/>
              </a:rPr>
              <a:t>projektu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     </a:t>
            </a:r>
            <a:r>
              <a:rPr lang="pl-PL" sz="2000" dirty="0">
                <a:latin typeface="Calibri" panose="020F0502020204030204" pitchFamily="34" charset="0"/>
              </a:rPr>
              <a:t>powinna rozpocząć się w 2016 roku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  zgodność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okresem kwalifikowania wydatków wynikających z zasad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przyznawania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pomocy publicznej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 niezakończony (art. 65 rozporządzenia ogólnego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450912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A.7. Pomoc publiczna (brak określonego wymogu w konkursie):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występowanie pomocy publicznej (deklaracja wnioskodawcy)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714013" y="294913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9552" y="141277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A.8. Montaż finansowy projektu</a:t>
            </a:r>
            <a:r>
              <a:rPr lang="pl-PL" sz="2000" b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zgodność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 % poziomu dofinansowania projektu z </a:t>
            </a:r>
            <a:r>
              <a:rPr lang="pl-PL" sz="2000" kern="15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regulaminem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konkursu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Na poziomie wniosku o dofinansowanie projektu </a:t>
            </a:r>
            <a:r>
              <a:rPr lang="pl-PL" sz="2000" u="sng" dirty="0">
                <a:latin typeface="Calibri" panose="020F0502020204030204" pitchFamily="34" charset="0"/>
              </a:rPr>
              <a:t>maksymalny</a:t>
            </a:r>
            <a:r>
              <a:rPr lang="pl-PL" sz="2000" dirty="0">
                <a:latin typeface="Calibri" panose="020F0502020204030204" pitchFamily="34" charset="0"/>
              </a:rPr>
              <a:t> poziom dofinansowania wydatków kwalifikowalnych wynosi:</a:t>
            </a:r>
          </a:p>
          <a:p>
            <a:pPr lvl="0"/>
            <a:r>
              <a:rPr lang="pl-PL" sz="2000" dirty="0">
                <a:latin typeface="Calibri" panose="020F0502020204030204" pitchFamily="34" charset="0"/>
              </a:rPr>
              <a:t>ze środków EFS - </a:t>
            </a:r>
            <a:r>
              <a:rPr lang="pl-PL" sz="2000" b="1" dirty="0">
                <a:latin typeface="Calibri" panose="020F0502020204030204" pitchFamily="34" charset="0"/>
              </a:rPr>
              <a:t>85%</a:t>
            </a:r>
            <a:r>
              <a:rPr lang="pl-PL" sz="2000" dirty="0">
                <a:latin typeface="Calibri" panose="020F0502020204030204" pitchFamily="34" charset="0"/>
              </a:rPr>
              <a:t>,</a:t>
            </a:r>
          </a:p>
          <a:p>
            <a:r>
              <a:rPr lang="pl-PL" sz="2000" i="1" dirty="0">
                <a:latin typeface="Calibri" panose="020F0502020204030204" pitchFamily="34" charset="0"/>
              </a:rPr>
              <a:t> </a:t>
            </a:r>
          </a:p>
          <a:p>
            <a:r>
              <a:rPr lang="pl-PL" sz="2000" b="1" u="sng" dirty="0" smtClean="0">
                <a:latin typeface="Calibri" panose="020F0502020204030204" pitchFamily="34" charset="0"/>
              </a:rPr>
              <a:t>Wymagany </a:t>
            </a:r>
            <a:r>
              <a:rPr lang="pl-PL" sz="2000" b="1" u="sng" dirty="0">
                <a:latin typeface="Calibri" panose="020F0502020204030204" pitchFamily="34" charset="0"/>
              </a:rPr>
              <a:t>wkład własny beneficjenta wynosi </a:t>
            </a:r>
            <a:r>
              <a:rPr lang="pl-PL" sz="2000" b="1" u="sng" dirty="0" smtClean="0">
                <a:latin typeface="Calibri" panose="020F0502020204030204" pitchFamily="34" charset="0"/>
              </a:rPr>
              <a:t>15% </a:t>
            </a:r>
            <a:r>
              <a:rPr lang="pl-PL" sz="2000" b="1" u="sng" dirty="0">
                <a:latin typeface="Calibri" panose="020F0502020204030204" pitchFamily="34" charset="0"/>
              </a:rPr>
              <a:t>wartości </a:t>
            </a:r>
            <a:r>
              <a:rPr lang="pl-PL" sz="2000" b="1" u="sng" dirty="0" smtClean="0">
                <a:latin typeface="Calibri" panose="020F0502020204030204" pitchFamily="34" charset="0"/>
              </a:rPr>
              <a:t>wydatków kwalifikowalnych projektu</a:t>
            </a:r>
            <a:endParaRPr lang="pl-PL" sz="2000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i="1" kern="15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Calibri" panose="020F0502020204030204" pitchFamily="34" charset="0"/>
              </a:rPr>
              <a:t>Wkład własny mogą stanowić środki finansowe lub wkład niepieniężny zabezpieczony </a:t>
            </a:r>
            <a:r>
              <a:rPr lang="pl-PL" sz="2000" dirty="0" smtClean="0">
                <a:latin typeface="Calibri" panose="020F0502020204030204" pitchFamily="34" charset="0"/>
              </a:rPr>
              <a:t>przez </a:t>
            </a:r>
            <a:r>
              <a:rPr lang="pl-PL" sz="2000" dirty="0">
                <a:latin typeface="Calibri" panose="020F0502020204030204" pitchFamily="34" charset="0"/>
              </a:rPr>
              <a:t>beneficjenta, które zostaną przeznaczone na pokrycie wydatków kwalifikowalnych.</a:t>
            </a:r>
            <a:endParaRPr lang="pl-PL" sz="2000" b="1" i="1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419872" y="260648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A.9. Cross-financing (brak określonego wymogu w konkursie):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w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ystępowanie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projekcie i spełnienie warunków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określonych                 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RPO WP, doprecyzowanych w </a:t>
            </a:r>
            <a:r>
              <a:rPr lang="pl-PL" sz="2000" kern="1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regulaminie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konkursu.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2996952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A.10. Zgodność z politykami horyzontalnymi UE: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zgodność projektu w zakresie: promowania zrównoważonego rozwoju, równości szans i niedyskryminacji oraz równości szans kobiet i mężczyzn (standard minimum)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4955689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A.11. Zgodność z wymaganiami formalno-prawnymi (jeśli dotyczy):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zgodność ze specyficznymi wymaganiami wskazanymi w UP, RPO WP, </a:t>
            </a:r>
            <a:r>
              <a:rPr lang="pl-PL" sz="2000" kern="1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oraz regulaminie konkursu (np. </a:t>
            </a:r>
            <a:r>
              <a:rPr lang="pl-PL" sz="2000" i="1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Standardy realizacji </a:t>
            </a:r>
            <a:r>
              <a:rPr lang="pl-PL" sz="2000" i="1" kern="1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wsparcia… łącznie z załącznikami</a:t>
            </a:r>
            <a:r>
              <a:rPr lang="pl-PL" sz="2000" kern="1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pl-PL" sz="2000" kern="1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236921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39231"/>
          <a:ext cx="843438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FORMALNA: podsumowanie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05703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Po zakończeniu oceny formalnej wszystkich wniosków o dofinansowanie projektu – przekazanie wnioskodawcy pisemnej informacji  o wyniku oceny wraz z uzasadnieniem.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63314"/>
            <a:ext cx="8434387" cy="5040560"/>
          </a:xfrm>
        </p:spPr>
        <p:txBody>
          <a:bodyPr/>
          <a:lstStyle/>
          <a:p>
            <a:pPr marL="457200" lvl="1" indent="0" algn="just">
              <a:buNone/>
              <a:defRPr/>
            </a:pPr>
            <a:r>
              <a:rPr lang="pl-PL" altLang="pl-PL" sz="1600" dirty="0" smtClean="0">
                <a:latin typeface="Calibri" panose="020F0502020204030204" pitchFamily="34" charset="0"/>
              </a:rPr>
              <a:t>                                      </a:t>
            </a:r>
          </a:p>
          <a:p>
            <a:pPr marL="457200" lvl="1" indent="0" algn="just">
              <a:buNone/>
              <a:defRPr/>
            </a:pPr>
            <a:endParaRPr lang="pl-PL" altLang="pl-PL" sz="16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altLang="pl-PL" sz="1600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1600" u="sng" dirty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pl-PL" altLang="pl-PL" sz="18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11560" y="1988840"/>
            <a:ext cx="165618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kryteria </a:t>
            </a: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wykonalności</a:t>
            </a:r>
            <a:endParaRPr lang="pl-PL" sz="16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76199" y="3429000"/>
            <a:ext cx="1800200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strategiczna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I stopnia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 i </a:t>
            </a:r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negocjacje</a:t>
            </a:r>
            <a:endParaRPr lang="pl-PL" sz="1600" dirty="0"/>
          </a:p>
        </p:txBody>
      </p:sp>
      <p:sp>
        <p:nvSpPr>
          <p:cNvPr id="10" name="Objaśnienie prostokątne 9"/>
          <p:cNvSpPr/>
          <p:nvPr/>
        </p:nvSpPr>
        <p:spPr>
          <a:xfrm>
            <a:off x="2567478" y="1943508"/>
            <a:ext cx="5388898" cy="431553"/>
          </a:xfrm>
          <a:prstGeom prst="wedgeRectCallout">
            <a:avLst>
              <a:gd name="adj1" fmla="val -55205"/>
              <a:gd name="adj2" fmla="val -19349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spcBef>
                <a:spcPct val="2000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zero-jedynkowa (z przypisanymi wartościami 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logicznymi </a:t>
            </a:r>
            <a:r>
              <a:rPr lang="pl-PL" altLang="pl-PL" sz="1400" i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Tak/Nie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  <a:endParaRPr lang="pl-PL" altLang="pl-PL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bjaśnienie prostokątne 11"/>
          <p:cNvSpPr/>
          <p:nvPr/>
        </p:nvSpPr>
        <p:spPr>
          <a:xfrm>
            <a:off x="2567478" y="2467848"/>
            <a:ext cx="5388898" cy="443929"/>
          </a:xfrm>
          <a:prstGeom prst="wedgeRectCallout">
            <a:avLst>
              <a:gd name="adj1" fmla="val -55205"/>
              <a:gd name="adj2" fmla="val -23385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ts val="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warunkowa </a:t>
            </a:r>
            <a:endParaRPr lang="pl-PL" altLang="pl-PL" sz="1400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kryteria mogą zostać uznane 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spełnione warunkowo)</a:t>
            </a:r>
          </a:p>
        </p:txBody>
      </p:sp>
      <p:sp>
        <p:nvSpPr>
          <p:cNvPr id="13" name="Objaśnienie prostokątne 12"/>
          <p:cNvSpPr/>
          <p:nvPr/>
        </p:nvSpPr>
        <p:spPr>
          <a:xfrm>
            <a:off x="2567478" y="3387384"/>
            <a:ext cx="2767248" cy="337688"/>
          </a:xfrm>
          <a:prstGeom prst="wedgeRectCallout">
            <a:avLst>
              <a:gd name="adj1" fmla="val -56312"/>
              <a:gd name="adj2" fmla="val -10742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ma charakter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punktowy</a:t>
            </a:r>
          </a:p>
        </p:txBody>
      </p:sp>
      <p:sp>
        <p:nvSpPr>
          <p:cNvPr id="14" name="Objaśnienie prostokątne 13"/>
          <p:cNvSpPr/>
          <p:nvPr/>
        </p:nvSpPr>
        <p:spPr>
          <a:xfrm>
            <a:off x="2567478" y="3782581"/>
            <a:ext cx="5388898" cy="366499"/>
          </a:xfrm>
          <a:prstGeom prst="wedgeRectCallout">
            <a:avLst>
              <a:gd name="adj1" fmla="val -53344"/>
              <a:gd name="adj2" fmla="val -23385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maksymalna liczba punktów do zdobycia  to  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136</a:t>
            </a:r>
            <a:endParaRPr lang="pl-PL" altLang="pl-PL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bjaśnienie prostokątne 14"/>
          <p:cNvSpPr/>
          <p:nvPr/>
        </p:nvSpPr>
        <p:spPr>
          <a:xfrm>
            <a:off x="2567478" y="4242702"/>
            <a:ext cx="5388898" cy="392380"/>
          </a:xfrm>
          <a:prstGeom prst="wedgeRectCallout">
            <a:avLst>
              <a:gd name="adj1" fmla="val -53852"/>
              <a:gd name="adj2" fmla="val -4356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ct val="20000"/>
              </a:spcBef>
            </a:pPr>
            <a:endParaRPr lang="pl-PL" altLang="pl-PL" sz="1600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część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A i B – po 50 pkt. (łącznie 100 pkt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.), część C – 36 pkt. </a:t>
            </a:r>
            <a:endParaRPr lang="pl-PL" altLang="pl-PL" sz="14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ct val="20000"/>
              </a:spcBef>
              <a:defRPr/>
            </a:pPr>
            <a:endParaRPr lang="pl-PL" altLang="pl-PL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13836"/>
              </p:ext>
            </p:extLst>
          </p:nvPr>
        </p:nvGraphicFramePr>
        <p:xfrm>
          <a:off x="251520" y="1628800"/>
          <a:ext cx="8640762" cy="3742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66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A. Wykonalność rzeczowa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A.1. Wykonalność rzeczowa projektu </a:t>
                      </a:r>
                      <a:r>
                        <a:rPr lang="pl-PL" sz="16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realizacja zaplanowanych w projekcie zadań w określonym terminie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osiągnięcie założonych rezultatów poprzez zaplanowane zadania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trafne określenie zidentyfikowanego ryzyka i sposobów jego ograniczania w kontekście osiągania rezultatów projektu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adekwatność zastosowanych wskaźników monitoringowych do wybranego typu projektu, zadań i rezultatów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sposobu realizacji projektu z przepisami prawa odpowiednimi dla wybranych form wsparcia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z odpowiednimi wytycznymi horyzontalnymi </a:t>
                      </a:r>
                      <a:b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programowymi oraz standardami wsparcia określonymi </a:t>
                      </a:r>
                      <a:b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wezwaniu/regulaminie konkursu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l-PL" sz="14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5481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05051"/>
              </p:ext>
            </p:extLst>
          </p:nvPr>
        </p:nvGraphicFramePr>
        <p:xfrm>
          <a:off x="251619" y="1340768"/>
          <a:ext cx="8640762" cy="2877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51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355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B. Wykonalność finansowa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B.1</a:t>
                      </a:r>
                      <a:r>
                        <a:rPr lang="pl-PL" sz="16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Poprawność sporządzenia budżetu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poprawność sporządzenia budżetu pod kątem wskazania i opisania planowanych wydatków zgodnie z </a:t>
                      </a:r>
                      <a:r>
                        <a:rPr lang="pl-PL" sz="14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Instrukcją wypełniania wniosku...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14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B.2. Niezbędność planowanych wydatków na realizację projektu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czy wydatki wynikają bezpośrednio z zakresu zadań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czy wydatki przyczyniają się do osiągnięcia rezultatów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46096"/>
              </p:ext>
            </p:extLst>
          </p:nvPr>
        </p:nvGraphicFramePr>
        <p:xfrm>
          <a:off x="251619" y="4184127"/>
          <a:ext cx="8640762" cy="267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16571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B.3. Racjonalność i efektywność planowanych </a:t>
                      </a:r>
                      <a:r>
                        <a:rPr lang="pl-PL" sz="1400" b="0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400" b="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odniesienie do zakresu rzeczowego projektu i czasu jego realizacji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ze stawkami rynkowymi i/lub taryfikatorem wydatków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osiągnięcie możliwie najkorzystniejszych efektów realizacji zadań poprzez określone w projekcie nakłady finansowe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adekwatność wydatków do planowanych rezultatów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uwzględnieniem jego zakresu i specyfiki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B.4. Kwalifikowalność </a:t>
                      </a: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</a:t>
                      </a:r>
                      <a:r>
                        <a:rPr lang="pl-PL" sz="1400" b="1" u="sng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NIE OBJĘTE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wydatków z </a:t>
                      </a:r>
                      <a:r>
                        <a:rPr lang="pl-PL" sz="13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w zakresie kwalifikowania wydatków w ramach EFRR, EFS i FS na lata 2014-2020 </a:t>
                      </a:r>
                      <a:r>
                        <a:rPr lang="pl-PL" sz="1300" b="0" i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oraz </a:t>
                      </a:r>
                      <a:r>
                        <a:rPr lang="pl-PL" sz="13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dotyczącymi kwalifikowalności wydatków w ramach RPO WP 2014-2020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1619" y="9714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44605"/>
              </p:ext>
            </p:extLst>
          </p:nvPr>
        </p:nvGraphicFramePr>
        <p:xfrm>
          <a:off x="253108" y="1439231"/>
          <a:ext cx="8640762" cy="553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46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11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C. Wykonalność instytucjonalna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C.1. Potencjał finansowy wnioskodawcy/partnera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Planowane roczne wydatki ujęte w budżecie projektu są równe lub mniejsze </a:t>
                      </a:r>
                      <a:b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 odniesieniu do przychodów wnioskodawcy (lub łącznie wnioskodawcy </a:t>
                      </a:r>
                      <a:b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 partnera/ów) za ostatni zamknięty rok obrotowy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uwzględniając w projekcie obroty partnera/-ów, obroty wnioskodawcy stanowią co najmniej 50% rocznych wydatków ujętych w budżecie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informacji  na temat przychodów wnioskodawcy (i/lub partnera/-ów) za ostatni zamknięty rok obrotowy z </a:t>
                      </a:r>
                      <a:r>
                        <a:rPr lang="pl-PL" sz="12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Instrukcją wypełniania wniosku…</a:t>
                      </a:r>
                      <a:endParaRPr lang="pl-PL" sz="12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0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C.2. Zasoby techniczne wnioskodawcy/partnera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niezbędność wykazanego sprzętu, wyposażenia i lokali użytkowych do prawidłowej realizacji  wsparcia na rzecz grupy docelowej  </a:t>
                      </a:r>
                      <a:b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osiągnięcia rezultatów i zgodność z budżetem projektu.</a:t>
                      </a:r>
                      <a:endParaRPr lang="pl-PL" sz="13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C.3. Sposób zarządzania projektem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adekwatność zakresów obowiązków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  adekwatność kwalifikacji i kompetencji osób zajmujących dane stanowisko do zakresu obowiązków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czy przyjęta metodyka i/lub struktura zarządzania projektem zapewnia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prawidłową jego realizację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zasady i narzędzia kontroli i monitoringu umożliwią zapewnienie właściwej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oceny i kontroli realizacji harmonogramu, budżetu i wskaźników projektów oraz należyte zarządzanie zidentyfikowanym ryzykiem w poszczególnych zadaniach</a:t>
                      </a:r>
                      <a:endParaRPr lang="pl-PL" sz="1200" b="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06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aśnienie ze strzałką w dół 3"/>
          <p:cNvSpPr/>
          <p:nvPr/>
        </p:nvSpPr>
        <p:spPr>
          <a:xfrm>
            <a:off x="2886445" y="1114415"/>
            <a:ext cx="3189015" cy="948472"/>
          </a:xfrm>
          <a:prstGeom prst="downArrowCallout">
            <a:avLst>
              <a:gd name="adj1" fmla="val 50000"/>
              <a:gd name="adj2" fmla="val 5070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Objaśnienie ze strzałką w dół 5"/>
          <p:cNvSpPr/>
          <p:nvPr/>
        </p:nvSpPr>
        <p:spPr>
          <a:xfrm>
            <a:off x="2945714" y="2082061"/>
            <a:ext cx="3168352" cy="936104"/>
          </a:xfrm>
          <a:prstGeom prst="downArrowCallout">
            <a:avLst>
              <a:gd name="adj1" fmla="val 50000"/>
              <a:gd name="adj2" fmla="val 65003"/>
              <a:gd name="adj3" fmla="val 25000"/>
              <a:gd name="adj4" fmla="val 64977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945714" y="3833089"/>
            <a:ext cx="3168352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45714" y="4193129"/>
            <a:ext cx="3168352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WYKONALNOŚCI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aśnienie ze strzałką w dół 10"/>
          <p:cNvSpPr/>
          <p:nvPr/>
        </p:nvSpPr>
        <p:spPr>
          <a:xfrm>
            <a:off x="2945714" y="4528915"/>
            <a:ext cx="3168352" cy="792088"/>
          </a:xfrm>
          <a:prstGeom prst="downArrowCallout">
            <a:avLst>
              <a:gd name="adj1" fmla="val 50000"/>
              <a:gd name="adj2" fmla="val 45889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STRATEGICZNA</a:t>
            </a:r>
          </a:p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STOPNIA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932327" y="5321003"/>
            <a:ext cx="3181739" cy="556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ROZSTRZYGNIĘCIE </a:t>
            </a: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KONKURSU (</a:t>
            </a: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ZWP)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056975" y="11348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ZŁOŻENIE WNIOSKU </a:t>
            </a:r>
          </a:p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DOFINANSOWANIE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113841" y="20837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WERYFIKACJA WYMOGÓW FORMALNYCH</a:t>
            </a:r>
            <a:endParaRPr lang="pl-PL" sz="1400" b="1" dirty="0"/>
          </a:p>
        </p:txBody>
      </p:sp>
      <p:sp>
        <p:nvSpPr>
          <p:cNvPr id="21" name="Objaśnienie ze strzałką w dół 20"/>
          <p:cNvSpPr/>
          <p:nvPr/>
        </p:nvSpPr>
        <p:spPr>
          <a:xfrm>
            <a:off x="2959101" y="2997682"/>
            <a:ext cx="3154965" cy="829281"/>
          </a:xfrm>
          <a:prstGeom prst="downArrowCallout">
            <a:avLst>
              <a:gd name="adj1" fmla="val 50000"/>
              <a:gd name="adj2" fmla="val 5125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3112800" y="3097431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OCENA FORMALNA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39432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2" grpId="0" animBg="1"/>
      <p:bldP spid="15" grpId="0"/>
      <p:bldP spid="16" grpId="0"/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598084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025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80440"/>
              </p:ext>
            </p:extLst>
          </p:nvPr>
        </p:nvGraphicFramePr>
        <p:xfrm>
          <a:off x="252413" y="1447814"/>
          <a:ext cx="8640762" cy="335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Wkład projektu              w realizację Programu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A.1. Profil projektu na tle zapisów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skierowanie projektu 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osób, które bez udziału w nim mają najmniejszą szansę na rozwiązanie lub zniwelowanie zidentyfikowanych problemów (charakterystyka grupy docelowej)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A.2. Potrzeba realizacji projektu: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istota i waga zidentyfikowanego problemu/-ów w powiązaniu ze specyficznymi cechami grupy docelowej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objętej wsparciem w projekcie  w kontekście wskazanych danych i źródeł</a:t>
                      </a: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jego/ich pochodzenia (problemy grupy docelowej,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dane i ich źródła pochodzenia).</a:t>
                      </a:r>
                      <a:endParaRPr lang="pl-PL" sz="13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A.3. Trwałość rezultatów: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osiągnięcie</a:t>
                      </a:r>
                      <a:r>
                        <a:rPr lang="pl-PL" sz="1300" b="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odpowiednich celów szczegółowych RPO WP i rezultatów długoterminowych poprzez wsparcie zaplanowane w projekcie na rzecz grupy docelowej </a:t>
                      </a:r>
                      <a:endParaRPr lang="pl-PL" sz="13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7640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84754"/>
              </p:ext>
            </p:extLst>
          </p:nvPr>
        </p:nvGraphicFramePr>
        <p:xfrm>
          <a:off x="252413" y="1447814"/>
          <a:ext cx="8640762" cy="3043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B. Metodyka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B.1. Kompleksowość projektu: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Zadania w kontekście problemów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Jakość zadań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Zakres zadań </a:t>
                      </a:r>
                      <a:endParaRPr lang="pl-PL" sz="13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B.2. Doświadczenie wnioskodawcy/partnera: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pl-PL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zgodność wskazanych projektów/przedsięwzięć z obecnym projektem pod kątem grupy docelowej, zadań merytorycznych oraz obszaru realizacji</a:t>
                      </a:r>
                      <a:endParaRPr lang="pl-PL" sz="13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B.3. Komplementarność projektu: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związek projektu z innymi projektami/przedsięwzięciami (niezależnie od źródła finansowania)</a:t>
                      </a: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6276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187623" y="2996952"/>
            <a:ext cx="7705551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621514"/>
              </p:ext>
            </p:extLst>
          </p:nvPr>
        </p:nvGraphicFramePr>
        <p:xfrm>
          <a:off x="309449" y="1441135"/>
          <a:ext cx="8640762" cy="5516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 Specyficzne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C.1.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Lokalizacja: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lokalizacja projektu w zakresie, w jakim projekt jest realizowany na obszarach o odsetku dzieci objętych wychowaniem przedszkolnym poniżej średniej wojewódzkiej (na podstawie załącznika nr 2 do regulaminu konkursu)</a:t>
                      </a:r>
                      <a:endParaRPr lang="pl-PL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60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C.2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Partnerstwo: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partnerstwo w projekcie przyczyni się do osiągnięcia rezultatów projektu wyrażonych</a:t>
                      </a: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poprzez wskaźniki monitorowania</a:t>
                      </a:r>
                      <a:endParaRPr lang="pl-PL" sz="12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C.3.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Formuła partnerstwa: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Ocenie podlega formuła realizacji projektu w zakresie,</a:t>
                      </a:r>
                      <a:r>
                        <a:rPr lang="pl-PL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 jakim projekt jest realizowany w partnerstwie kilku samorządów (np. gmina-gmina, powiat-gmina) lub w formule partnerstwa publiczno-prywatnego/publiczno-społecznego</a:t>
                      </a:r>
                      <a:endParaRPr lang="pl-PL" sz="12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C.4 Trwałość efektów: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Ocenia podlega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stopień w jakim projekt zapewnia trwałość efektów poprzez utrzymanie wspartych w ramach projektów struktur przedszkolnych</a:t>
                      </a:r>
                      <a:endParaRPr lang="pl-PL" sz="12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C.5 Podejście oddolne: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projekt jest identyfikowany i realizowany </a:t>
                      </a:r>
                      <a:b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wykorzystaniem elementów podejścia oddolnego,</a:t>
                      </a: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integrując aktywność wielu podmiotów i wynikając ze wspólnej strategii działania dla danego obszaru, przyjętej </a:t>
                      </a:r>
                      <a:b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wdrażanej przez podmiot funkcjonujący w ujęciu </a:t>
                      </a:r>
                      <a:r>
                        <a:rPr lang="pl-PL" sz="1200" b="0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trójsektorowymm</a:t>
                      </a: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łączącym sektor publiczny, społeczny i gospodarczy</a:t>
                      </a:r>
                      <a:endParaRPr lang="pl-PL" sz="12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C.6 ICT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projekt w ramach realizowanego wsparcia zakłada wykorzystanie narzędzi ICT w procesie kształcenia kompetencji dzieci/doskonalenia kwalifikacji nauczycieli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281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688123"/>
              </p:ext>
            </p:extLst>
          </p:nvPr>
        </p:nvGraphicFramePr>
        <p:xfrm>
          <a:off x="457895" y="1772816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65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Warunkiem zakwalifikowania wniosku do negocjacji jest: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warunkowe spełnienie kryteriów wykonalności</a:t>
            </a:r>
          </a:p>
          <a:p>
            <a:pPr marL="0" indent="0" algn="just"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oraz 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uzyskanie wymaganego minimum punktowego (tj. </a:t>
            </a:r>
            <a:r>
              <a:rPr lang="pl-PL" sz="1800" b="1" u="sng" dirty="0" smtClean="0">
                <a:latin typeface="Calibri" panose="020F0502020204030204" pitchFamily="34" charset="0"/>
              </a:rPr>
              <a:t>68 punktów</a:t>
            </a:r>
            <a:r>
              <a:rPr lang="pl-PL" sz="1800" dirty="0" smtClean="0">
                <a:latin typeface="Calibri" panose="020F0502020204030204" pitchFamily="34" charset="0"/>
              </a:rPr>
              <a:t>) w ramach oceny strategicznej I stopnia</a:t>
            </a:r>
          </a:p>
          <a:p>
            <a:pPr marL="0" indent="0" algn="just">
              <a:buFontTx/>
              <a:buNone/>
              <a:defRPr/>
            </a:pPr>
            <a:endParaRPr lang="pl-PL" sz="900" b="1" dirty="0" smtClean="0"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pl-PL" sz="1800" b="1" dirty="0" smtClean="0">
                <a:latin typeface="Calibri" panose="020F0502020204030204" pitchFamily="34" charset="0"/>
              </a:rPr>
              <a:t>Negocjacje mogą zakończyć się z wynikiem:</a:t>
            </a:r>
          </a:p>
          <a:p>
            <a:pPr algn="just">
              <a:buFontTx/>
              <a:buAutoNum type="alphaUcPeriod"/>
              <a:defRPr/>
            </a:pPr>
            <a:r>
              <a:rPr lang="pl-PL" sz="1800" u="sng" dirty="0" smtClean="0">
                <a:latin typeface="Calibri" panose="020F0502020204030204" pitchFamily="34" charset="0"/>
              </a:rPr>
              <a:t>pozytywnym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wprowadzono korekty/przedstawiono uzasadnienia w ramach wskazanych kryteriów warunkowych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projekt uzyskuje liczbę punktów przyznaną za spełnienie kryteriów strategicznych I stopnia </a:t>
            </a:r>
          </a:p>
          <a:p>
            <a:pPr marL="0" indent="0" algn="just">
              <a:buFontTx/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B.   </a:t>
            </a:r>
            <a:r>
              <a:rPr lang="pl-PL" sz="1800" u="sng" dirty="0" smtClean="0">
                <a:latin typeface="Calibri" panose="020F0502020204030204" pitchFamily="34" charset="0"/>
              </a:rPr>
              <a:t>negatywnym</a:t>
            </a:r>
          </a:p>
          <a:p>
            <a:pPr marL="685800" lvl="1" algn="just"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nie wprowadzono korekty/nie przedstawiono uzasadnień w ramach wskazanych kryteriów warunkowych</a:t>
            </a:r>
          </a:p>
          <a:p>
            <a:pPr marL="685800" lvl="1" algn="just"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projekt uzyskuje 0 punktów za spełnienie kryteriów strategicznych I stopnia </a:t>
            </a:r>
          </a:p>
          <a:p>
            <a:pPr marL="685800" lvl="1">
              <a:defRPr/>
            </a:pPr>
            <a:endParaRPr lang="pl-PL" sz="1800" dirty="0" smtClean="0"/>
          </a:p>
          <a:p>
            <a:pPr marL="0" indent="0">
              <a:buFontTx/>
              <a:buNone/>
              <a:defRPr/>
            </a:pPr>
            <a:endParaRPr lang="pl-PL" sz="1800" dirty="0" smtClean="0"/>
          </a:p>
          <a:p>
            <a:pPr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b="1" dirty="0" smtClean="0"/>
          </a:p>
          <a:p>
            <a:pPr marL="0" indent="0">
              <a:buFontTx/>
              <a:buNone/>
              <a:defRPr/>
            </a:pPr>
            <a:endParaRPr lang="pl-PL" sz="1800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negocjacje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161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376513"/>
              </p:ext>
            </p:extLst>
          </p:nvPr>
        </p:nvGraphicFramePr>
        <p:xfrm>
          <a:off x="395536" y="1423808"/>
          <a:ext cx="8229600" cy="524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54477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MERYTORYCZNA: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5097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Zatwierdzenie przez Zarząd Województwa Pomorskiego, w drodze uchwały, wyników oceny wniosków o dofinansowanie projektu.</a:t>
            </a:r>
          </a:p>
          <a:p>
            <a:pPr marL="0" indent="0" algn="just">
              <a:buNone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Wybór wniosków do dofinansowania dokonywany jest w oparciu o listę ocenionych wniosków o dofinansowanie projektu, utworzoną według kolejności zgodnej z liczbą punktów uzyskanych  przez poszczególne wnioski w ramach:</a:t>
            </a:r>
          </a:p>
          <a:p>
            <a:pPr marL="457200" indent="-457200" algn="just">
              <a:buAutoNum type="arabicPeriod"/>
            </a:pPr>
            <a:r>
              <a:rPr lang="pl-PL" altLang="pl-PL" sz="2000" dirty="0" smtClean="0">
                <a:latin typeface="Calibri" panose="020F0502020204030204" pitchFamily="34" charset="0"/>
              </a:rPr>
              <a:t>oceny merytorycznej – wykonalności i strategicznej I stopnia oraz negocjacji</a:t>
            </a:r>
          </a:p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Dofinansowanie otrzymują wyłącznie wnioski, których wartość według listy ocenionych wniosków o dofinansowanie projektu, mieści się w alokacji środków finansowych przeznaczonych na konkurs.</a:t>
            </a:r>
          </a:p>
          <a:p>
            <a:endParaRPr lang="pl-PL" altLang="pl-PL" sz="1800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ROZSTRZYGNIĘCIE KONKURSU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5185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Dziękuję </a:t>
            </a:r>
            <a:r>
              <a:rPr lang="pl-PL" altLang="pl-PL" sz="4000" b="1" dirty="0">
                <a:solidFill>
                  <a:prstClr val="white"/>
                </a:solidFill>
                <a:latin typeface="Calibri" pitchFamily="34" charset="0"/>
              </a:rPr>
              <a:t>za </a:t>
            </a: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8435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938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dirty="0" smtClean="0"/>
              <a:t>									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683568" y="2529103"/>
            <a:ext cx="7632848" cy="12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28" name="pole tekstowe 7"/>
          <p:cNvSpPr txBox="1">
            <a:spLocks noChangeArrowheads="1"/>
          </p:cNvSpPr>
          <p:nvPr/>
        </p:nvSpPr>
        <p:spPr bwMode="auto">
          <a:xfrm>
            <a:off x="4768056" y="5559397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OCENA MERYTORYCZNA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PROCES OCENY I WYBORU PROJEKTÓW – orientacyjne ramy czasowe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76094"/>
              </p:ext>
            </p:extLst>
          </p:nvPr>
        </p:nvGraphicFramePr>
        <p:xfrm>
          <a:off x="1547664" y="2695278"/>
          <a:ext cx="5703479" cy="230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85"/>
                <a:gridCol w="1374685"/>
                <a:gridCol w="1542444"/>
                <a:gridCol w="1411665"/>
              </a:tblGrid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</a:tr>
              <a:tr h="993500">
                <a:tc rowSpan="2"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WERYFIKACJA WYMOGÓW FORMALNYCH</a:t>
                      </a:r>
                      <a:endParaRPr lang="pl-PL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FORMALNA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WYKONALNOŚCI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STRATEGICZNA I STOPNIA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0606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+ 30 dni NEGOCJACJE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Nawias klamrowy otwierający 11"/>
          <p:cNvSpPr/>
          <p:nvPr/>
        </p:nvSpPr>
        <p:spPr>
          <a:xfrm rot="16200000">
            <a:off x="5508838" y="3844776"/>
            <a:ext cx="503238" cy="2967175"/>
          </a:xfrm>
          <a:prstGeom prst="leftBrace">
            <a:avLst>
              <a:gd name="adj1" fmla="val 8333"/>
              <a:gd name="adj2" fmla="val 5033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4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Ocenę wniosku o dofinansowanie projektu poprzedza weryfikacja wymogów formalnych.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000" dirty="0">
                <a:latin typeface="Calibri" panose="020F0502020204030204" pitchFamily="34" charset="0"/>
              </a:rPr>
              <a:t>W trakcie weryfikacji wymogów formalnych sprawdzeniu podlegać będzie: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kompletność wypełnienia formularza wniosku o dofinansowanie </a:t>
            </a:r>
            <a:r>
              <a:rPr lang="pl-PL" sz="2000" dirty="0" smtClean="0">
                <a:latin typeface="Calibri" panose="020F0502020204030204" pitchFamily="34" charset="0"/>
              </a:rPr>
              <a:t>projektu 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kompletność załączników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kompletność </a:t>
            </a:r>
            <a:r>
              <a:rPr lang="pl-PL" sz="2000" dirty="0">
                <a:latin typeface="Calibri" panose="020F0502020204030204" pitchFamily="34" charset="0"/>
              </a:rPr>
              <a:t>podpisów i </a:t>
            </a:r>
            <a:r>
              <a:rPr lang="pl-PL" sz="2000" dirty="0" smtClean="0">
                <a:latin typeface="Calibri" panose="020F0502020204030204" pitchFamily="34" charset="0"/>
              </a:rPr>
              <a:t>pieczęci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zgodność </a:t>
            </a:r>
            <a:r>
              <a:rPr lang="pl-PL" sz="2000" dirty="0">
                <a:latin typeface="Calibri" panose="020F0502020204030204" pitchFamily="34" charset="0"/>
              </a:rPr>
              <a:t>sumy </a:t>
            </a:r>
            <a:r>
              <a:rPr lang="pl-PL" sz="2000" dirty="0" smtClean="0">
                <a:latin typeface="Calibri" panose="020F0502020204030204" pitchFamily="34" charset="0"/>
              </a:rPr>
              <a:t>kontrolnej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000" dirty="0">
                <a:latin typeface="Calibri" panose="020F0502020204030204" pitchFamily="34" charset="0"/>
              </a:rPr>
              <a:t>Weryfikacja wymogów formalnych: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 stanowi etapu oceny </a:t>
            </a:r>
            <a:r>
              <a:rPr lang="pl-PL" sz="2000" dirty="0" smtClean="0">
                <a:latin typeface="Calibri" panose="020F0502020204030204" pitchFamily="34" charset="0"/>
              </a:rPr>
              <a:t>projektów</a:t>
            </a:r>
            <a:endParaRPr lang="pl-PL" sz="20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 podlega procedurze </a:t>
            </a:r>
            <a:r>
              <a:rPr lang="pl-PL" sz="2000" dirty="0" smtClean="0">
                <a:latin typeface="Calibri" panose="020F0502020204030204" pitchFamily="34" charset="0"/>
              </a:rPr>
              <a:t>odwoławczej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WERYFIKACJA WYMOGÓW FORMALNYCH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2648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ymbol zastępczy zawartości 1"/>
          <p:cNvSpPr>
            <a:spLocks noGrp="1"/>
          </p:cNvSpPr>
          <p:nvPr>
            <p:ph idx="1"/>
          </p:nvPr>
        </p:nvSpPr>
        <p:spPr>
          <a:xfrm>
            <a:off x="180082" y="1439231"/>
            <a:ext cx="8713788" cy="511880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l-PL" sz="1900" dirty="0">
                <a:latin typeface="Calibri" panose="020F0502020204030204" pitchFamily="34" charset="0"/>
              </a:rPr>
              <a:t>W przypadku braków formalnych wnioskodawca może uzupełnić wniosek: </a:t>
            </a:r>
          </a:p>
          <a:p>
            <a:pPr lvl="1" algn="just">
              <a:defRPr/>
            </a:pP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w </a:t>
            </a: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terminie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nie krótszym 7 </a:t>
            </a: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dni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kalendarzowych</a:t>
            </a:r>
            <a:endParaRPr lang="pl-PL" sz="1900" dirty="0">
              <a:uFill>
                <a:solidFill>
                  <a:schemeClr val="accent1">
                    <a:lumMod val="75000"/>
                  </a:schemeClr>
                </a:solidFill>
              </a:uFill>
              <a:latin typeface="Calibri" panose="020F0502020204030204" pitchFamily="34" charset="0"/>
            </a:endParaRPr>
          </a:p>
          <a:p>
            <a:pPr lvl="1" algn="just">
              <a:defRPr/>
            </a:pP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wyłącznie we wskazanym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zakresie</a:t>
            </a:r>
            <a:endParaRPr lang="pl-PL" sz="1900" dirty="0">
              <a:uFill>
                <a:solidFill>
                  <a:schemeClr val="accent1">
                    <a:lumMod val="75000"/>
                  </a:schemeClr>
                </a:solidFill>
              </a:uFill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FontTx/>
              <a:buNone/>
              <a:defRPr/>
            </a:pPr>
            <a:r>
              <a:rPr lang="pl-PL" sz="1900" dirty="0">
                <a:latin typeface="Calibri" panose="020F0502020204030204" pitchFamily="34" charset="0"/>
              </a:rPr>
              <a:t>W przypadku niezłożenia przez wnioskodawcę uzupełnienia lub złożenia uzupełnienia </a:t>
            </a:r>
            <a:r>
              <a:rPr lang="pl-PL" sz="1900" dirty="0" smtClean="0">
                <a:latin typeface="Calibri" panose="020F0502020204030204" pitchFamily="34" charset="0"/>
              </a:rPr>
              <a:t>niezgodnego ze </a:t>
            </a:r>
            <a:r>
              <a:rPr lang="pl-PL" sz="1900" dirty="0">
                <a:latin typeface="Calibri" panose="020F0502020204030204" pitchFamily="34" charset="0"/>
              </a:rPr>
              <a:t>wskazanym zakresem w wyznaczonym terminie lub złożenie po upływie wyznaczonego terminu, wniosek o dofinansowanie projektu zostaje pozostawiony bez rozpatrzenia, o czym wnioskodawca jest informowany pisemnie. </a:t>
            </a:r>
          </a:p>
          <a:p>
            <a:pPr marL="0" indent="0" algn="just">
              <a:buSzPct val="100000"/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FontTx/>
              <a:buNone/>
              <a:defRPr/>
            </a:pPr>
            <a:r>
              <a:rPr lang="pl-PL" altLang="pl-PL" sz="1900" dirty="0" smtClean="0">
                <a:latin typeface="Calibri" panose="020F0502020204030204" pitchFamily="34" charset="0"/>
              </a:rPr>
              <a:t>Wnioski </a:t>
            </a:r>
            <a:r>
              <a:rPr lang="pl-PL" altLang="pl-PL" sz="1900" dirty="0">
                <a:latin typeface="Calibri" panose="020F0502020204030204" pitchFamily="34" charset="0"/>
              </a:rPr>
              <a:t>o dofinansowanie projektu </a:t>
            </a:r>
            <a:r>
              <a:rPr lang="pl-PL" altLang="pl-PL" sz="1900" b="1" dirty="0">
                <a:latin typeface="Calibri" panose="020F0502020204030204" pitchFamily="34" charset="0"/>
              </a:rPr>
              <a:t>zweryfikowane pozytywnie pod względem spełniania wymogów formalnych przekazywane są do oceny</a:t>
            </a:r>
            <a:r>
              <a:rPr lang="pl-PL" altLang="pl-PL" sz="1900" dirty="0">
                <a:latin typeface="Calibri" panose="020F0502020204030204" pitchFamily="34" charset="0"/>
              </a:rPr>
              <a:t>, bez konieczności informowania o tym wnioskodawcy.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>
                <a:latin typeface="Calibri" pitchFamily="34" charset="0"/>
              </a:rPr>
              <a:t>WERYFIKACJA WYMOGÓW FORMALNYCH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8008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347864" y="1124744"/>
            <a:ext cx="187220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Rodzaj kryteriów </a:t>
            </a:r>
          </a:p>
          <a:p>
            <a:pPr algn="ctr"/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formalne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47864" y="1894131"/>
            <a:ext cx="1872208" cy="52452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Grupa kryteriów</a:t>
            </a:r>
          </a:p>
          <a:p>
            <a:pPr algn="ctr"/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dopuszczalności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220072" y="2662201"/>
            <a:ext cx="1872208" cy="5254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B. Specyficzne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243602" y="3439851"/>
            <a:ext cx="187220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/>
              <a:t>i</a:t>
            </a:r>
            <a:r>
              <a:rPr lang="pl-PL" sz="1100" dirty="0"/>
              <a:t>, 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426915" y="2636912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A. Podstawowe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421396" y="3387080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A.1  do  A.11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439652" y="5073352"/>
            <a:ext cx="5688632" cy="116396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ma charakter dopuszczalności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– brak możliwości składania wyjaśnień bądź uzupełnień, z wyjątkiem poprawy w zakresie oczywistej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omyłki</a:t>
            </a:r>
          </a:p>
          <a:p>
            <a:pPr algn="ctr"/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jest oceną zero – jedynkową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(z przypisanymi wartościami logicznymi Tak/Nie)</a:t>
            </a:r>
          </a:p>
        </p:txBody>
      </p:sp>
      <p:cxnSp>
        <p:nvCxnSpPr>
          <p:cNvPr id="16" name="Łącznik prosty ze strzałką 15"/>
          <p:cNvCxnSpPr>
            <a:stCxn id="5" idx="2"/>
          </p:cNvCxnSpPr>
          <p:nvPr/>
        </p:nvCxnSpPr>
        <p:spPr>
          <a:xfrm flipH="1">
            <a:off x="4262923" y="1700808"/>
            <a:ext cx="21045" cy="190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7" idx="2"/>
            <a:endCxn id="11" idx="0"/>
          </p:cNvCxnSpPr>
          <p:nvPr/>
        </p:nvCxnSpPr>
        <p:spPr>
          <a:xfrm flipH="1">
            <a:off x="2363019" y="2418660"/>
            <a:ext cx="1920949" cy="218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7" idx="2"/>
          </p:cNvCxnSpPr>
          <p:nvPr/>
        </p:nvCxnSpPr>
        <p:spPr>
          <a:xfrm>
            <a:off x="4283968" y="2418660"/>
            <a:ext cx="1728192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1" idx="2"/>
            <a:endCxn id="13" idx="0"/>
          </p:cNvCxnSpPr>
          <p:nvPr/>
        </p:nvCxnSpPr>
        <p:spPr>
          <a:xfrm flipH="1">
            <a:off x="2357500" y="3140968"/>
            <a:ext cx="5519" cy="246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6226562" y="3187687"/>
            <a:ext cx="1622" cy="3133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5076056" y="3439850"/>
            <a:ext cx="2520279" cy="121328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B.1 Liczba nauczycieli, którzy uzyskali </a:t>
            </a:r>
            <a:r>
              <a:rPr lang="pl-PL" sz="1100" dirty="0">
                <a:solidFill>
                  <a:schemeClr val="tx1"/>
                </a:solidFill>
                <a:latin typeface="Calibri" panose="020F0502020204030204" pitchFamily="34" charset="0"/>
              </a:rPr>
              <a:t>kwalifikacje lub nabyli kompetencje po opuszczeniu </a:t>
            </a: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Programu na poziomie co najmniej 90% w odniesieniu do ogólnej liczby nauczycieli objętych wsparciem </a:t>
            </a: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 </a:t>
            </a:r>
            <a:r>
              <a:rPr lang="pl-PL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projekcie</a:t>
            </a:r>
            <a:endParaRPr lang="pl-PL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350918" y="195136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40768"/>
            <a:ext cx="8424936" cy="404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</a:rPr>
              <a:t>A.1. Poprawność złożenia wniosku: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weryfikacja poprawności złożenia wniosku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 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został złożony  w terminie 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tj</a:t>
            </a:r>
            <a:r>
              <a:rPr lang="pl-PL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pl-PL" sz="2000" dirty="0">
                <a:latin typeface="Calibri" panose="020F0502020204030204" pitchFamily="34" charset="0"/>
              </a:rPr>
              <a:t>0</a:t>
            </a:r>
            <a:r>
              <a:rPr lang="pl-PL" sz="2000" dirty="0" smtClean="0">
                <a:latin typeface="Calibri" panose="020F0502020204030204" pitchFamily="34" charset="0"/>
              </a:rPr>
              <a:t>8.03.2016 </a:t>
            </a:r>
            <a:r>
              <a:rPr lang="pl-PL" sz="2000" dirty="0">
                <a:latin typeface="Calibri" panose="020F0502020204030204" pitchFamily="34" charset="0"/>
              </a:rPr>
              <a:t>r. – </a:t>
            </a:r>
            <a:r>
              <a:rPr lang="pl-PL" sz="2000" dirty="0" smtClean="0">
                <a:latin typeface="Calibri" panose="020F0502020204030204" pitchFamily="34" charset="0"/>
              </a:rPr>
              <a:t>31.03.2016 </a:t>
            </a:r>
            <a:r>
              <a:rPr lang="pl-PL" sz="2000" dirty="0">
                <a:latin typeface="Calibri" panose="020F0502020204030204" pitchFamily="34" charset="0"/>
              </a:rPr>
              <a:t>r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miejscu 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wskazanym 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regulaminie 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konkursu: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 </a:t>
            </a:r>
            <a:r>
              <a:rPr lang="pl-PL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Europejskiego Funduszu Społecznego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Urzędu Marszałkowskiego Województwa Pomorskiego (DEFS UMWP)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siedzibą przy ul. Augustyńskiego 2, 80-819 Gdańsk,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SEKRETARIACIE - pokój nr 33</a:t>
            </a:r>
            <a:r>
              <a:rPr lang="pl-PL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(w przypadku wersji papierowej)</a:t>
            </a:r>
            <a:endParaRPr lang="pl-PL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oraz 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 dokumenty zostały sporządzone w języku polskim.</a:t>
            </a:r>
            <a:endParaRPr lang="pl-PL" sz="2000" b="1" kern="150" dirty="0">
              <a:latin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40768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 smtClean="0">
                <a:latin typeface="Calibri" panose="020F0502020204030204" pitchFamily="34" charset="0"/>
              </a:rPr>
              <a:t>A.2. </a:t>
            </a:r>
            <a:r>
              <a:rPr lang="pl-PL" sz="2000" b="1" kern="150" dirty="0">
                <a:latin typeface="Calibri" panose="020F0502020204030204" pitchFamily="34" charset="0"/>
              </a:rPr>
              <a:t>Zgodność z celem szczegółowym RPO WP oraz profilem </a:t>
            </a:r>
            <a:r>
              <a:rPr lang="pl-PL" sz="2000" b="1" kern="150" dirty="0" smtClean="0">
                <a:latin typeface="Calibri" panose="020F0502020204030204" pitchFamily="34" charset="0"/>
              </a:rPr>
              <a:t>Działania: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  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 projektu </a:t>
            </a:r>
            <a:r>
              <a:rPr lang="pl-PL" sz="2000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(pkt.2.3 regulaminu konkursu)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obszar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realizacji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projektu </a:t>
            </a:r>
            <a:r>
              <a:rPr lang="pl-PL" sz="2000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(województwo pomorskie)</a:t>
            </a:r>
            <a:endParaRPr lang="pl-PL" sz="2000" i="1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grupa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docelowa </a:t>
            </a: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l-PL" sz="2000" b="1" dirty="0">
                <a:latin typeface="Calibri" panose="020F0502020204030204" pitchFamily="34" charset="0"/>
              </a:rPr>
              <a:t> 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</a:rPr>
              <a:t>dzieci w wieku przedszkolnym, 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</a:rPr>
              <a:t>nauczyciele,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</a:rPr>
              <a:t>opiekunowie prawni dzieci.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Należy zwrócić uwagę, iż </a:t>
            </a:r>
            <a:r>
              <a:rPr lang="pl-PL" sz="2000" u="sng" dirty="0">
                <a:latin typeface="Calibri" panose="020F0502020204030204" pitchFamily="34" charset="0"/>
              </a:rPr>
              <a:t>uczestnikiem projektu</a:t>
            </a:r>
            <a:r>
              <a:rPr lang="pl-PL" sz="2000" dirty="0">
                <a:latin typeface="Calibri" panose="020F0502020204030204" pitchFamily="34" charset="0"/>
              </a:rPr>
              <a:t> jest osoba bezpośrednio korzystająca ze wsparcia.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związku z powyższym w kolumnie </a:t>
            </a:r>
            <a:r>
              <a:rPr lang="pl-PL" sz="2000" u="sng" dirty="0">
                <a:latin typeface="Calibri" panose="020F0502020204030204" pitchFamily="34" charset="0"/>
              </a:rPr>
              <a:t>„Ogólna liczba uczestników projektu”</a:t>
            </a:r>
            <a:r>
              <a:rPr lang="pl-PL" sz="2000" dirty="0">
                <a:latin typeface="Calibri" panose="020F0502020204030204" pitchFamily="34" charset="0"/>
              </a:rPr>
              <a:t> we wniosku </a:t>
            </a: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dofinansowanie nie należy uwzględniać opiekunów prawnych dzieci, stanowiących grupę docelową.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24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49920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340768"/>
            <a:ext cx="856895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 smtClean="0">
                <a:latin typeface="Calibri" panose="020F0502020204030204" pitchFamily="34" charset="0"/>
              </a:rPr>
              <a:t>A.2. </a:t>
            </a:r>
            <a:r>
              <a:rPr lang="pl-PL" sz="2000" b="1" kern="150" dirty="0">
                <a:latin typeface="Calibri" panose="020F0502020204030204" pitchFamily="34" charset="0"/>
              </a:rPr>
              <a:t>Zgodność z celem szczegółowym RPO WP oraz profilem </a:t>
            </a:r>
            <a:r>
              <a:rPr lang="pl-PL" sz="2000" b="1" kern="150" dirty="0" smtClean="0">
                <a:latin typeface="Calibri" panose="020F0502020204030204" pitchFamily="34" charset="0"/>
              </a:rPr>
              <a:t>Działania:</a:t>
            </a:r>
            <a:endParaRPr lang="pl-PL" sz="2000" b="1" kern="15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wskaźniki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monitorowania określone w RPO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WP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lang="pl-PL" sz="2000" i="1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000" b="1" u="sng" dirty="0">
                <a:latin typeface="Calibri" panose="020F0502020204030204" pitchFamily="34" charset="0"/>
              </a:rPr>
              <a:t>wskaźnik </a:t>
            </a:r>
            <a:r>
              <a:rPr lang="pl-PL" sz="2000" b="1" u="sng" dirty="0" smtClean="0">
                <a:latin typeface="Calibri" panose="020F0502020204030204" pitchFamily="34" charset="0"/>
              </a:rPr>
              <a:t>produktu (obligatoryjny):</a:t>
            </a:r>
            <a:endParaRPr lang="pl-PL" sz="2000" b="1" u="sng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Liczba miejsc wychowania przedszkolnego dofinansowanych w </a:t>
            </a:r>
            <a:r>
              <a:rPr lang="pl-PL" sz="2000" dirty="0" smtClean="0">
                <a:latin typeface="Calibri" panose="020F0502020204030204" pitchFamily="34" charset="0"/>
              </a:rPr>
              <a:t>Programie</a:t>
            </a:r>
          </a:p>
          <a:p>
            <a:pPr lvl="0"/>
            <a:endParaRPr lang="pl-PL" sz="2000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w ramach projektu wnioskodawca przewiduje realizację wsparcia w zakresie podniesienia jakości usług świadczonych w ośrodkach wychowania przedszkolnego, zobligowany jest do uwzględnienia odpowiednich dla projektu poniższych wskaźników</a:t>
            </a:r>
            <a:r>
              <a:rPr lang="pl-PL" sz="2000" dirty="0" smtClean="0">
                <a:latin typeface="Calibri" panose="020F0502020204030204" pitchFamily="34" charset="0"/>
              </a:rPr>
              <a:t>:</a:t>
            </a:r>
          </a:p>
          <a:p>
            <a:pPr lvl="0"/>
            <a:endParaRPr lang="pl-PL" sz="2000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2000" b="1" dirty="0">
                <a:latin typeface="Calibri" panose="020F0502020204030204" pitchFamily="34" charset="0"/>
              </a:rPr>
              <a:t>wskaźniki produktu:</a:t>
            </a:r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 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Liczba dzieci objętych w ramach programu dodatkowymi zajęciami zwiększającymi ich szanse edukacyjne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edukacji przedszkolnej, </a:t>
            </a:r>
          </a:p>
          <a:p>
            <a:r>
              <a:rPr lang="pl-PL" sz="2000" dirty="0" smtClean="0">
                <a:latin typeface="Calibri" panose="020F0502020204030204" pitchFamily="34" charset="0"/>
              </a:rPr>
              <a:t>- Liczba </a:t>
            </a:r>
            <a:r>
              <a:rPr lang="pl-PL" sz="2000" dirty="0">
                <a:latin typeface="Calibri" panose="020F0502020204030204" pitchFamily="34" charset="0"/>
              </a:rPr>
              <a:t>nauczycieli objętych wsparciem w Programie. </a:t>
            </a:r>
          </a:p>
          <a:p>
            <a:pPr lvl="0"/>
            <a:endParaRPr lang="pl-PL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endParaRPr lang="pl-PL" sz="1300" u="sng" dirty="0" smtClean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  <a:endParaRPr lang="pl-PL" altLang="pl-PL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7971</TotalTime>
  <Words>1958</Words>
  <Application>Microsoft Office PowerPoint</Application>
  <PresentationFormat>Pokaz na ekranie (4:3)</PresentationFormat>
  <Paragraphs>359</Paragraphs>
  <Slides>28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Projekt domyślny</vt:lpstr>
      <vt:lpstr>5_Projekt domyślny</vt:lpstr>
      <vt:lpstr>  System oceny i kryteria wyboru projektów w ramach Działania 3.1 Edukacja przedszkolna Konkurs numer: RPPM.03.01.00-IZ.00-22-001/16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Mojek Daria</cp:lastModifiedBy>
  <cp:revision>824</cp:revision>
  <dcterms:created xsi:type="dcterms:W3CDTF">2008-01-08T07:52:50Z</dcterms:created>
  <dcterms:modified xsi:type="dcterms:W3CDTF">2016-02-09T12:43:13Z</dcterms:modified>
</cp:coreProperties>
</file>