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481" r:id="rId3"/>
    <p:sldId id="482" r:id="rId4"/>
    <p:sldId id="493" r:id="rId5"/>
    <p:sldId id="494" r:id="rId6"/>
    <p:sldId id="495" r:id="rId7"/>
    <p:sldId id="483" r:id="rId8"/>
    <p:sldId id="484" r:id="rId9"/>
    <p:sldId id="485" r:id="rId10"/>
    <p:sldId id="487" r:id="rId11"/>
    <p:sldId id="496" r:id="rId12"/>
    <p:sldId id="431" r:id="rId13"/>
  </p:sldIdLst>
  <p:sldSz cx="9144000" cy="6858000" type="screen4x3"/>
  <p:notesSz cx="6858000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336699"/>
    <a:srgbClr val="003399"/>
    <a:srgbClr val="006600"/>
    <a:srgbClr val="FFFFCC"/>
    <a:srgbClr val="000099"/>
    <a:srgbClr val="0099CC"/>
    <a:srgbClr val="CC99FF"/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98168" autoAdjust="0"/>
  </p:normalViewPr>
  <p:slideViewPr>
    <p:cSldViewPr>
      <p:cViewPr varScale="1">
        <p:scale>
          <a:sx n="74" d="100"/>
          <a:sy n="74" d="100"/>
        </p:scale>
        <p:origin x="18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5275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5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7" y="4714876"/>
            <a:ext cx="5486727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12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10121" y="5650079"/>
            <a:ext cx="8663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059113" y="5895975"/>
            <a:ext cx="590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chemeClr val="bg1"/>
                </a:solidFill>
                <a:latin typeface="Calibri" pitchFamily="34" charset="0"/>
              </a:rPr>
              <a:t>Regionalny Program Operacyjny dla Województwa Pomorskiego na lata 2014-2020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691680" y="5169964"/>
            <a:ext cx="5905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itchFamily="34" charset="0"/>
              </a:rPr>
              <a:t>Luty </a:t>
            </a:r>
            <a:r>
              <a:rPr lang="pl-PL" altLang="pl-PL" sz="1800" b="1" dirty="0" smtClean="0">
                <a:solidFill>
                  <a:schemeClr val="bg1"/>
                </a:solidFill>
                <a:latin typeface="Calibri" pitchFamily="34" charset="0"/>
              </a:rPr>
              <a:t>2016 r.</a:t>
            </a:r>
            <a:endParaRPr lang="pl-PL" altLang="pl-PL" sz="1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 bwMode="auto">
          <a:xfrm>
            <a:off x="373063" y="1891042"/>
            <a:ext cx="8441059" cy="217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2800" b="1" u="sng" dirty="0" smtClean="0">
                <a:solidFill>
                  <a:schemeClr val="bg1"/>
                </a:solidFill>
                <a:latin typeface="Calibri" pitchFamily="34" charset="0"/>
              </a:rPr>
              <a:t>CEL I SPECYFIKA KONKURSU </a:t>
            </a:r>
            <a:r>
              <a:rPr lang="pl-PL" altLang="pl-PL" sz="2800" b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pl-PL" altLang="pl-PL" sz="2800" b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2800" b="1" dirty="0">
                <a:solidFill>
                  <a:schemeClr val="bg1"/>
                </a:solidFill>
                <a:latin typeface="Calibri" pitchFamily="34" charset="0"/>
              </a:rPr>
              <a:t>W RAMACH </a:t>
            </a:r>
            <a:endParaRPr lang="pl-PL" altLang="pl-PL" sz="2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pl-PL" altLang="pl-PL" sz="2800" b="1" dirty="0" smtClean="0">
                <a:solidFill>
                  <a:schemeClr val="bg1"/>
                </a:solidFill>
                <a:latin typeface="Calibri" pitchFamily="34" charset="0"/>
              </a:rPr>
              <a:t>DZIAŁANIA </a:t>
            </a:r>
            <a:r>
              <a:rPr lang="pl-PL" altLang="pl-PL" sz="2800" b="1" u="sng" dirty="0" smtClean="0">
                <a:solidFill>
                  <a:schemeClr val="bg1"/>
                </a:solidFill>
                <a:latin typeface="Calibri" pitchFamily="34" charset="0"/>
              </a:rPr>
              <a:t>5.7 NOWE MIKROPRZEDSIĘBIORSTWA</a:t>
            </a:r>
          </a:p>
          <a:p>
            <a:r>
              <a:rPr lang="pl-PL" sz="2800" b="1" kern="0" dirty="0" smtClean="0">
                <a:solidFill>
                  <a:schemeClr val="bg1"/>
                </a:solidFill>
                <a:latin typeface="Calibri" pitchFamily="34" charset="0"/>
              </a:rPr>
              <a:t>RPO WP</a:t>
            </a:r>
            <a:r>
              <a:rPr lang="pl-PL" sz="2800" kern="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800" b="1" kern="0" dirty="0" smtClean="0">
                <a:solidFill>
                  <a:schemeClr val="bg1"/>
                </a:solidFill>
                <a:latin typeface="Calibri" pitchFamily="34" charset="0"/>
              </a:rPr>
              <a:t>na lata 2014-2020</a:t>
            </a:r>
            <a:endParaRPr lang="pl-PL" altLang="pl-PL" sz="2800" b="1" kern="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28587" y="1628800"/>
            <a:ext cx="8836026" cy="463511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Dokumentacja związana </a:t>
            </a:r>
            <a:r>
              <a:rPr lang="pl-PL" sz="1800" dirty="0">
                <a:latin typeface="Calibri" panose="020F0502020204030204" pitchFamily="34" charset="0"/>
              </a:rPr>
              <a:t>z rekrutacją uczestników oraz procedurą przyznawania wsparcia finansowego </a:t>
            </a:r>
            <a:r>
              <a:rPr lang="pl-PL" sz="1800" dirty="0" smtClean="0">
                <a:latin typeface="Calibri" panose="020F0502020204030204" pitchFamily="34" charset="0"/>
              </a:rPr>
              <a:t>i </a:t>
            </a:r>
            <a:r>
              <a:rPr lang="pl-PL" sz="1800" dirty="0">
                <a:latin typeface="Calibri" panose="020F0502020204030204" pitchFamily="34" charset="0"/>
              </a:rPr>
              <a:t>wsparcia szkoleniowo – doradczego </a:t>
            </a:r>
            <a:r>
              <a:rPr lang="pl-PL" sz="1800" dirty="0" smtClean="0">
                <a:latin typeface="Calibri" panose="020F0502020204030204" pitchFamily="34" charset="0"/>
              </a:rPr>
              <a:t>to m.in.:</a:t>
            </a:r>
          </a:p>
          <a:p>
            <a:pPr marL="0" indent="0" algn="just" eaLnBrk="1" hangingPunct="1">
              <a:buFontTx/>
              <a:buNone/>
              <a:defRPr/>
            </a:pP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buFont typeface="Calibri" panose="020F0502020204030204" pitchFamily="34" charset="0"/>
              <a:buChar char="-"/>
              <a:defRPr/>
            </a:pPr>
            <a:r>
              <a:rPr lang="pl-PL" altLang="pl-PL" sz="1800" b="1" dirty="0">
                <a:latin typeface="Calibri" panose="020F0502020204030204" pitchFamily="34" charset="0"/>
              </a:rPr>
              <a:t>r</a:t>
            </a:r>
            <a:r>
              <a:rPr lang="pl-PL" altLang="pl-PL" sz="1800" b="1" dirty="0" smtClean="0">
                <a:latin typeface="Calibri" panose="020F0502020204030204" pitchFamily="34" charset="0"/>
              </a:rPr>
              <a:t>egulamin </a:t>
            </a:r>
            <a:r>
              <a:rPr lang="pl-PL" altLang="pl-PL" sz="1800" b="1" dirty="0">
                <a:latin typeface="Calibri" panose="020F0502020204030204" pitchFamily="34" charset="0"/>
              </a:rPr>
              <a:t>rekrutacji </a:t>
            </a:r>
            <a:r>
              <a:rPr lang="pl-PL" altLang="pl-PL" sz="1800" b="1" dirty="0" smtClean="0">
                <a:latin typeface="Calibri" panose="020F0502020204030204" pitchFamily="34" charset="0"/>
              </a:rPr>
              <a:t>uczestników </a:t>
            </a:r>
            <a:r>
              <a:rPr lang="pl-PL" altLang="pl-PL" sz="1800" dirty="0" smtClean="0">
                <a:latin typeface="Calibri" panose="020F0502020204030204" pitchFamily="34" charset="0"/>
              </a:rPr>
              <a:t>wraz z formularzem </a:t>
            </a:r>
            <a:r>
              <a:rPr lang="pl-PL" altLang="pl-PL" sz="1800" dirty="0">
                <a:latin typeface="Calibri" panose="020F0502020204030204" pitchFamily="34" charset="0"/>
              </a:rPr>
              <a:t>rekrutacyjnym </a:t>
            </a:r>
            <a:r>
              <a:rPr lang="pl-PL" altLang="pl-PL" sz="1800" dirty="0" smtClean="0">
                <a:latin typeface="Calibri" panose="020F0502020204030204" pitchFamily="34" charset="0"/>
              </a:rPr>
              <a:t>oraz kartą oceny formularza rekrutacyjnego (obowiązek </a:t>
            </a:r>
            <a:r>
              <a:rPr lang="pl-PL" altLang="pl-PL" sz="1800" dirty="0">
                <a:latin typeface="Calibri" panose="020F0502020204030204" pitchFamily="34" charset="0"/>
              </a:rPr>
              <a:t>podania do publicznej wiadomości </a:t>
            </a:r>
            <a:r>
              <a:rPr lang="pl-PL" altLang="pl-PL" sz="1800" dirty="0" smtClean="0">
                <a:latin typeface="Calibri" panose="020F0502020204030204" pitchFamily="34" charset="0"/>
              </a:rPr>
              <a:t>tych dokumentów </a:t>
            </a:r>
            <a:r>
              <a:rPr lang="pl-PL" altLang="pl-PL" sz="1800" dirty="0">
                <a:latin typeface="Calibri" panose="020F0502020204030204" pitchFamily="34" charset="0"/>
              </a:rPr>
              <a:t>oraz planowanego terminu rekrutacji na co najmniej 10 dni roboczych przed dniem rozpoczęcia rekrutacji do </a:t>
            </a:r>
            <a:r>
              <a:rPr lang="pl-PL" altLang="pl-PL" sz="1800" dirty="0" smtClean="0">
                <a:latin typeface="Calibri" panose="020F0502020204030204" pitchFamily="34" charset="0"/>
              </a:rPr>
              <a:t>projektu);</a:t>
            </a:r>
            <a:endParaRPr lang="pl-PL" altLang="pl-PL" sz="1800" dirty="0">
              <a:latin typeface="Calibri" panose="020F0502020204030204" pitchFamily="34" charset="0"/>
            </a:endParaRPr>
          </a:p>
          <a:p>
            <a:pPr algn="just" eaLnBrk="1" hangingPunct="1">
              <a:buFont typeface="Calibri" panose="020F0502020204030204" pitchFamily="34" charset="0"/>
              <a:buChar char="-"/>
              <a:defRPr/>
            </a:pPr>
            <a:r>
              <a:rPr lang="pl-PL" altLang="pl-PL" sz="1800" b="1" dirty="0">
                <a:latin typeface="Calibri" panose="020F0502020204030204" pitchFamily="34" charset="0"/>
              </a:rPr>
              <a:t>r</a:t>
            </a:r>
            <a:r>
              <a:rPr lang="pl-PL" altLang="pl-PL" sz="1800" b="1" dirty="0" smtClean="0">
                <a:latin typeface="Calibri" panose="020F0502020204030204" pitchFamily="34" charset="0"/>
              </a:rPr>
              <a:t>egulamin </a:t>
            </a:r>
            <a:r>
              <a:rPr lang="pl-PL" altLang="pl-PL" sz="1800" b="1" dirty="0">
                <a:latin typeface="Calibri" panose="020F0502020204030204" pitchFamily="34" charset="0"/>
              </a:rPr>
              <a:t>przyznawania wsparcia finansowego </a:t>
            </a:r>
            <a:r>
              <a:rPr lang="pl-PL" altLang="pl-PL" sz="1800" dirty="0">
                <a:latin typeface="Calibri" panose="020F0502020204030204" pitchFamily="34" charset="0"/>
              </a:rPr>
              <a:t>na rozpoczęcie działalności </a:t>
            </a:r>
            <a:r>
              <a:rPr lang="pl-PL" altLang="pl-PL" sz="1800" dirty="0" smtClean="0">
                <a:latin typeface="Calibri" panose="020F0502020204030204" pitchFamily="34" charset="0"/>
              </a:rPr>
              <a:t>gospodarczej;</a:t>
            </a:r>
            <a:endParaRPr lang="pl-PL" altLang="pl-PL" sz="1800" dirty="0">
              <a:latin typeface="Calibri" panose="020F0502020204030204" pitchFamily="34" charset="0"/>
            </a:endParaRPr>
          </a:p>
          <a:p>
            <a:pPr algn="just" eaLnBrk="1" hangingPunct="1">
              <a:buFont typeface="Calibri" panose="020F0502020204030204" pitchFamily="34" charset="0"/>
              <a:buChar char="-"/>
              <a:defRPr/>
            </a:pPr>
            <a:r>
              <a:rPr lang="pl-PL" altLang="pl-PL" sz="1800" b="1" dirty="0">
                <a:latin typeface="Calibri" panose="020F0502020204030204" pitchFamily="34" charset="0"/>
              </a:rPr>
              <a:t>w</a:t>
            </a:r>
            <a:r>
              <a:rPr lang="pl-PL" altLang="pl-PL" sz="1800" b="1" dirty="0" smtClean="0">
                <a:latin typeface="Calibri" panose="020F0502020204030204" pitchFamily="34" charset="0"/>
              </a:rPr>
              <a:t>zór biznesplanu </a:t>
            </a:r>
            <a:r>
              <a:rPr lang="pl-PL" altLang="pl-PL" sz="1800" dirty="0" smtClean="0">
                <a:latin typeface="Calibri" panose="020F0502020204030204" pitchFamily="34" charset="0"/>
              </a:rPr>
              <a:t>wraz z kartą </a:t>
            </a:r>
            <a:r>
              <a:rPr lang="pl-PL" altLang="pl-PL" sz="1800" dirty="0">
                <a:latin typeface="Calibri" panose="020F0502020204030204" pitchFamily="34" charset="0"/>
              </a:rPr>
              <a:t>oceny </a:t>
            </a:r>
            <a:r>
              <a:rPr lang="pl-PL" altLang="pl-PL" sz="1800" dirty="0" smtClean="0">
                <a:latin typeface="Calibri" panose="020F0502020204030204" pitchFamily="34" charset="0"/>
              </a:rPr>
              <a:t>biznesplanu</a:t>
            </a:r>
            <a:r>
              <a:rPr lang="pl-PL" altLang="pl-PL" sz="1800" dirty="0">
                <a:latin typeface="Calibri" panose="020F0502020204030204" pitchFamily="34" charset="0"/>
              </a:rPr>
              <a:t> </a:t>
            </a:r>
            <a:r>
              <a:rPr lang="pl-PL" altLang="pl-PL" sz="1800" dirty="0" smtClean="0">
                <a:latin typeface="Calibri" panose="020F0502020204030204" pitchFamily="34" charset="0"/>
              </a:rPr>
              <a:t>oraz minimalnymi wymaganiami dotyczącymi </a:t>
            </a:r>
            <a:r>
              <a:rPr lang="pl-PL" altLang="pl-PL" sz="1800" dirty="0">
                <a:latin typeface="Calibri" panose="020F0502020204030204" pitchFamily="34" charset="0"/>
              </a:rPr>
              <a:t>oceny </a:t>
            </a:r>
            <a:r>
              <a:rPr lang="pl-PL" altLang="pl-PL" sz="1800" dirty="0" smtClean="0">
                <a:latin typeface="Calibri" panose="020F0502020204030204" pitchFamily="34" charset="0"/>
              </a:rPr>
              <a:t>biznesplanu;</a:t>
            </a:r>
          </a:p>
          <a:p>
            <a:pPr algn="just" eaLnBrk="1" hangingPunct="1">
              <a:buFont typeface="Calibri" panose="020F0502020204030204" pitchFamily="34" charset="0"/>
              <a:buChar char="-"/>
              <a:defRPr/>
            </a:pPr>
            <a:r>
              <a:rPr lang="pl-PL" altLang="pl-PL" sz="1800" b="1" dirty="0">
                <a:latin typeface="Calibri" panose="020F0502020204030204" pitchFamily="34" charset="0"/>
              </a:rPr>
              <a:t>w</a:t>
            </a:r>
            <a:r>
              <a:rPr lang="pl-PL" altLang="pl-PL" sz="1800" b="1" dirty="0" smtClean="0">
                <a:latin typeface="Calibri" panose="020F0502020204030204" pitchFamily="34" charset="0"/>
              </a:rPr>
              <a:t>zór </a:t>
            </a:r>
            <a:r>
              <a:rPr lang="pl-PL" altLang="pl-PL" sz="1800" b="1" dirty="0">
                <a:latin typeface="Calibri" panose="020F0502020204030204" pitchFamily="34" charset="0"/>
              </a:rPr>
              <a:t>umowy o udzieleniu wsparcia finansowego </a:t>
            </a:r>
            <a:r>
              <a:rPr lang="pl-PL" altLang="pl-PL" sz="1800" dirty="0">
                <a:latin typeface="Calibri" panose="020F0502020204030204" pitchFamily="34" charset="0"/>
              </a:rPr>
              <a:t>na rozpoczęcie działalności gospodarczej zawieranej pomiędzy uczestnikiem projektu a beneficjentem</a:t>
            </a:r>
            <a:r>
              <a:rPr lang="pl-PL" altLang="pl-PL" sz="1800" dirty="0" smtClean="0">
                <a:latin typeface="Calibri" panose="020F0502020204030204" pitchFamily="34" charset="0"/>
              </a:rPr>
              <a:t>.</a:t>
            </a:r>
            <a:endParaRPr lang="pl-PL" sz="1800" b="1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pl-PL" sz="1800" b="1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pl-PL" sz="1800" u="sng" dirty="0" smtClean="0">
                <a:latin typeface="Calibri" panose="020F0502020204030204" pitchFamily="34" charset="0"/>
              </a:rPr>
              <a:t>Powyższe </a:t>
            </a:r>
            <a:r>
              <a:rPr lang="pl-PL" sz="1800" u="sng" dirty="0">
                <a:latin typeface="Calibri" panose="020F0502020204030204" pitchFamily="34" charset="0"/>
              </a:rPr>
              <a:t>dokumenty podlegają obligatoryjnemu zatwierdzeniu przez IZ RPO WP </a:t>
            </a:r>
            <a:r>
              <a:rPr lang="pl-PL" sz="1800" u="sng" dirty="0" smtClean="0">
                <a:latin typeface="Calibri" panose="020F0502020204030204" pitchFamily="34" charset="0"/>
              </a:rPr>
              <a:t>przed </a:t>
            </a:r>
            <a:r>
              <a:rPr lang="pl-PL" sz="1800" u="sng" dirty="0">
                <a:latin typeface="Calibri" panose="020F0502020204030204" pitchFamily="34" charset="0"/>
              </a:rPr>
              <a:t>podaniem ich do publicznej wiadomości.  </a:t>
            </a:r>
            <a:endParaRPr lang="pl-PL" sz="1800" u="sng" dirty="0" smtClean="0">
              <a:latin typeface="Calibri" panose="020F0502020204030204" pitchFamily="34" charset="0"/>
            </a:endParaRP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587" y="112474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 (4)</a:t>
            </a:r>
          </a:p>
        </p:txBody>
      </p:sp>
    </p:spTree>
    <p:extLst>
      <p:ext uri="{BB962C8B-B14F-4D97-AF65-F5344CB8AC3E}">
        <p14:creationId xmlns:p14="http://schemas.microsoft.com/office/powerpoint/2010/main" val="29007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28587" y="1628800"/>
            <a:ext cx="8836026" cy="5133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Symbol" panose="05050102010706020507" pitchFamily="18" charset="2"/>
              <a:buChar char=""/>
              <a:defRPr/>
            </a:pPr>
            <a:r>
              <a:rPr lang="pl-PL" sz="1700" dirty="0">
                <a:latin typeface="Calibri" panose="020F0502020204030204" pitchFamily="34" charset="0"/>
              </a:rPr>
              <a:t>wsparciem doradczo - szkoleniowym należy objąć  wszystkich uczestników projektu, natomiast środki na rozpoczęcie działalności gospodarczej oraz podstawowe wsparcie pomostowe powinny zostać przyznane mniejszej liczbie osób (np. o 20</a:t>
            </a:r>
            <a:r>
              <a:rPr lang="pl-PL" sz="1700" dirty="0" smtClean="0">
                <a:latin typeface="Calibri" panose="020F0502020204030204" pitchFamily="34" charset="0"/>
              </a:rPr>
              <a:t>%);</a:t>
            </a:r>
            <a:endParaRPr lang="pl-PL" sz="1700" dirty="0">
              <a:latin typeface="Calibri" panose="020F0502020204030204" pitchFamily="34" charset="0"/>
            </a:endParaRPr>
          </a:p>
          <a:p>
            <a:pPr algn="just" eaLnBrk="1" hangingPunct="1">
              <a:buFont typeface="Symbol" panose="05050102010706020507" pitchFamily="18" charset="2"/>
              <a:buChar char="-"/>
              <a:defRPr/>
            </a:pPr>
            <a:r>
              <a:rPr lang="pl-PL" sz="1700" dirty="0">
                <a:latin typeface="Calibri" panose="020F0502020204030204" pitchFamily="34" charset="0"/>
              </a:rPr>
              <a:t>beneficjent zobowiązany jest do utworzenia </a:t>
            </a:r>
            <a:r>
              <a:rPr lang="pl-PL" sz="1700" b="1" dirty="0">
                <a:latin typeface="Calibri" panose="020F0502020204030204" pitchFamily="34" charset="0"/>
              </a:rPr>
              <a:t>rezerwy na odwołania </a:t>
            </a:r>
            <a:r>
              <a:rPr lang="pl-PL" sz="1700" dirty="0">
                <a:latin typeface="Calibri" panose="020F0502020204030204" pitchFamily="34" charset="0"/>
              </a:rPr>
              <a:t>w wysokości 20% środków przeznaczonych na udzielnie dotacji na poczet pozytywnie rozpatrzonych </a:t>
            </a:r>
            <a:r>
              <a:rPr lang="pl-PL" sz="1700" dirty="0" err="1" smtClean="0">
                <a:latin typeface="Calibri" panose="020F0502020204030204" pitchFamily="34" charset="0"/>
              </a:rPr>
              <a:t>odwołań</a:t>
            </a:r>
            <a:r>
              <a:rPr lang="pl-PL" sz="1700" dirty="0" smtClean="0">
                <a:latin typeface="Calibri" panose="020F0502020204030204" pitchFamily="34" charset="0"/>
              </a:rPr>
              <a:t>;</a:t>
            </a:r>
          </a:p>
          <a:p>
            <a:pPr algn="just" eaLnBrk="1" hangingPunct="1">
              <a:buFont typeface="Symbol" panose="05050102010706020507" pitchFamily="18" charset="2"/>
              <a:buChar char="-"/>
              <a:defRPr/>
            </a:pPr>
            <a:r>
              <a:rPr lang="pl-PL" sz="1700" dirty="0" smtClean="0">
                <a:latin typeface="Calibri" panose="020F0502020204030204" pitchFamily="34" charset="0"/>
              </a:rPr>
              <a:t>po </a:t>
            </a:r>
            <a:r>
              <a:rPr lang="pl-PL" sz="1700" dirty="0">
                <a:latin typeface="Calibri" panose="020F0502020204030204" pitchFamily="34" charset="0"/>
              </a:rPr>
              <a:t>otrzymaniu informacji o wynikach oceny i możliwości przyznania dofinansowania uczestnik projektu zobowiązany jest do zarejestrowania działalności gospodarczej lub uzyskania wpisu do innego właściwego rejestru, najpóźniej do dnia podpisania umowy na otrzymanie </a:t>
            </a:r>
            <a:r>
              <a:rPr lang="pl-PL" sz="1700" dirty="0" smtClean="0">
                <a:latin typeface="Calibri" panose="020F0502020204030204" pitchFamily="34" charset="0"/>
              </a:rPr>
              <a:t>dofinansowania;</a:t>
            </a:r>
          </a:p>
          <a:p>
            <a:pPr algn="just" eaLnBrk="1" hangingPunct="1">
              <a:buFont typeface="Symbol" panose="05050102010706020507" pitchFamily="18" charset="2"/>
              <a:buChar char="-"/>
              <a:defRPr/>
            </a:pPr>
            <a:r>
              <a:rPr lang="pl-PL" sz="1700" dirty="0" smtClean="0">
                <a:latin typeface="Calibri" panose="020F0502020204030204" pitchFamily="34" charset="0"/>
              </a:rPr>
              <a:t>uczestnik </a:t>
            </a:r>
            <a:r>
              <a:rPr lang="pl-PL" sz="1700" dirty="0">
                <a:latin typeface="Calibri" panose="020F0502020204030204" pitchFamily="34" charset="0"/>
              </a:rPr>
              <a:t>projektu powinien ponieść wydatki podlegające finansowaniu w ramach jednorazowej dotacji inwestycyjnej na rozpoczęcie działalności gospodarczej </a:t>
            </a:r>
            <a:r>
              <a:rPr lang="pl-PL" sz="1700" b="1" dirty="0">
                <a:latin typeface="Calibri" panose="020F0502020204030204" pitchFamily="34" charset="0"/>
              </a:rPr>
              <a:t>najpóźniej w ciągu 3 miesięcy</a:t>
            </a:r>
            <a:r>
              <a:rPr lang="pl-PL" sz="1700" dirty="0">
                <a:latin typeface="Calibri" panose="020F0502020204030204" pitchFamily="34" charset="0"/>
              </a:rPr>
              <a:t> po otrzymaniu środków w ramach Umowy na otrzymanie jednorazowej dotacji inwestycyjnej na rozpoczęcie działalności </a:t>
            </a:r>
            <a:r>
              <a:rPr lang="pl-PL" sz="1700" dirty="0" smtClean="0">
                <a:latin typeface="Calibri" panose="020F0502020204030204" pitchFamily="34" charset="0"/>
              </a:rPr>
              <a:t>gospodarczej;</a:t>
            </a:r>
          </a:p>
          <a:p>
            <a:pPr algn="just" eaLnBrk="1" hangingPunct="1">
              <a:buFont typeface="Symbol" panose="05050102010706020507" pitchFamily="18" charset="2"/>
              <a:buChar char="-"/>
              <a:defRPr/>
            </a:pPr>
            <a:r>
              <a:rPr lang="pl-PL" sz="1700" dirty="0" smtClean="0">
                <a:latin typeface="Calibri" panose="020F0502020204030204" pitchFamily="34" charset="0"/>
              </a:rPr>
              <a:t>jeżeli </a:t>
            </a:r>
            <a:r>
              <a:rPr lang="pl-PL" sz="1700" dirty="0">
                <a:latin typeface="Calibri" panose="020F0502020204030204" pitchFamily="34" charset="0"/>
              </a:rPr>
              <a:t>działalność gospodarcza prowadzona była przez okres krótszy niż 12 miesięcy,  uczestnik projektu ma obowiązek dokonania zwrotu otrzymanych środków wraz z należnymi </a:t>
            </a:r>
            <a:r>
              <a:rPr lang="pl-PL" sz="1700" smtClean="0">
                <a:latin typeface="Calibri" panose="020F0502020204030204" pitchFamily="34" charset="0"/>
              </a:rPr>
              <a:t>odsetkami;</a:t>
            </a:r>
          </a:p>
          <a:p>
            <a:pPr algn="just" eaLnBrk="1" hangingPunct="1">
              <a:buFont typeface="Symbol" panose="05050102010706020507" pitchFamily="18" charset="2"/>
              <a:buChar char="-"/>
              <a:defRPr/>
            </a:pPr>
            <a:r>
              <a:rPr lang="pl-PL" sz="1700" smtClean="0">
                <a:latin typeface="Calibri" panose="020F0502020204030204" pitchFamily="34" charset="0"/>
              </a:rPr>
              <a:t>uczestnik </a:t>
            </a:r>
            <a:r>
              <a:rPr lang="pl-PL" sz="1700" dirty="0">
                <a:latin typeface="Calibri" panose="020F0502020204030204" pitchFamily="34" charset="0"/>
              </a:rPr>
              <a:t>projektu zobowiązany jest do złożenia oświadczenia o niekorzystaniu równolegle </a:t>
            </a:r>
            <a:br>
              <a:rPr lang="pl-PL" sz="1700" dirty="0">
                <a:latin typeface="Calibri" panose="020F0502020204030204" pitchFamily="34" charset="0"/>
              </a:rPr>
            </a:br>
            <a:r>
              <a:rPr lang="pl-PL" sz="1700" dirty="0">
                <a:latin typeface="Calibri" panose="020F0502020204030204" pitchFamily="34" charset="0"/>
              </a:rPr>
              <a:t>z innych środków </a:t>
            </a:r>
            <a:r>
              <a:rPr lang="pl-PL" sz="1700" dirty="0" smtClean="0">
                <a:latin typeface="Calibri" panose="020F0502020204030204" pitchFamily="34" charset="0"/>
              </a:rPr>
              <a:t>publicznych;</a:t>
            </a:r>
            <a:endParaRPr lang="pl-PL" sz="17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587" y="112474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 (5)</a:t>
            </a:r>
          </a:p>
        </p:txBody>
      </p:sp>
    </p:spTree>
    <p:extLst>
      <p:ext uri="{BB962C8B-B14F-4D97-AF65-F5344CB8AC3E}">
        <p14:creationId xmlns:p14="http://schemas.microsoft.com/office/powerpoint/2010/main" val="15620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44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79388" y="1557338"/>
            <a:ext cx="87137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8575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9875">
              <a:spcBef>
                <a:spcPct val="20000"/>
              </a:spcBef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pl-PL" altLang="pl-PL" sz="100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08296" y="1544853"/>
            <a:ext cx="8855970" cy="5244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pl-PL" sz="1800" b="1" dirty="0" smtClean="0">
                <a:latin typeface="Calibri" pitchFamily="34" charset="0"/>
              </a:rPr>
              <a:t>Projekty ukierunkowane na </a:t>
            </a:r>
            <a:r>
              <a:rPr lang="pl-PL" sz="1800" b="1" u="sng" dirty="0" smtClean="0">
                <a:latin typeface="Calibri" pitchFamily="34" charset="0"/>
              </a:rPr>
              <a:t>utworzenie oraz zapewnienie trwałości nowoutworzonych mikroprzedsiębiorstw</a:t>
            </a:r>
            <a:r>
              <a:rPr lang="pl-PL" sz="1800" b="1" dirty="0" smtClean="0">
                <a:latin typeface="Calibri" pitchFamily="34" charset="0"/>
              </a:rPr>
              <a:t>, realizowane w postaci kompleksowego wsparcia związanego </a:t>
            </a:r>
            <a:br>
              <a:rPr lang="pl-PL" sz="1800" b="1" dirty="0" smtClean="0">
                <a:latin typeface="Calibri" pitchFamily="34" charset="0"/>
              </a:rPr>
            </a:br>
            <a:r>
              <a:rPr lang="pl-PL" sz="1800" b="1" dirty="0" smtClean="0">
                <a:latin typeface="Calibri" pitchFamily="34" charset="0"/>
              </a:rPr>
              <a:t>z rozpoczęciem działalności gospodarczej, przez osoby znajdujące się w najtrudniejszej sytuacji na rynku pracy, w tym osoby z niepełnosprawnościami (z wyłączeniem osób przed ukończeniem 30 roku życia), w oparciu o analizę umiejętności, predyspozycji i problemów danego uczestnika projektu,</a:t>
            </a:r>
            <a:r>
              <a:rPr lang="pl-PL" sz="1800" dirty="0" smtClean="0">
                <a:latin typeface="Calibri" pitchFamily="34" charset="0"/>
              </a:rPr>
              <a:t> w szczególności poprzez:</a:t>
            </a:r>
          </a:p>
          <a:p>
            <a:pPr marL="342900" indent="-342900" algn="just">
              <a:buFont typeface="+mj-lt"/>
              <a:buAutoNum type="alphaLcParenR"/>
              <a:defRPr/>
            </a:pPr>
            <a:r>
              <a:rPr lang="pl-PL" sz="1800" u="sng" dirty="0" smtClean="0">
                <a:latin typeface="Calibri" pitchFamily="34" charset="0"/>
              </a:rPr>
              <a:t>wsparcie umożliwiające uzyskanie wiedzy i umiejętności niezbędnych do podjęcia </a:t>
            </a:r>
            <a:br>
              <a:rPr lang="pl-PL" sz="1800" u="sng" dirty="0" smtClean="0">
                <a:latin typeface="Calibri" pitchFamily="34" charset="0"/>
              </a:rPr>
            </a:br>
            <a:r>
              <a:rPr lang="pl-PL" sz="1800" u="sng" dirty="0" smtClean="0">
                <a:latin typeface="Calibri" pitchFamily="34" charset="0"/>
              </a:rPr>
              <a:t>i prowadzenia działalności gospodarczej (jako wsparcie uzupełniające do pomocy finansowej), </a:t>
            </a:r>
            <a:r>
              <a:rPr lang="pl-PL" sz="1800" dirty="0" smtClean="0">
                <a:latin typeface="Calibri" pitchFamily="34" charset="0"/>
              </a:rPr>
              <a:t>obejmujące m.in.:</a:t>
            </a:r>
          </a:p>
          <a:p>
            <a:pPr marL="625475" indent="-263525" algn="just">
              <a:buFont typeface="+mj-lt"/>
              <a:buAutoNum type="romanLcPeriod"/>
              <a:defRPr/>
            </a:pPr>
            <a:r>
              <a:rPr lang="pl-PL" sz="1800" dirty="0" smtClean="0">
                <a:latin typeface="Calibri" pitchFamily="34" charset="0"/>
              </a:rPr>
              <a:t>doradztwo (indywidualne i grupowe),</a:t>
            </a:r>
          </a:p>
          <a:p>
            <a:pPr marL="625475" indent="-263525" algn="just">
              <a:buFont typeface="+mj-lt"/>
              <a:buAutoNum type="romanLcPeriod"/>
              <a:defRPr/>
            </a:pPr>
            <a:r>
              <a:rPr lang="pl-PL" sz="1800" dirty="0" smtClean="0">
                <a:latin typeface="Calibri" pitchFamily="34" charset="0"/>
              </a:rPr>
              <a:t>kursy, szkolenia, warsztaty,</a:t>
            </a:r>
          </a:p>
          <a:p>
            <a:pPr marL="625475" indent="-263525" algn="just">
              <a:buFont typeface="+mj-lt"/>
              <a:buAutoNum type="romanLcPeriod"/>
              <a:defRPr/>
            </a:pPr>
            <a:r>
              <a:rPr lang="pl-PL" sz="1800" dirty="0" smtClean="0">
                <a:latin typeface="Calibri" pitchFamily="34" charset="0"/>
              </a:rPr>
              <a:t>pomoc prawną, </a:t>
            </a:r>
          </a:p>
          <a:p>
            <a:pPr marL="342900" indent="-342900" algn="just">
              <a:buFont typeface="+mj-lt"/>
              <a:buAutoNum type="alphaLcParenR" startAt="2"/>
              <a:defRPr/>
            </a:pPr>
            <a:r>
              <a:rPr lang="pl-PL" sz="1800" u="sng" dirty="0" smtClean="0">
                <a:latin typeface="Calibri" pitchFamily="34" charset="0"/>
              </a:rPr>
              <a:t>wsparcie finansowe na podjęcie działalności gospodarczej w formie bezzwrotnej dotacji,</a:t>
            </a:r>
          </a:p>
          <a:p>
            <a:pPr marL="342900" indent="-342900" algn="just">
              <a:buFont typeface="+mj-lt"/>
              <a:buAutoNum type="alphaLcParenR" startAt="2"/>
              <a:defRPr/>
            </a:pPr>
            <a:r>
              <a:rPr lang="pl-PL" sz="1800" u="sng" dirty="0" smtClean="0">
                <a:latin typeface="Calibri" pitchFamily="34" charset="0"/>
              </a:rPr>
              <a:t>wsparcie pomostowe</a:t>
            </a:r>
            <a:r>
              <a:rPr lang="pl-PL" sz="1800" dirty="0" smtClean="0">
                <a:latin typeface="Calibri" pitchFamily="34" charset="0"/>
              </a:rPr>
              <a:t>, obejmujące min.:</a:t>
            </a:r>
          </a:p>
          <a:p>
            <a:pPr marL="625475" indent="-263525" algn="just">
              <a:buFont typeface="+mj-lt"/>
              <a:buAutoNum type="romanLcPeriod"/>
              <a:defRPr/>
            </a:pPr>
            <a:r>
              <a:rPr lang="pl-PL" sz="1800" dirty="0" smtClean="0">
                <a:latin typeface="Calibri" pitchFamily="34" charset="0"/>
              </a:rPr>
              <a:t>usługi doradczo-szkoleniowe (np.: konsultacje, coaching, mentoring),</a:t>
            </a:r>
          </a:p>
          <a:p>
            <a:pPr marL="625475" indent="-263525" algn="just">
              <a:buFont typeface="+mj-lt"/>
              <a:buAutoNum type="romanLcPeriod"/>
              <a:defRPr/>
            </a:pPr>
            <a:r>
              <a:rPr lang="pl-PL" sz="1800" dirty="0" smtClean="0">
                <a:latin typeface="Calibri" pitchFamily="34" charset="0"/>
              </a:rPr>
              <a:t>finansowe wsparcie pomostowe w początkowym okresie prowadzenia działalności gospodarczej.</a:t>
            </a: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8296" y="1055525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TYPY PROJEKTÓW</a:t>
            </a:r>
          </a:p>
        </p:txBody>
      </p:sp>
    </p:spTree>
    <p:extLst>
      <p:ext uri="{BB962C8B-B14F-4D97-AF65-F5344CB8AC3E}">
        <p14:creationId xmlns:p14="http://schemas.microsoft.com/office/powerpoint/2010/main" val="13856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28586" y="1628800"/>
            <a:ext cx="8886825" cy="417960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																				</a:t>
            </a:r>
          </a:p>
          <a:p>
            <a:pPr marL="0" indent="0" algn="just">
              <a:buNone/>
            </a:pPr>
            <a:r>
              <a:rPr lang="pl-PL" sz="1800" dirty="0">
                <a:latin typeface="Calibri" panose="020F0502020204030204" pitchFamily="34" charset="0"/>
              </a:rPr>
              <a:t>Odbiorcami wsparcia wykazanymi we wniosku o dofinansowanie projektu mogą być </a:t>
            </a:r>
            <a:r>
              <a:rPr lang="pl-PL" sz="1800" b="1" u="sng" dirty="0">
                <a:latin typeface="Calibri" panose="020F0502020204030204" pitchFamily="34" charset="0"/>
              </a:rPr>
              <a:t>wyłącznie osoby pozostające bez pracy </a:t>
            </a:r>
            <a:r>
              <a:rPr lang="pl-PL" sz="1800" dirty="0" smtClean="0">
                <a:latin typeface="Calibri" panose="020F0502020204030204" pitchFamily="34" charset="0"/>
              </a:rPr>
              <a:t>(osoby bezrobotne oraz bierne zawodowo),</a:t>
            </a:r>
            <a:r>
              <a:rPr lang="pl-PL" sz="1800" b="1" dirty="0" smtClean="0">
                <a:latin typeface="Calibri" panose="020F0502020204030204" pitchFamily="34" charset="0"/>
              </a:rPr>
              <a:t> </a:t>
            </a:r>
            <a:r>
              <a:rPr lang="pl-PL" sz="1800" b="1" u="sng" dirty="0">
                <a:latin typeface="Calibri" panose="020F0502020204030204" pitchFamily="34" charset="0"/>
              </a:rPr>
              <a:t>należące co najmniej do jednej z poniższych grup</a:t>
            </a:r>
            <a:r>
              <a:rPr lang="pl-PL" sz="1800" b="1" u="sng" dirty="0" smtClean="0">
                <a:latin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endParaRPr lang="pl-PL" sz="1800" dirty="0">
              <a:latin typeface="Calibri" panose="020F0502020204030204" pitchFamily="34" charset="0"/>
            </a:endParaRPr>
          </a:p>
          <a:p>
            <a:pPr marL="447675" lvl="0" algn="just"/>
            <a:r>
              <a:rPr lang="pl-PL" sz="1800" b="1" dirty="0">
                <a:latin typeface="Calibri" panose="020F0502020204030204" pitchFamily="34" charset="0"/>
              </a:rPr>
              <a:t>osoby w wieku 50 lat i więcej, </a:t>
            </a:r>
            <a:endParaRPr lang="pl-PL" sz="1800" dirty="0">
              <a:latin typeface="Calibri" panose="020F0502020204030204" pitchFamily="34" charset="0"/>
            </a:endParaRPr>
          </a:p>
          <a:p>
            <a:pPr marL="447675" lvl="0" algn="just"/>
            <a:r>
              <a:rPr lang="pl-PL" sz="1800" b="1" dirty="0">
                <a:latin typeface="Calibri" panose="020F0502020204030204" pitchFamily="34" charset="0"/>
              </a:rPr>
              <a:t>kobiety, </a:t>
            </a:r>
            <a:endParaRPr lang="pl-PL" sz="1800" dirty="0">
              <a:latin typeface="Calibri" panose="020F0502020204030204" pitchFamily="34" charset="0"/>
            </a:endParaRPr>
          </a:p>
          <a:p>
            <a:pPr marL="447675" lvl="0" algn="just"/>
            <a:r>
              <a:rPr lang="pl-PL" sz="1800" b="1" dirty="0">
                <a:latin typeface="Calibri" panose="020F0502020204030204" pitchFamily="34" charset="0"/>
              </a:rPr>
              <a:t>osoby z niepełnosprawnościami, </a:t>
            </a:r>
            <a:endParaRPr lang="pl-PL" sz="1800" dirty="0">
              <a:latin typeface="Calibri" panose="020F0502020204030204" pitchFamily="34" charset="0"/>
            </a:endParaRPr>
          </a:p>
          <a:p>
            <a:pPr marL="447675" lvl="0" algn="just"/>
            <a:r>
              <a:rPr lang="pl-PL" sz="1800" b="1" dirty="0">
                <a:latin typeface="Calibri" panose="020F0502020204030204" pitchFamily="34" charset="0"/>
              </a:rPr>
              <a:t>osoby długotrwale bezrobotne, </a:t>
            </a:r>
            <a:endParaRPr lang="pl-PL" sz="1800" dirty="0">
              <a:latin typeface="Calibri" panose="020F0502020204030204" pitchFamily="34" charset="0"/>
            </a:endParaRPr>
          </a:p>
          <a:p>
            <a:pPr marL="447675" lvl="0" algn="just"/>
            <a:r>
              <a:rPr lang="pl-PL" sz="1800" b="1" dirty="0">
                <a:latin typeface="Calibri" panose="020F0502020204030204" pitchFamily="34" charset="0"/>
              </a:rPr>
              <a:t>osoby o niskich kwalifikacjach</a:t>
            </a:r>
            <a:r>
              <a:rPr lang="pl-PL" sz="1800" b="1" dirty="0" smtClean="0">
                <a:latin typeface="Calibri" panose="020F0502020204030204" pitchFamily="34" charset="0"/>
              </a:rPr>
              <a:t>.</a:t>
            </a:r>
          </a:p>
          <a:p>
            <a:pPr lvl="0" algn="just"/>
            <a:endParaRPr lang="pl-PL" sz="1800" b="1" dirty="0"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pl-PL" sz="1800" u="sng" dirty="0" smtClean="0">
                <a:latin typeface="Calibri" panose="020F0502020204030204" pitchFamily="34" charset="0"/>
              </a:rPr>
              <a:t>Wsparcie kierowane jest do osób powyżej 30 roku życia.</a:t>
            </a:r>
            <a:endParaRPr lang="pl-PL" sz="1800" u="sng" dirty="0"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pl-PL" sz="1600" dirty="0" smtClean="0">
              <a:latin typeface="Calibri" pitchFamily="34" charset="0"/>
            </a:endParaRP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587" y="112474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GRUPA DOCELOWA</a:t>
            </a:r>
          </a:p>
        </p:txBody>
      </p:sp>
    </p:spTree>
    <p:extLst>
      <p:ext uri="{BB962C8B-B14F-4D97-AF65-F5344CB8AC3E}">
        <p14:creationId xmlns:p14="http://schemas.microsoft.com/office/powerpoint/2010/main" val="17414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22238" y="1376363"/>
            <a:ext cx="87137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8575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9875">
              <a:spcBef>
                <a:spcPct val="20000"/>
              </a:spcBef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pl-PL" altLang="pl-PL" sz="100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1269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8833" y="106796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KRYTERIA SPECYFICZNEGO UKIERUNKOWANIA PROJEKTU (1)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84507"/>
              </p:ext>
            </p:extLst>
          </p:nvPr>
        </p:nvGraphicFramePr>
        <p:xfrm>
          <a:off x="148833" y="1556792"/>
          <a:ext cx="8815780" cy="420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823"/>
                <a:gridCol w="5832648"/>
                <a:gridCol w="648072"/>
                <a:gridCol w="1008237"/>
              </a:tblGrid>
              <a:tr h="284708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Nazwa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kryterium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Definicja kryterium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Opis znaczenia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9798">
                <a:tc vMerge="1"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Waga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Maks. liczba punktów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75516">
                <a:tc>
                  <a:txBody>
                    <a:bodyPr/>
                    <a:lstStyle/>
                    <a:p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C.1.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Lokalizacja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lokalizacja projektu w zakresie, w jakim projekt jest realizowany na obszarach o niskim poziomie aktywności gospodarczej lub obszarach o wysokiej stopie bezrobocia (na podstawie przedstawionego </a:t>
                      </a:r>
                      <a: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ramach regulaminu konkursu wykazu takich obszarów w województwie pomorskim).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pkt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projekt nie jest realizowany wyłącznie na obszarach o niskim poziomie aktywności gospodarczej lub na obszarach o wysokiej stopie bezrobocia.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pkt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projekt jest realizowany wyłącznie na obszarach o niskim poziomie aktywności gospodarczej albo na obszarach o wysokiej stopie bezrobocia. </a:t>
                      </a:r>
                      <a:endParaRPr lang="pl-PL" sz="1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pkt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projekt jest realizowany wyłącznie na obszarach o niskim poziomie aktywności gospodarczej, które zaliczają się jednocześnie do obszarów </a:t>
                      </a:r>
                      <a:b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 wysokiej stopie bezrobocia.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5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22238" y="1376363"/>
            <a:ext cx="87137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8575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9875">
              <a:spcBef>
                <a:spcPct val="20000"/>
              </a:spcBef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pl-PL" altLang="pl-PL" sz="100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1269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8833" y="106796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KRYTERIA SPECYFICZNEGO UKIERUNKOWANIA PROJEKTU (2)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116457"/>
              </p:ext>
            </p:extLst>
          </p:nvPr>
        </p:nvGraphicFramePr>
        <p:xfrm>
          <a:off x="148833" y="1556792"/>
          <a:ext cx="881578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823"/>
                <a:gridCol w="5832648"/>
                <a:gridCol w="648072"/>
                <a:gridCol w="1008237"/>
              </a:tblGrid>
              <a:tr h="325889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Nazwa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kryterium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Definicja kryterium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Opis znaczenia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2135">
                <a:tc vMerge="1"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Waga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Maks. liczba punktów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2416">
                <a:tc>
                  <a:txBody>
                    <a:bodyPr/>
                    <a:lstStyle/>
                    <a:p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C.2.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Miejsca pracy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projekt przyczynia się do tworzenia dodatkowych miejsc pracy w nowoutworzonych w jego ramach mikroprzedsiębiorstwach (z wyłączeniem osób, które otrzymały bezzwrotne środki na podjęcie działalności gospodarczej w ramach projektu).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pkt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w ramach projektu nie zostaną utworzone dodatkowe miejsca pracy </a:t>
                      </a:r>
                      <a: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ramach podjętych działalności gospodarczych.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pkt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w ramach projektu zostanie utworzone co najmniej jedno dodatkowe miejsce pracy w ramach podjętych działalności gospodarczych.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pl-PL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pkt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w ramach projektu zostanie utworzonych co najmniej 10 dodatkowych miejsc pracy w ramach podjętych działalności gospodarczych.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22238" y="1376363"/>
            <a:ext cx="8713787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7550" indent="-28575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9875">
              <a:spcBef>
                <a:spcPct val="20000"/>
              </a:spcBef>
              <a:buChar char="•"/>
              <a:tabLst>
                <a:tab pos="266700" algn="l"/>
                <a:tab pos="355600" algn="l"/>
                <a:tab pos="358775" algn="l"/>
                <a:tab pos="34083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9875">
              <a:spcBef>
                <a:spcPct val="20000"/>
              </a:spcBef>
              <a:buChar char="–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9875">
              <a:spcBef>
                <a:spcPct val="20000"/>
              </a:spcBef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  <a:tab pos="355600" algn="l"/>
                <a:tab pos="358775" algn="l"/>
                <a:tab pos="34083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pl-PL" altLang="pl-PL" sz="100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1269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8833" y="106796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KRYTERIA SPECYFICZNEGO UKIERUNKOWANIA PROJEKTU (3)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86051"/>
              </p:ext>
            </p:extLst>
          </p:nvPr>
        </p:nvGraphicFramePr>
        <p:xfrm>
          <a:off x="148833" y="1512506"/>
          <a:ext cx="8815780" cy="508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823"/>
                <a:gridCol w="5832648"/>
                <a:gridCol w="648072"/>
                <a:gridCol w="1008237"/>
              </a:tblGrid>
              <a:tr h="321499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Nazwa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kryterium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Definicja kryterium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Opis znaczenia</a:t>
                      </a:r>
                      <a:endParaRPr lang="pl-PL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1598">
                <a:tc vMerge="1"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Waga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Maks. liczba punktów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91749">
                <a:tc>
                  <a:txBody>
                    <a:bodyPr/>
                    <a:lstStyle/>
                    <a:p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C.3.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Podejście oddolne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Ocenie podlega stopień, w jakim projekt jest identyfikowany 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realizowany 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wykorzystaniem elementów podejścia oddolnego, integrując aktywność wielu podmiotów i wynikając ze wspólnej strategii działania dla danego obszaru, przyjętej i wdrażanej przez podmiot funkcjonujący w ujęciu trójsektorowym, łączącym sektor publiczny, społeczny i gospodarczy.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pl-PL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pkt –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projekt nie jest zidentyfikowany w odpowiedniej strategii, przyjętej 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realizowanej w oparciu o podejście oddolne 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wielosektorowe.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pl-PL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pkt –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projekt jest zidentyfikowany w odpowiedniej strategii, przyjętej 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realizowanej w oparciu o podejście oddolne 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 </a:t>
                      </a:r>
                      <a:r>
                        <a:rPr lang="pl-PL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wielosektorowe, ale zamieszczony w niej opis jest na tyle ogólny, że nie pozwala na ocenę jego celów, rezultatów bądź innych kluczowych parametrów i/lub nie będzie integrował aktywności wielu podmiotów</a:t>
                      </a:r>
                      <a:r>
                        <a:rPr lang="pl-PL" sz="13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pl-PL" sz="13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pkt – </a:t>
                      </a:r>
                      <a:r>
                        <a:rPr lang="pl-PL" sz="13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projekt jest zidentyfikowany w odpowiedniej strategii, przyjętej </a:t>
                      </a:r>
                      <a:br>
                        <a:rPr lang="pl-PL" sz="13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 realizowanej w oparciu o podejście oddolne i wielosektorowe, zamieszczony w niej opis pozwala na ocenę jego celów, rezultatów i innych kluczowych parametrów, jak również wskazuje, że będzie integrował aktywności wielu podmiotów.</a:t>
                      </a:r>
                      <a:endParaRPr lang="pl-PL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0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28586" y="1628800"/>
            <a:ext cx="8886825" cy="2893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73050" indent="-273050" algn="just" eaLnBrk="1" hangingPunct="1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­"/>
              <a:defRPr/>
            </a:pPr>
            <a:r>
              <a:rPr lang="pl-PL" sz="1800" dirty="0">
                <a:latin typeface="Calibri" pitchFamily="34" charset="0"/>
              </a:rPr>
              <a:t>w</a:t>
            </a:r>
            <a:r>
              <a:rPr lang="pl-PL" sz="1800" dirty="0" smtClean="0">
                <a:latin typeface="Calibri" pitchFamily="34" charset="0"/>
              </a:rPr>
              <a:t>nioskodawca </a:t>
            </a:r>
            <a:r>
              <a:rPr lang="pl-PL" sz="1800" dirty="0">
                <a:latin typeface="Calibri" pitchFamily="34" charset="0"/>
              </a:rPr>
              <a:t>zobligowany jest do opracowania </a:t>
            </a:r>
            <a:r>
              <a:rPr lang="pl-PL" sz="1800" dirty="0" smtClean="0">
                <a:latin typeface="Calibri" pitchFamily="34" charset="0"/>
              </a:rPr>
              <a:t> i realizacji projektu </a:t>
            </a:r>
            <a:r>
              <a:rPr lang="pl-PL" sz="1800" dirty="0">
                <a:latin typeface="Calibri" pitchFamily="34" charset="0"/>
              </a:rPr>
              <a:t>z uwzględnieniem </a:t>
            </a:r>
            <a:r>
              <a:rPr lang="pl-PL" sz="1800" dirty="0" smtClean="0">
                <a:latin typeface="Calibri" pitchFamily="34" charset="0"/>
              </a:rPr>
              <a:t/>
            </a:r>
            <a:br>
              <a:rPr lang="pl-PL" sz="1800" dirty="0" smtClean="0">
                <a:latin typeface="Calibri" pitchFamily="34" charset="0"/>
              </a:rPr>
            </a:br>
            <a:r>
              <a:rPr lang="pl-PL" sz="1800" dirty="0" smtClean="0">
                <a:latin typeface="Calibri" pitchFamily="34" charset="0"/>
              </a:rPr>
              <a:t>i </a:t>
            </a:r>
            <a:r>
              <a:rPr lang="pl-PL" sz="1800" dirty="0">
                <a:latin typeface="Calibri" pitchFamily="34" charset="0"/>
              </a:rPr>
              <a:t>w oparciu o zasady, warunki i elementy składające się na </a:t>
            </a:r>
            <a:r>
              <a:rPr lang="pl-PL" sz="1800" b="1" dirty="0">
                <a:latin typeface="Calibri" pitchFamily="34" charset="0"/>
              </a:rPr>
              <a:t>standardy realizacji wsparcia </a:t>
            </a:r>
            <a:r>
              <a:rPr lang="pl-PL" sz="1800" b="1" dirty="0" smtClean="0">
                <a:latin typeface="Calibri" pitchFamily="34" charset="0"/>
              </a:rPr>
              <a:t/>
            </a:r>
            <a:br>
              <a:rPr lang="pl-PL" sz="1800" b="1" dirty="0" smtClean="0">
                <a:latin typeface="Calibri" pitchFamily="34" charset="0"/>
              </a:rPr>
            </a:br>
            <a:r>
              <a:rPr lang="pl-PL" sz="1800" b="1" dirty="0" smtClean="0">
                <a:latin typeface="Calibri" pitchFamily="34" charset="0"/>
              </a:rPr>
              <a:t>w </a:t>
            </a:r>
            <a:r>
              <a:rPr lang="pl-PL" sz="1800" b="1" dirty="0">
                <a:latin typeface="Calibri" pitchFamily="34" charset="0"/>
              </a:rPr>
              <a:t>zakresie Działania 5.7 Nowe mikroprzedsiębiorstwa RPO WP </a:t>
            </a:r>
            <a:r>
              <a:rPr lang="pl-PL" sz="1800" b="1" dirty="0" smtClean="0">
                <a:latin typeface="Calibri" pitchFamily="34" charset="0"/>
              </a:rPr>
              <a:t>2014-2020</a:t>
            </a:r>
            <a:r>
              <a:rPr lang="pl-PL" sz="1800" dirty="0">
                <a:latin typeface="Calibri" pitchFamily="34" charset="0"/>
              </a:rPr>
              <a:t>;</a:t>
            </a:r>
            <a:endParaRPr lang="pl-PL" sz="1800" dirty="0" smtClean="0">
              <a:latin typeface="Calibri" pitchFamily="34" charset="0"/>
            </a:endParaRPr>
          </a:p>
          <a:p>
            <a:pPr marL="273050" indent="-273050"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­"/>
              <a:defRPr/>
            </a:pPr>
            <a:r>
              <a:rPr lang="pl-PL" sz="1800" dirty="0">
                <a:latin typeface="Calibri" panose="020F0502020204030204" pitchFamily="34" charset="0"/>
              </a:rPr>
              <a:t>z</a:t>
            </a:r>
            <a:r>
              <a:rPr lang="pl-PL" sz="1800" dirty="0" smtClean="0">
                <a:latin typeface="Calibri" pitchFamily="34" charset="0"/>
              </a:rPr>
              <a:t>awierają m.in. szczegółowe </a:t>
            </a:r>
            <a:r>
              <a:rPr lang="pl-PL" sz="1800" dirty="0">
                <a:latin typeface="Calibri" panose="020F0502020204030204" pitchFamily="34" charset="0"/>
              </a:rPr>
              <a:t>wymagania wobec </a:t>
            </a:r>
            <a:r>
              <a:rPr lang="pl-PL" sz="1800" dirty="0" smtClean="0">
                <a:latin typeface="Calibri" panose="020F0502020204030204" pitchFamily="34" charset="0"/>
              </a:rPr>
              <a:t>beneficjentów i </a:t>
            </a:r>
            <a:r>
              <a:rPr lang="pl-PL" sz="1800" dirty="0">
                <a:latin typeface="Calibri" panose="020F0502020204030204" pitchFamily="34" charset="0"/>
              </a:rPr>
              <a:t>uczestników </a:t>
            </a:r>
            <a:r>
              <a:rPr lang="pl-PL" sz="1800" dirty="0" smtClean="0">
                <a:latin typeface="Calibri" panose="020F0502020204030204" pitchFamily="34" charset="0"/>
              </a:rPr>
              <a:t>projektu; </a:t>
            </a:r>
          </a:p>
          <a:p>
            <a:pPr marL="273050" indent="-273050"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­"/>
              <a:defRPr/>
            </a:pPr>
            <a:r>
              <a:rPr lang="pl-PL" sz="1800" dirty="0">
                <a:latin typeface="Calibri" panose="020F0502020204030204" pitchFamily="34" charset="0"/>
              </a:rPr>
              <a:t>o</a:t>
            </a:r>
            <a:r>
              <a:rPr lang="pl-PL" sz="1800" dirty="0" smtClean="0">
                <a:latin typeface="Calibri" panose="020F0502020204030204" pitchFamily="34" charset="0"/>
              </a:rPr>
              <a:t>bejmują opis </a:t>
            </a:r>
            <a:r>
              <a:rPr lang="pl-PL" sz="1800" dirty="0">
                <a:latin typeface="Calibri" panose="020F0502020204030204" pitchFamily="34" charset="0"/>
              </a:rPr>
              <a:t>dozwolonych form </a:t>
            </a:r>
            <a:r>
              <a:rPr lang="pl-PL" sz="1800" dirty="0" smtClean="0">
                <a:latin typeface="Calibri" panose="020F0502020204030204" pitchFamily="34" charset="0"/>
              </a:rPr>
              <a:t>wsparcia oraz wskazują sposób ich realizacji</a:t>
            </a:r>
            <a:r>
              <a:rPr lang="pl-PL" sz="1800" dirty="0">
                <a:latin typeface="Calibri" panose="020F0502020204030204" pitchFamily="34" charset="0"/>
              </a:rPr>
              <a:t>;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marL="273050" indent="-273050"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­"/>
              <a:defRPr/>
            </a:pPr>
            <a:r>
              <a:rPr lang="pl-PL" sz="1800" dirty="0">
                <a:latin typeface="Calibri" panose="020F0502020204030204" pitchFamily="34" charset="0"/>
              </a:rPr>
              <a:t>o</a:t>
            </a:r>
            <a:r>
              <a:rPr lang="pl-PL" sz="1800" dirty="0" smtClean="0">
                <a:latin typeface="Calibri" panose="020F0502020204030204" pitchFamily="34" charset="0"/>
              </a:rPr>
              <a:t>kreślają procedury realizacji </a:t>
            </a:r>
            <a:r>
              <a:rPr lang="pl-PL" sz="1800" dirty="0">
                <a:latin typeface="Calibri" panose="020F0502020204030204" pitchFamily="34" charset="0"/>
              </a:rPr>
              <a:t>wsparcia </a:t>
            </a:r>
            <a:r>
              <a:rPr lang="pl-PL" sz="1800" dirty="0" smtClean="0">
                <a:latin typeface="Calibri" panose="020F0502020204030204" pitchFamily="34" charset="0"/>
              </a:rPr>
              <a:t>w ramach projektów, </a:t>
            </a:r>
            <a:r>
              <a:rPr lang="pl-PL" sz="1800" dirty="0">
                <a:latin typeface="Calibri" panose="020F0502020204030204" pitchFamily="34" charset="0"/>
              </a:rPr>
              <a:t>w tym </a:t>
            </a:r>
            <a:r>
              <a:rPr lang="pl-PL" sz="1800" dirty="0" smtClean="0">
                <a:latin typeface="Calibri" panose="020F0502020204030204" pitchFamily="34" charset="0"/>
              </a:rPr>
              <a:t>wymagania dotyczące dokumentacji (</a:t>
            </a:r>
            <a:r>
              <a:rPr lang="pl-PL" sz="1800" dirty="0">
                <a:latin typeface="Calibri" panose="020F0502020204030204" pitchFamily="34" charset="0"/>
              </a:rPr>
              <a:t>wraz ze wzorami dokumentów wymaganych do sporządzenia przez </a:t>
            </a:r>
            <a:r>
              <a:rPr lang="pl-PL" sz="1800" dirty="0" smtClean="0">
                <a:latin typeface="Calibri" panose="020F0502020204030204" pitchFamily="34" charset="0"/>
              </a:rPr>
              <a:t>beneficjenta stanowiącymi załączniki do Standardów);</a:t>
            </a:r>
          </a:p>
          <a:p>
            <a:pPr marL="273050" indent="-273050"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­"/>
              <a:defRPr/>
            </a:pPr>
            <a:r>
              <a:rPr lang="pl-PL" sz="1800" dirty="0">
                <a:latin typeface="Calibri" panose="020F0502020204030204" pitchFamily="34" charset="0"/>
              </a:rPr>
              <a:t>s</a:t>
            </a:r>
            <a:r>
              <a:rPr lang="pl-PL" sz="1800" dirty="0" smtClean="0">
                <a:latin typeface="Calibri" panose="020F0502020204030204" pitchFamily="34" charset="0"/>
              </a:rPr>
              <a:t>tanowią </a:t>
            </a:r>
            <a:r>
              <a:rPr lang="pl-PL" sz="1800" dirty="0">
                <a:latin typeface="Calibri" panose="020F0502020204030204" pitchFamily="34" charset="0"/>
              </a:rPr>
              <a:t>załącznik do </a:t>
            </a:r>
            <a:r>
              <a:rPr lang="pl-PL" sz="1800" dirty="0" smtClean="0">
                <a:latin typeface="Calibri" panose="020F0502020204030204" pitchFamily="34" charset="0"/>
              </a:rPr>
              <a:t>regulaminu konkursu oraz umowy o dofinansowanie projektu.</a:t>
            </a: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587" y="112474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(1):</a:t>
            </a:r>
          </a:p>
        </p:txBody>
      </p:sp>
    </p:spTree>
    <p:extLst>
      <p:ext uri="{BB962C8B-B14F-4D97-AF65-F5344CB8AC3E}">
        <p14:creationId xmlns:p14="http://schemas.microsoft.com/office/powerpoint/2010/main" val="3875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28586" y="1628800"/>
            <a:ext cx="8886825" cy="458587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74638" lvl="0" indent="-274638" algn="just" defTabSz="179388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1600" dirty="0">
                <a:latin typeface="Calibri" panose="020F0502020204030204" pitchFamily="34" charset="0"/>
              </a:rPr>
              <a:t>p</a:t>
            </a:r>
            <a:r>
              <a:rPr lang="pl-PL" sz="1600" dirty="0" smtClean="0">
                <a:latin typeface="Calibri" panose="020F0502020204030204" pitchFamily="34" charset="0"/>
              </a:rPr>
              <a:t>rojekt </a:t>
            </a:r>
            <a:r>
              <a:rPr lang="pl-PL" sz="1600" dirty="0">
                <a:latin typeface="Calibri" panose="020F0502020204030204" pitchFamily="34" charset="0"/>
              </a:rPr>
              <a:t>może być realizowany w okresie od dnia ogłoszenia konkursu przez IOK, tj</a:t>
            </a:r>
            <a:r>
              <a:rPr lang="pl-PL" sz="1600" b="1" dirty="0">
                <a:latin typeface="Calibri" panose="020F0502020204030204" pitchFamily="34" charset="0"/>
              </a:rPr>
              <a:t>. od 18 stycznia </a:t>
            </a:r>
            <a:r>
              <a:rPr lang="pl-PL" sz="1600" b="1" dirty="0" smtClean="0">
                <a:latin typeface="Calibri" panose="020F0502020204030204" pitchFamily="34" charset="0"/>
              </a:rPr>
              <a:t>2016r</a:t>
            </a:r>
            <a:r>
              <a:rPr lang="pl-PL" sz="1600" b="1" dirty="0">
                <a:latin typeface="Calibri" panose="020F0502020204030204" pitchFamily="34" charset="0"/>
              </a:rPr>
              <a:t>.</a:t>
            </a:r>
            <a:r>
              <a:rPr lang="pl-PL" sz="1600" dirty="0">
                <a:latin typeface="Calibri" panose="020F0502020204030204" pitchFamily="34" charset="0"/>
              </a:rPr>
              <a:t>, przy czym termin jego realizacji musi zakładać jego rozpoczęcie w 2016 r.;</a:t>
            </a:r>
          </a:p>
          <a:p>
            <a:pPr marL="274638" lvl="0" indent="-274638" algn="just" defTabSz="179388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1600" dirty="0">
                <a:latin typeface="Calibri" panose="020F0502020204030204" pitchFamily="34" charset="0"/>
              </a:rPr>
              <a:t>o</a:t>
            </a:r>
            <a:r>
              <a:rPr lang="pl-PL" sz="1600" dirty="0" smtClean="0">
                <a:latin typeface="Calibri" panose="020F0502020204030204" pitchFamily="34" charset="0"/>
              </a:rPr>
              <a:t>kres </a:t>
            </a:r>
            <a:r>
              <a:rPr lang="pl-PL" sz="1600" dirty="0">
                <a:latin typeface="Calibri" panose="020F0502020204030204" pitchFamily="34" charset="0"/>
              </a:rPr>
              <a:t>realizacji projektu </a:t>
            </a:r>
            <a:r>
              <a:rPr lang="pl-PL" sz="1600" b="1" dirty="0">
                <a:latin typeface="Calibri" panose="020F0502020204030204" pitchFamily="34" charset="0"/>
              </a:rPr>
              <a:t>nie może być dłuższy niż 36 miesięcy</a:t>
            </a:r>
            <a:r>
              <a:rPr lang="pl-PL" sz="1600" dirty="0">
                <a:latin typeface="Calibri" panose="020F0502020204030204" pitchFamily="34" charset="0"/>
              </a:rPr>
              <a:t>, jednakże udzielane wsparcie pojedynczemu uczestnikowi, począwszy od momentu przystąpienia do projektu, poprzez realizację wsparcia doradczo-szkoleniowego, podpisanie umowy na otrzymanie jednorazowej dotacji inwestycyjnej (JDI) na rozpoczęcie działalności gospodarczej oraz jej monitoring każdorazowo </a:t>
            </a:r>
            <a:r>
              <a:rPr lang="pl-PL" sz="1600" b="1" dirty="0">
                <a:latin typeface="Calibri" panose="020F0502020204030204" pitchFamily="34" charset="0"/>
              </a:rPr>
              <a:t>nie przekracza 18 miesięcy</a:t>
            </a:r>
            <a:r>
              <a:rPr lang="pl-PL" sz="1600" dirty="0">
                <a:latin typeface="Calibri" panose="020F0502020204030204" pitchFamily="34" charset="0"/>
              </a:rPr>
              <a:t>;</a:t>
            </a:r>
          </a:p>
          <a:p>
            <a:pPr marL="274638" lvl="0" indent="-274638" algn="just" defTabSz="179388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1600" dirty="0">
                <a:latin typeface="Calibri" panose="020F0502020204030204" pitchFamily="34" charset="0"/>
              </a:rPr>
              <a:t>o</a:t>
            </a:r>
            <a:r>
              <a:rPr lang="pl-PL" sz="1600" dirty="0" smtClean="0">
                <a:latin typeface="Calibri" panose="020F0502020204030204" pitchFamily="34" charset="0"/>
              </a:rPr>
              <a:t>dbiorcami </a:t>
            </a:r>
            <a:r>
              <a:rPr lang="pl-PL" sz="1600" dirty="0">
                <a:latin typeface="Calibri" panose="020F0502020204030204" pitchFamily="34" charset="0"/>
              </a:rPr>
              <a:t>wsparcia finansowego na rozpoczęcie działalności gospodarczej </a:t>
            </a:r>
            <a:r>
              <a:rPr lang="pl-PL" sz="1600" b="1" dirty="0">
                <a:latin typeface="Calibri" panose="020F0502020204030204" pitchFamily="34" charset="0"/>
              </a:rPr>
              <a:t>nie mogą być</a:t>
            </a:r>
            <a:r>
              <a:rPr lang="pl-PL" sz="1600" dirty="0">
                <a:latin typeface="Calibri" panose="020F0502020204030204" pitchFamily="34" charset="0"/>
              </a:rPr>
              <a:t> osoby fizyczne, które posiadały aktywny wpis w CEIDG, były zarejestrowane w KRS lub prowadziły działalność na podstawie odrębnych przepisów w okresie 12 miesięcy poprzedzających dzień przystąpienia do projektu;</a:t>
            </a:r>
          </a:p>
          <a:p>
            <a:pPr marL="274638" lvl="0" indent="-274638" algn="just" defTabSz="179388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1600" dirty="0">
                <a:latin typeface="Calibri" panose="020F0502020204030204" pitchFamily="34" charset="0"/>
              </a:rPr>
              <a:t>ś</a:t>
            </a:r>
            <a:r>
              <a:rPr lang="pl-PL" sz="1600" dirty="0" smtClean="0">
                <a:latin typeface="Calibri" panose="020F0502020204030204" pitchFamily="34" charset="0"/>
              </a:rPr>
              <a:t>rodki </a:t>
            </a:r>
            <a:r>
              <a:rPr lang="pl-PL" sz="1600" dirty="0">
                <a:latin typeface="Calibri" panose="020F0502020204030204" pitchFamily="34" charset="0"/>
              </a:rPr>
              <a:t>na rozpoczęcie działalności gospodarczej przyznawane są </a:t>
            </a:r>
            <a:r>
              <a:rPr lang="pl-PL" sz="1600" b="1" dirty="0">
                <a:latin typeface="Calibri" panose="020F0502020204030204" pitchFamily="34" charset="0"/>
              </a:rPr>
              <a:t>do maksymalnej kwoty nie wyższej niż 6-krotna wysokość przeciętnego wynagrodzenia</a:t>
            </a:r>
            <a:r>
              <a:rPr lang="pl-PL" sz="1600" dirty="0">
                <a:latin typeface="Calibri" panose="020F0502020204030204" pitchFamily="34" charset="0"/>
              </a:rPr>
              <a:t> za pracę w gospodarce narodowej obowiązującego w dniu przyznania </a:t>
            </a:r>
            <a:r>
              <a:rPr lang="pl-PL" sz="1600" dirty="0" smtClean="0">
                <a:latin typeface="Calibri" panose="020F0502020204030204" pitchFamily="34" charset="0"/>
              </a:rPr>
              <a:t>wsparcia;</a:t>
            </a:r>
          </a:p>
          <a:p>
            <a:pPr marL="274638" lvl="0" indent="-274638" algn="just" defTabSz="179388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altLang="pl-PL" sz="1600" dirty="0">
                <a:latin typeface="Calibri" panose="020F0502020204030204" pitchFamily="34" charset="0"/>
              </a:rPr>
              <a:t>f</a:t>
            </a:r>
            <a:r>
              <a:rPr lang="pl-PL" altLang="pl-PL" sz="1600" dirty="0" smtClean="0">
                <a:latin typeface="Calibri" panose="020F0502020204030204" pitchFamily="34" charset="0"/>
              </a:rPr>
              <a:t>inansowe </a:t>
            </a:r>
            <a:r>
              <a:rPr lang="pl-PL" altLang="pl-PL" sz="1600" dirty="0">
                <a:latin typeface="Calibri" panose="020F0502020204030204" pitchFamily="34" charset="0"/>
              </a:rPr>
              <a:t>wsparcie pomostowe - </a:t>
            </a:r>
            <a:r>
              <a:rPr lang="pl-PL" altLang="pl-PL" sz="1600" dirty="0" smtClean="0">
                <a:latin typeface="Calibri" panose="020F0502020204030204" pitchFamily="34" charset="0"/>
              </a:rPr>
              <a:t>wypłacane </a:t>
            </a:r>
            <a:r>
              <a:rPr lang="pl-PL" altLang="pl-PL" sz="1600" dirty="0">
                <a:latin typeface="Calibri" panose="020F0502020204030204" pitchFamily="34" charset="0"/>
              </a:rPr>
              <a:t>miesięcznie </a:t>
            </a:r>
            <a:r>
              <a:rPr lang="pl-PL" altLang="pl-PL" sz="1600" b="1" dirty="0">
                <a:latin typeface="Calibri" panose="020F0502020204030204" pitchFamily="34" charset="0"/>
              </a:rPr>
              <a:t>w kwocie nie większej niż równowartość minimalnego wynagrodzenia za pracę, </a:t>
            </a:r>
            <a:r>
              <a:rPr lang="pl-PL" altLang="pl-PL" sz="1600" dirty="0">
                <a:latin typeface="Calibri" panose="020F0502020204030204" pitchFamily="34" charset="0"/>
              </a:rPr>
              <a:t>o którym mowa w przepisach o minimalnym wynagrodzeniu za pracę, obowiązującego na dzień wypłacania wsparcia </a:t>
            </a:r>
            <a:r>
              <a:rPr lang="pl-PL" altLang="pl-PL" sz="1600" dirty="0" smtClean="0">
                <a:latin typeface="Calibri" panose="020F0502020204030204" pitchFamily="34" charset="0"/>
              </a:rPr>
              <a:t>bezzwrotnego</a:t>
            </a:r>
            <a:r>
              <a:rPr lang="pl-PL" altLang="pl-PL" sz="1600" dirty="0">
                <a:latin typeface="Calibri" panose="020F0502020204030204" pitchFamily="34" charset="0"/>
              </a:rPr>
              <a:t>.</a:t>
            </a:r>
            <a:r>
              <a:rPr lang="pl-PL" altLang="pl-PL" sz="1600" dirty="0" smtClean="0">
                <a:latin typeface="Calibri" panose="020F0502020204030204" pitchFamily="34" charset="0"/>
              </a:rPr>
              <a:t>	</a:t>
            </a:r>
            <a:r>
              <a:rPr lang="pl-PL" altLang="pl-PL" sz="16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		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						</a:t>
            </a: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587" y="112474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(2)</a:t>
            </a:r>
          </a:p>
        </p:txBody>
      </p:sp>
    </p:spTree>
    <p:extLst>
      <p:ext uri="{BB962C8B-B14F-4D97-AF65-F5344CB8AC3E}">
        <p14:creationId xmlns:p14="http://schemas.microsoft.com/office/powerpoint/2010/main" val="9265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128587" y="1628800"/>
            <a:ext cx="8886825" cy="387798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200" indent="-265113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Podstawowe obowiązki beneficjenta: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</a:rPr>
              <a:t>o</a:t>
            </a:r>
            <a:r>
              <a:rPr lang="pl-PL" sz="1800" dirty="0" smtClean="0">
                <a:latin typeface="Calibri" panose="020F0502020204030204" pitchFamily="34" charset="0"/>
              </a:rPr>
              <a:t>pracowanie wniosku o dofinansowanie projektu</a:t>
            </a:r>
            <a:r>
              <a:rPr lang="pl-PL" sz="1800" dirty="0">
                <a:latin typeface="Calibri" panose="020F0502020204030204" pitchFamily="34" charset="0"/>
              </a:rPr>
              <a:t>;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sporządzenie </a:t>
            </a:r>
            <a:r>
              <a:rPr lang="pl-PL" sz="1800" dirty="0">
                <a:latin typeface="Calibri" panose="020F0502020204030204" pitchFamily="34" charset="0"/>
              </a:rPr>
              <a:t>dokumentacji związanej z </a:t>
            </a:r>
            <a:r>
              <a:rPr lang="pl-PL" sz="1800" dirty="0" smtClean="0">
                <a:latin typeface="Calibri" panose="020F0502020204030204" pitchFamily="34" charset="0"/>
              </a:rPr>
              <a:t>rekrutacją uczestników oraz procedurą </a:t>
            </a:r>
            <a:r>
              <a:rPr lang="pl-PL" sz="1800" dirty="0">
                <a:latin typeface="Calibri" panose="020F0502020204030204" pitchFamily="34" charset="0"/>
              </a:rPr>
              <a:t>przyznawania wsparcia finansowego </a:t>
            </a:r>
            <a:r>
              <a:rPr lang="pl-PL" sz="1800" dirty="0" smtClean="0">
                <a:latin typeface="Calibri" panose="020F0502020204030204" pitchFamily="34" charset="0"/>
              </a:rPr>
              <a:t>i wsparcia szkoleniowo – doradczego (</a:t>
            </a:r>
            <a:r>
              <a:rPr lang="pl-PL" sz="1800" b="1" dirty="0" smtClean="0">
                <a:latin typeface="Calibri" panose="020F0502020204030204" pitchFamily="34" charset="0"/>
              </a:rPr>
              <a:t>podlegającej </a:t>
            </a:r>
            <a:r>
              <a:rPr lang="pl-PL" sz="1800" b="1" dirty="0">
                <a:latin typeface="Calibri" panose="020F0502020204030204" pitchFamily="34" charset="0"/>
              </a:rPr>
              <a:t>zatwierdzeniu przez IZ RPO WP przed podaniem jej do publicznej wiadomości</a:t>
            </a:r>
            <a:r>
              <a:rPr lang="pl-PL" sz="1800" dirty="0" smtClean="0">
                <a:latin typeface="Calibri" panose="020F0502020204030204" pitchFamily="34" charset="0"/>
              </a:rPr>
              <a:t>);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</a:rPr>
              <a:t>r</a:t>
            </a:r>
            <a:r>
              <a:rPr lang="pl-PL" sz="1800" dirty="0" smtClean="0">
                <a:latin typeface="Calibri" panose="020F0502020204030204" pitchFamily="34" charset="0"/>
              </a:rPr>
              <a:t>ekrutacja uczestników;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</a:rPr>
              <a:t>r</a:t>
            </a:r>
            <a:r>
              <a:rPr lang="pl-PL" sz="1800" dirty="0" smtClean="0">
                <a:latin typeface="Calibri" panose="020F0502020204030204" pitchFamily="34" charset="0"/>
              </a:rPr>
              <a:t>ealizacja </a:t>
            </a:r>
            <a:r>
              <a:rPr lang="pl-PL" sz="1800" dirty="0">
                <a:latin typeface="Calibri" panose="020F0502020204030204" pitchFamily="34" charset="0"/>
              </a:rPr>
              <a:t>wsparcia </a:t>
            </a:r>
            <a:r>
              <a:rPr lang="pl-PL" sz="1800" dirty="0" smtClean="0">
                <a:latin typeface="Calibri" panose="020F0502020204030204" pitchFamily="34" charset="0"/>
              </a:rPr>
              <a:t>doradczo-szkoleniowego;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</a:rPr>
              <a:t>p</a:t>
            </a:r>
            <a:r>
              <a:rPr lang="pl-PL" sz="1800" dirty="0" smtClean="0">
                <a:latin typeface="Calibri" panose="020F0502020204030204" pitchFamily="34" charset="0"/>
              </a:rPr>
              <a:t>odział </a:t>
            </a:r>
            <a:r>
              <a:rPr lang="pl-PL" sz="1800" dirty="0">
                <a:latin typeface="Calibri" panose="020F0502020204030204" pitchFamily="34" charset="0"/>
              </a:rPr>
              <a:t>środków finansowych na rozpoczęcie działalności gospodarczej </a:t>
            </a:r>
            <a:r>
              <a:rPr lang="pl-PL" sz="1800" dirty="0" smtClean="0">
                <a:latin typeface="Calibri" panose="020F0502020204030204" pitchFamily="34" charset="0"/>
              </a:rPr>
              <a:t>oraz wsparcia </a:t>
            </a:r>
            <a:r>
              <a:rPr lang="pl-PL" sz="1800" dirty="0">
                <a:latin typeface="Calibri" panose="020F0502020204030204" pitchFamily="34" charset="0"/>
              </a:rPr>
              <a:t>pomostowego pomiędzy uczestników </a:t>
            </a:r>
            <a:r>
              <a:rPr lang="pl-PL" sz="1800" dirty="0" smtClean="0">
                <a:latin typeface="Calibri" panose="020F0502020204030204" pitchFamily="34" charset="0"/>
              </a:rPr>
              <a:t>projektu;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</a:rPr>
              <a:t>m</a:t>
            </a:r>
            <a:r>
              <a:rPr lang="pl-PL" sz="1800" dirty="0" smtClean="0">
                <a:latin typeface="Calibri" panose="020F0502020204030204" pitchFamily="34" charset="0"/>
              </a:rPr>
              <a:t>onitorowanie </a:t>
            </a:r>
            <a:r>
              <a:rPr lang="pl-PL" sz="1800" dirty="0">
                <a:latin typeface="Calibri" panose="020F0502020204030204" pitchFamily="34" charset="0"/>
              </a:rPr>
              <a:t>prawidłowości wydatkowania środków finansowych </a:t>
            </a:r>
            <a:r>
              <a:rPr lang="pl-PL" sz="1800" dirty="0" smtClean="0">
                <a:latin typeface="Calibri" panose="020F0502020204030204" pitchFamily="34" charset="0"/>
              </a:rPr>
              <a:t>na rozpoczęcie działalności gospodarczej </a:t>
            </a:r>
            <a:r>
              <a:rPr lang="pl-PL" sz="1800" dirty="0">
                <a:latin typeface="Calibri" panose="020F0502020204030204" pitchFamily="34" charset="0"/>
              </a:rPr>
              <a:t>przyznanych uczestnikowi projektu </a:t>
            </a:r>
            <a:r>
              <a:rPr lang="pl-PL" sz="1800" u="sng" dirty="0">
                <a:latin typeface="Calibri" panose="020F0502020204030204" pitchFamily="34" charset="0"/>
              </a:rPr>
              <a:t>w okresie 12 miesięcy od dnia rozpoczęcia działalności </a:t>
            </a:r>
            <a:r>
              <a:rPr lang="pl-PL" sz="1800" u="sng" dirty="0" smtClean="0">
                <a:latin typeface="Calibri" panose="020F0502020204030204" pitchFamily="34" charset="0"/>
              </a:rPr>
              <a:t>gospodarczej</a:t>
            </a:r>
            <a:r>
              <a:rPr lang="pl-PL" sz="1800" dirty="0" smtClean="0">
                <a:latin typeface="Calibri" panose="020F0502020204030204" pitchFamily="34" charset="0"/>
              </a:rPr>
              <a:t>.</a:t>
            </a:r>
            <a:r>
              <a:rPr lang="pl-PL" altLang="pl-PL" sz="16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												</a:t>
            </a:r>
          </a:p>
        </p:txBody>
      </p:sp>
      <p:sp>
        <p:nvSpPr>
          <p:cNvPr id="5" name="Rectangle 533"/>
          <p:cNvSpPr>
            <a:spLocks noChangeArrowheads="1"/>
          </p:cNvSpPr>
          <p:nvPr/>
        </p:nvSpPr>
        <p:spPr bwMode="auto">
          <a:xfrm>
            <a:off x="4211960" y="115888"/>
            <a:ext cx="475265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RPO WP 2014 - 2020 </a:t>
            </a:r>
            <a:endParaRPr lang="pl-PL" altLang="pl-PL" sz="2000" b="1" dirty="0" smtClean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Działanie 5.7 Nowe mikroprzedsiębiorstwa</a:t>
            </a:r>
            <a:endParaRPr lang="pl-PL" altLang="pl-PL" sz="2000" b="1" i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587" y="1124744"/>
            <a:ext cx="8886825" cy="369332"/>
          </a:xfrm>
          <a:prstGeom prst="rect">
            <a:avLst/>
          </a:prstGeom>
          <a:solidFill>
            <a:srgbClr val="336699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55600" indent="-355600" defTabSz="185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3025" indent="-533400" defTabSz="185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9613" indent="-457200" defTabSz="185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540000" indent="-381000" defTabSz="185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00388" indent="-381000" defTabSz="185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575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0147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719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929188" indent="-381000" defTabSz="185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(3)</a:t>
            </a:r>
          </a:p>
        </p:txBody>
      </p:sp>
    </p:spTree>
    <p:extLst>
      <p:ext uri="{BB962C8B-B14F-4D97-AF65-F5344CB8AC3E}">
        <p14:creationId xmlns:p14="http://schemas.microsoft.com/office/powerpoint/2010/main" val="9265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10503</TotalTime>
  <Words>879</Words>
  <Application>Microsoft Office PowerPoint</Application>
  <PresentationFormat>Pokaz na ekranie (4:3)</PresentationFormat>
  <Paragraphs>129</Paragraphs>
  <Slides>12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Wingdings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Skibińska Joanna</cp:lastModifiedBy>
  <cp:revision>885</cp:revision>
  <cp:lastPrinted>2015-11-05T06:53:46Z</cp:lastPrinted>
  <dcterms:created xsi:type="dcterms:W3CDTF">2008-01-08T07:52:50Z</dcterms:created>
  <dcterms:modified xsi:type="dcterms:W3CDTF">2016-02-09T07:43:53Z</dcterms:modified>
</cp:coreProperties>
</file>