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04" r:id="rId2"/>
  </p:sldMasterIdLst>
  <p:notesMasterIdLst>
    <p:notesMasterId r:id="rId10"/>
  </p:notesMasterIdLst>
  <p:sldIdLst>
    <p:sldId id="261" r:id="rId3"/>
    <p:sldId id="414" r:id="rId4"/>
    <p:sldId id="437" r:id="rId5"/>
    <p:sldId id="436" r:id="rId6"/>
    <p:sldId id="438" r:id="rId7"/>
    <p:sldId id="439" r:id="rId8"/>
    <p:sldId id="418" r:id="rId9"/>
  </p:sldIdLst>
  <p:sldSz cx="9144000" cy="6858000" type="screen4x3"/>
  <p:notesSz cx="6669088" cy="99266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6600"/>
    <a:srgbClr val="000099"/>
    <a:srgbClr val="33CC33"/>
    <a:srgbClr val="FF0000"/>
    <a:srgbClr val="336699"/>
    <a:srgbClr val="FFFF99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15" autoAdjust="0"/>
    <p:restoredTop sz="94660"/>
  </p:normalViewPr>
  <p:slideViewPr>
    <p:cSldViewPr>
      <p:cViewPr varScale="1">
        <p:scale>
          <a:sx n="74" d="100"/>
          <a:sy n="74" d="100"/>
        </p:scale>
        <p:origin x="180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4875"/>
            <a:ext cx="5335588" cy="446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88925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8163"/>
            <a:ext cx="288925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7F3F16C-C56F-4631-A8B5-6731301A015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365448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Symbol zastępczy notatek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/>
          </a:p>
        </p:txBody>
      </p:sp>
      <p:sp>
        <p:nvSpPr>
          <p:cNvPr id="25604" name="Symbol zastępczy numeru slajdu 3"/>
          <p:cNvSpPr txBox="1">
            <a:spLocks noGrp="1"/>
          </p:cNvSpPr>
          <p:nvPr/>
        </p:nvSpPr>
        <p:spPr bwMode="auto">
          <a:xfrm>
            <a:off x="3851098" y="9428164"/>
            <a:ext cx="2944958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797D3D31-4EC4-48D6-BF5B-995038A9E00A}" type="slidenum">
              <a:rPr lang="pl-PL" altLang="pl-PL" sz="1200">
                <a:solidFill>
                  <a:srgbClr val="000000"/>
                </a:solidFill>
              </a:rPr>
              <a:pPr algn="r" eaLnBrk="1" hangingPunct="1"/>
              <a:t>7</a:t>
            </a:fld>
            <a:endParaRPr lang="pl-PL" altLang="pl-PL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614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632C2-6371-4C5E-98F4-6E643656C0E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1978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B01B0-CC05-4F9D-8AC4-C7146925568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87392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19D30-08FD-4139-82A6-51CD8238EE9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79132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ytuł i diagram lub schemat organizacyj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iektu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pl-PL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F1861-2D38-49CF-A96E-4152268B865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36075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>
  <p:cSld name="Tytuł, tekst i klip multimedia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obiektu multimediów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pl-PL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94BA4-49FC-4C16-8FFD-8B7EA2CD17F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138569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C390E-62D9-4419-BEF5-BA6EC4FB98BD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633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2557D7-3800-44BF-B1D1-7767CC344B9B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6332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EDCB6-D364-4F3F-ABA8-8AFDD86A129D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1863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28F42-F506-464C-B852-FC3482D1B63D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6658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ED429-6A6E-43D5-ABC8-57AFE8EE8B70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9899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EA3BA-B6DF-409D-BAE6-3D250550DA24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04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87415-57E6-43A7-A0D2-8B7DAF8444C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465713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7BA01-0215-4C74-8394-9D0E9F27320E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5590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01641-2835-4274-8A52-8BE0283BD3B2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28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F2325-8174-448E-BF19-70EF009E7772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8338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DDCC8-82C8-4AE1-8114-E6C5146FEC47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6737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338DC-F54B-4D28-8366-3E599D396E81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1203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ytuł i diagram lub schemat organizacyj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iektu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pl-PL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0A1CA9-AB26-4077-9B2E-5CD0D37E7292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8330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>
  <p:cSld name="Tytuł, tekst i klip multimedia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obiektu multimediów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pl-PL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1CCA6-E275-43DB-BBDA-44D0DAE63BDA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76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88613-7990-436A-9679-3AB84D662C9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06828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27F22-4254-462D-B62F-85BF0961A83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57283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C3DFD-EA56-406C-B9EA-589B968C161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89686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7F1EF-B192-4D58-956B-F02DE1C20BE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60841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A0CF4-BEBD-43EC-98EC-7492878D206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5460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62E37-1724-49FD-8DC6-9095286FE2A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13885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95869-E3E3-4173-B82A-309AC286392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14020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ED7375E-280A-4CC7-9D24-FD119A84CF9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3069EC0-28EC-4F4D-8511-5D79D2EC5215}" type="slidenum">
              <a:rPr lang="pl-PL" altLang="pl-PL">
                <a:solidFill>
                  <a:prstClr val="black"/>
                </a:solidFill>
                <a:latin typeface="Arial" panose="020B0604020202020204" pitchFamily="34" charset="0"/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072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title"/>
          </p:nvPr>
        </p:nvSpPr>
        <p:spPr>
          <a:xfrm>
            <a:off x="467544" y="1844824"/>
            <a:ext cx="8331200" cy="355365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altLang="pl-PL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280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28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Pytania i </a:t>
            </a:r>
            <a:r>
              <a:rPr lang="pl-PL" altLang="pl-PL" sz="2800" smtClean="0">
                <a:solidFill>
                  <a:schemeClr val="bg1"/>
                </a:solidFill>
                <a:latin typeface="Calibri" panose="020F0502020204030204" pitchFamily="34" charset="0"/>
              </a:rPr>
              <a:t>odpowiedzi </a:t>
            </a:r>
            <a:br>
              <a:rPr lang="pl-PL" altLang="pl-PL" sz="280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2800" smtClean="0">
                <a:solidFill>
                  <a:schemeClr val="bg1"/>
                </a:solidFill>
                <a:latin typeface="Calibri" panose="020F0502020204030204" pitchFamily="34" charset="0"/>
              </a:rPr>
              <a:t>w ramach </a:t>
            </a:r>
            <a:r>
              <a:rPr lang="pl-PL" altLang="pl-PL" sz="2800" dirty="0">
                <a:solidFill>
                  <a:schemeClr val="bg1"/>
                </a:solidFill>
                <a:latin typeface="Calibri" panose="020F0502020204030204" pitchFamily="34" charset="0"/>
              </a:rPr>
              <a:t>Działania 5.7 Nowe Mikroprzedsiębiorstwa</a:t>
            </a:r>
            <a:br>
              <a:rPr lang="pl-PL" altLang="pl-PL" sz="28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2800" dirty="0">
                <a:solidFill>
                  <a:schemeClr val="bg1"/>
                </a:solidFill>
                <a:latin typeface="Calibri" panose="020F0502020204030204" pitchFamily="34" charset="0"/>
              </a:rPr>
              <a:t>Konkurs numer: RPPM.05.07.00-IZ.-00-22-001/16</a:t>
            </a:r>
            <a:r>
              <a:rPr lang="pl-PL" altLang="pl-PL" sz="240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24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2600" dirty="0" smtClean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2600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pl-PL" altLang="pl-PL" sz="30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051" name="Text Box 10"/>
          <p:cNvSpPr txBox="1">
            <a:spLocks noChangeArrowheads="1"/>
          </p:cNvSpPr>
          <p:nvPr/>
        </p:nvSpPr>
        <p:spPr bwMode="auto">
          <a:xfrm>
            <a:off x="1619250" y="5895975"/>
            <a:ext cx="59055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200" b="1">
                <a:solidFill>
                  <a:schemeClr val="bg1"/>
                </a:solidFill>
                <a:latin typeface="Calibri" pitchFamily="34" charset="0"/>
              </a:rPr>
              <a:t>Regionalny Program Operacyjny Województwa Pomorskiego na lata 2014-2020</a:t>
            </a:r>
          </a:p>
        </p:txBody>
      </p:sp>
      <p:pic>
        <p:nvPicPr>
          <p:cNvPr id="2052" name="Picture 7" descr="D:\POMORSKIE W UNII_SIW_NSS_ZNAKI_UNIJNE\NSS-NOWY-2014-2020\FE-2014-2020-PREZENTACJA PP\listownik-monoKONTRA-PASEK-Pomorskie-FE-UMWP-UE-EFSI-201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260350"/>
            <a:ext cx="83375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611560" y="5229200"/>
            <a:ext cx="762158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pl-PL" altLang="pl-PL" sz="1600" b="1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Gdańsk</a:t>
            </a:r>
            <a:r>
              <a:rPr lang="pl-PL" altLang="pl-PL" sz="1600" b="1" i="1" smtClean="0">
                <a:solidFill>
                  <a:schemeClr val="bg1"/>
                </a:solidFill>
                <a:latin typeface="Calibri" panose="020F0502020204030204" pitchFamily="34" charset="0"/>
              </a:rPr>
              <a:t>, </a:t>
            </a:r>
            <a:r>
              <a:rPr lang="pl-PL" altLang="pl-PL" sz="1600" b="1" i="1" smtClean="0">
                <a:solidFill>
                  <a:schemeClr val="bg1"/>
                </a:solidFill>
                <a:latin typeface="Calibri" panose="020F0502020204030204" pitchFamily="34" charset="0"/>
              </a:rPr>
              <a:t>09.02.2016r</a:t>
            </a:r>
            <a:r>
              <a:rPr lang="pl-PL" altLang="pl-PL" sz="1600" b="1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.</a:t>
            </a:r>
            <a:endParaRPr lang="pl-PL" altLang="pl-PL" sz="1600" b="1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184576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pl-PL" sz="1800" dirty="0" smtClean="0"/>
              <a:t>Czy </a:t>
            </a:r>
            <a:r>
              <a:rPr lang="pl-PL" sz="1800" dirty="0"/>
              <a:t>dopuszczalne jest, że Wnioskodawca może złożyć dwa projekty, czy tylko jeden</a:t>
            </a:r>
            <a:r>
              <a:rPr lang="pl-PL" sz="1800" dirty="0" smtClean="0"/>
              <a:t>?</a:t>
            </a:r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endParaRPr lang="pl-PL" sz="1800" dirty="0"/>
          </a:p>
          <a:p>
            <a:pPr marL="0" indent="0">
              <a:lnSpc>
                <a:spcPct val="150000"/>
              </a:lnSpc>
              <a:buNone/>
            </a:pPr>
            <a:r>
              <a:rPr lang="pl-PL" sz="1800" i="1" dirty="0" smtClean="0"/>
              <a:t>Zgodnie </a:t>
            </a:r>
            <a:r>
              <a:rPr lang="pl-PL" sz="1800" i="1" dirty="0"/>
              <a:t>z Regulaminem konkursu 5.7 nie ma ograniczenia ilościowego w zakresie liczby składanych przez wnioskodawcę wniosków o dofinansowanie projektu</a:t>
            </a:r>
            <a:r>
              <a:rPr lang="pl-PL" sz="1800" i="1" dirty="0" smtClean="0"/>
              <a:t>.</a:t>
            </a:r>
          </a:p>
          <a:p>
            <a:pPr marL="0" indent="0">
              <a:buNone/>
            </a:pPr>
            <a:endParaRPr lang="pl-PL" sz="2000" i="1" dirty="0" smtClean="0">
              <a:latin typeface="Calibri" panose="020F0502020204030204" pitchFamily="34" charset="0"/>
            </a:endParaRPr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2966063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184576"/>
          </a:xfrm>
        </p:spPr>
        <p:txBody>
          <a:bodyPr/>
          <a:lstStyle/>
          <a:p>
            <a:pPr marL="0" indent="0">
              <a:buNone/>
            </a:pPr>
            <a:r>
              <a:rPr lang="pl-PL" sz="1800" i="1" dirty="0" smtClean="0"/>
              <a:t>2. </a:t>
            </a:r>
            <a:r>
              <a:rPr lang="pl-PL" sz="1800" dirty="0" smtClean="0"/>
              <a:t>Jaka </a:t>
            </a:r>
            <a:r>
              <a:rPr lang="pl-PL" sz="1800" dirty="0"/>
              <a:t>jest maksymalna wysokość wsparcia pomostowego i czy jest określony cel na co te wsparcie musi być przeznaczone</a:t>
            </a:r>
            <a:r>
              <a:rPr lang="pl-PL" sz="1800" dirty="0" smtClean="0"/>
              <a:t>?</a:t>
            </a:r>
          </a:p>
          <a:p>
            <a:pPr marL="0" indent="0">
              <a:buNone/>
            </a:pPr>
            <a:endParaRPr lang="pl-PL" sz="1800" dirty="0" smtClean="0"/>
          </a:p>
          <a:p>
            <a:pPr marL="0" indent="0">
              <a:buNone/>
            </a:pPr>
            <a:r>
              <a:rPr lang="pl-PL" sz="2000" dirty="0"/>
              <a:t> </a:t>
            </a:r>
            <a:r>
              <a:rPr lang="pl-PL" sz="1800" i="1" u="sng" dirty="0"/>
              <a:t>Maksymalna wysokość wsparcia </a:t>
            </a:r>
            <a:r>
              <a:rPr lang="pl-PL" sz="1800" i="1" dirty="0"/>
              <a:t>pomostowego w postaci pomocy finansowej wypłacanej miesięcznie uczestnikowi projektu jest nie większa niż równowartość minimalnego wynagrodzenia za pracę, o którym mowa w przepisach o minimalnym wynagrodzeniu za pracę, obowiązującego na dzień wypłacania wsparcia bezzwrotnego. </a:t>
            </a:r>
            <a:endParaRPr lang="pl-PL" sz="1800" i="1" dirty="0" smtClean="0"/>
          </a:p>
          <a:p>
            <a:pPr marL="0" indent="0">
              <a:buNone/>
            </a:pPr>
            <a:r>
              <a:rPr lang="pl-PL" sz="1800" i="1" u="sng" dirty="0" smtClean="0"/>
              <a:t>Wsparcie </a:t>
            </a:r>
            <a:r>
              <a:rPr lang="pl-PL" sz="1800" i="1" u="sng" dirty="0"/>
              <a:t>pomostowe w postaci finansowej stanowi </a:t>
            </a:r>
            <a:r>
              <a:rPr lang="pl-PL" sz="1800" i="1" dirty="0"/>
              <a:t>wraz z usługami doradczo-szkoleniowymi wsparcie uzupełniające do uzyskanej pomocy finansowej. Uczestnicy projektu mogą przeznaczyć pomoc finansową </a:t>
            </a:r>
            <a:r>
              <a:rPr lang="pl-PL" sz="1800" i="1" dirty="0" smtClean="0"/>
              <a:t>na </a:t>
            </a:r>
            <a:r>
              <a:rPr lang="pl-PL" sz="1800" i="1" dirty="0"/>
              <a:t> pokrycie obligatoryjnych opłat ponoszonych w pierwszym okresie prowadzenia działalności gospodarczej, w tym kosztów ZUS, podatku oraz opłat administracyjnych związanych z prowadzoną działalnością. </a:t>
            </a:r>
            <a:endParaRPr lang="pl-PL" sz="1800" i="1" dirty="0" smtClean="0"/>
          </a:p>
          <a:p>
            <a:pPr marL="0" indent="0">
              <a:buNone/>
            </a:pPr>
            <a:r>
              <a:rPr lang="pl-PL" sz="1800" i="1" dirty="0" smtClean="0"/>
              <a:t>Szczegółowe </a:t>
            </a:r>
            <a:r>
              <a:rPr lang="pl-PL" sz="1800" i="1" dirty="0"/>
              <a:t>warunki udzielenia wsparcia pomostowego uczestnikom projektu regulują zapisy w pkt. 4 Standardów </a:t>
            </a:r>
            <a:r>
              <a:rPr lang="pl-PL" sz="1800" i="1" dirty="0" smtClean="0"/>
              <a:t>realizacji wsparcia…</a:t>
            </a:r>
            <a:endParaRPr lang="pl-PL" sz="1800" i="1" dirty="0"/>
          </a:p>
          <a:p>
            <a:pPr marL="0" indent="0">
              <a:buNone/>
            </a:pPr>
            <a:endParaRPr lang="pl-PL" sz="1800" i="1" dirty="0"/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  <a:defRPr/>
            </a:pPr>
            <a:endParaRPr lang="pl-PL" sz="1800" i="1" dirty="0" smtClean="0">
              <a:latin typeface="Calibri" panose="020F0502020204030204" pitchFamily="34" charset="0"/>
            </a:endParaRPr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1839612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184576"/>
          </a:xfrm>
        </p:spPr>
        <p:txBody>
          <a:bodyPr/>
          <a:lstStyle/>
          <a:p>
            <a:pPr marL="0" indent="0">
              <a:buNone/>
            </a:pPr>
            <a:r>
              <a:rPr lang="pl-PL" sz="1600" i="1" dirty="0" smtClean="0"/>
              <a:t>3. </a:t>
            </a:r>
            <a:r>
              <a:rPr lang="pl-PL" sz="1600" dirty="0"/>
              <a:t>Zwracamy się z zapytaniem, czy w Konkursie nr RPPM.05.07.00-IZ.00-22-001/16 na realizacje projektów w ramach Działania 5.7, Wnioskodawca może występować jako Partner w innym projekcie składanym równocześnie w tym samym konkursie?</a:t>
            </a:r>
            <a:endParaRPr lang="pl-PL" sz="1600" i="1" dirty="0"/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  <a:defRPr/>
            </a:pPr>
            <a:endParaRPr lang="pl-PL" sz="1800" i="1" dirty="0">
              <a:latin typeface="Calibri" panose="020F0502020204030204" pitchFamily="34" charset="0"/>
            </a:endParaRP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pl-PL" sz="1600" i="1" dirty="0" smtClean="0"/>
              <a:t>W </a:t>
            </a:r>
            <a:r>
              <a:rPr lang="pl-PL" sz="1600" i="1" dirty="0"/>
              <a:t>ramach jednego konkursu Lider projektu może wystąpić w innym/</a:t>
            </a:r>
            <a:r>
              <a:rPr lang="pl-PL" sz="1600" i="1" dirty="0" err="1"/>
              <a:t>ych</a:t>
            </a:r>
            <a:r>
              <a:rPr lang="pl-PL" sz="1600" i="1" dirty="0"/>
              <a:t> wniosku/ach o dofinansowanie jako partner. </a:t>
            </a:r>
            <a:endParaRPr lang="pl-PL" sz="1600" i="1" dirty="0" smtClean="0"/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pl-PL" sz="1600" i="1" dirty="0" smtClean="0"/>
              <a:t>Należy </a:t>
            </a:r>
            <a:r>
              <a:rPr lang="pl-PL" sz="1600" i="1" dirty="0"/>
              <a:t>jednak pamiętać, aby zawiązane partnerstwo było uzasadnione. W przypadku tworzenia partnerstw istotne jest, aby przedsięwzięcie realizowane w ramach projektu partnerskiego miało taki charakter, że jego wykonanie przekracza możliwości jednego podmiotu ze względu na jego ograniczony potencjał (np. finansowy, naukowy, instytucjonalny czy brak doświadczenia). </a:t>
            </a:r>
            <a:endParaRPr lang="pl-PL" sz="1600" i="1" dirty="0" smtClean="0"/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pl-PL" sz="1600" i="1" dirty="0" smtClean="0"/>
              <a:t>Należy </a:t>
            </a:r>
            <a:r>
              <a:rPr lang="pl-PL" sz="1600" i="1" dirty="0"/>
              <a:t>mieć na uwadze, iż powyższe zapisy stanowią podstawę oceny potencjału zarówno Lidera jak i Partnera/-ów projektu.</a:t>
            </a:r>
            <a:endParaRPr lang="pl-PL" sz="1600" i="1" dirty="0" smtClean="0">
              <a:latin typeface="Calibri" panose="020F0502020204030204" pitchFamily="34" charset="0"/>
            </a:endParaRPr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288997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184576"/>
          </a:xfrm>
        </p:spPr>
        <p:txBody>
          <a:bodyPr/>
          <a:lstStyle/>
          <a:p>
            <a:pPr marL="0" lvl="0" indent="0">
              <a:buNone/>
            </a:pPr>
            <a:r>
              <a:rPr lang="pl-PL" sz="1600" dirty="0" smtClean="0"/>
              <a:t>4</a:t>
            </a:r>
            <a:r>
              <a:rPr lang="pl-PL" sz="1600" i="1" dirty="0" smtClean="0"/>
              <a:t>. </a:t>
            </a:r>
            <a:r>
              <a:rPr lang="pl-PL" sz="1600" dirty="0"/>
              <a:t>Czy wkład własny finansowy wniesiony do projektu mogą stanowić kategorie wydatków  zaliczanych do kosztów pośrednich</a:t>
            </a:r>
            <a:r>
              <a:rPr lang="pl-PL" sz="1600" dirty="0" smtClean="0"/>
              <a:t>?</a:t>
            </a:r>
          </a:p>
          <a:p>
            <a:pPr marL="0" lvl="0" indent="0">
              <a:buNone/>
            </a:pPr>
            <a:endParaRPr lang="pl-PL" sz="1600" dirty="0"/>
          </a:p>
          <a:p>
            <a:pPr marL="0" indent="0">
              <a:buNone/>
            </a:pPr>
            <a:r>
              <a:rPr lang="pl-PL" sz="1600" i="1" dirty="0"/>
              <a:t>Tak, zgodnie z Wytycznymi w zakresie kwalifikowlaności wydatków w ramach EFRR, EFS i FS  na lata 2014-2020 wkład </a:t>
            </a:r>
            <a:r>
              <a:rPr lang="pl-PL" sz="1600" i="1" dirty="0" smtClean="0"/>
              <a:t>własny finansowy </a:t>
            </a:r>
            <a:r>
              <a:rPr lang="pl-PL" sz="1600" i="1" dirty="0"/>
              <a:t>może być wnoszony w ramach  kosztów pośrednich </a:t>
            </a:r>
            <a:r>
              <a:rPr lang="pl-PL" sz="1600" dirty="0"/>
              <a:t>. </a:t>
            </a:r>
            <a:endParaRPr lang="pl-PL" sz="1600" dirty="0" smtClean="0"/>
          </a:p>
          <a:p>
            <a:pPr marL="0" indent="0">
              <a:buNone/>
            </a:pPr>
            <a:endParaRPr lang="pl-PL" sz="1600" dirty="0"/>
          </a:p>
          <a:p>
            <a:pPr marL="0" lvl="0" indent="0">
              <a:buNone/>
            </a:pPr>
            <a:r>
              <a:rPr lang="pl-PL" sz="1600" dirty="0" smtClean="0"/>
              <a:t>5. </a:t>
            </a:r>
            <a:r>
              <a:rPr lang="pl-PL" sz="1600" dirty="0"/>
              <a:t>Czy koszty pośrednie w projekcie mogą być rozliczane wg stawki ryczałtowej </a:t>
            </a:r>
            <a:r>
              <a:rPr lang="pl-PL" sz="1600" dirty="0" smtClean="0"/>
              <a:t>?</a:t>
            </a:r>
          </a:p>
          <a:p>
            <a:pPr marL="0" lvl="0" indent="0">
              <a:buNone/>
            </a:pPr>
            <a:endParaRPr lang="pl-PL" sz="1600" dirty="0"/>
          </a:p>
          <a:p>
            <a:pPr marL="0" indent="0">
              <a:buNone/>
            </a:pPr>
            <a:r>
              <a:rPr lang="pl-PL" sz="1600" dirty="0"/>
              <a:t>Zgodnie </a:t>
            </a:r>
            <a:r>
              <a:rPr lang="pl-PL" sz="1600" i="1" dirty="0"/>
              <a:t>z Wytycznymi w zakresie kwalifikowalności wydatków w ramach RPO WP na lata 2014-2020</a:t>
            </a:r>
            <a:r>
              <a:rPr lang="pl-PL" sz="1600" dirty="0"/>
              <a:t> (podrozdział 8.4) koszty pośrednie rozliczane są tylko w według stawki ryczałtowej. Wysokość stawki ryczałtowej uzależniona jest od wartości projektu. </a:t>
            </a:r>
          </a:p>
          <a:p>
            <a:pPr marL="0" lvl="0" indent="0">
              <a:buNone/>
            </a:pPr>
            <a:endParaRPr lang="pl-PL" sz="1600" dirty="0"/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2574087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184576"/>
          </a:xfrm>
        </p:spPr>
        <p:txBody>
          <a:bodyPr/>
          <a:lstStyle/>
          <a:p>
            <a:pPr marL="0" indent="0" algn="ctr">
              <a:buNone/>
            </a:pPr>
            <a:endParaRPr lang="pl-PL" sz="1600" dirty="0" smtClean="0"/>
          </a:p>
          <a:p>
            <a:pPr marL="0" indent="0" algn="ctr">
              <a:buNone/>
            </a:pPr>
            <a:endParaRPr lang="pl-PL" sz="1600" dirty="0"/>
          </a:p>
          <a:p>
            <a:pPr marL="0" indent="0" algn="ctr">
              <a:buNone/>
            </a:pPr>
            <a:r>
              <a:rPr lang="pl-PL" sz="1600" dirty="0" smtClean="0"/>
              <a:t>6. Czy </a:t>
            </a:r>
            <a:r>
              <a:rPr lang="pl-PL" sz="1600" dirty="0"/>
              <a:t>minimalny wkład własny beneficjenta wynoszący 10% wartości projektu pomniejsza się o wartość wypłaconych wsparć pomostowych uczestnikom projektu?</a:t>
            </a:r>
            <a:br>
              <a:rPr lang="pl-PL" sz="1600" dirty="0"/>
            </a:br>
            <a:endParaRPr lang="pl-PL" sz="1600" dirty="0" smtClean="0"/>
          </a:p>
          <a:p>
            <a:pPr marL="0" indent="0" algn="ctr">
              <a:buNone/>
            </a:pPr>
            <a:endParaRPr lang="pl-PL" sz="1600" i="1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pl-PL" sz="1600" i="1" dirty="0" smtClean="0"/>
              <a:t>Minimalny </a:t>
            </a:r>
            <a:r>
              <a:rPr lang="pl-PL" sz="1600" i="1" dirty="0"/>
              <a:t>wkład własny jaki jest zobowiązany wnieść Beneficjent, to 10% wartości projektu pomniejszonej o wartość dotacji udzielanych uczestnikom na </a:t>
            </a:r>
            <a:r>
              <a:rPr lang="pl-PL" sz="1600" i="1" dirty="0" smtClean="0"/>
              <a:t>rozpoczęcie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1600" i="1" dirty="0" smtClean="0"/>
              <a:t>działalności </a:t>
            </a:r>
            <a:r>
              <a:rPr lang="pl-PL" sz="1600" i="1" dirty="0"/>
              <a:t>gospodarczej. </a:t>
            </a:r>
            <a:endParaRPr lang="pl-PL" sz="1600" i="1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pl-PL" sz="1600" i="1" dirty="0" smtClean="0"/>
              <a:t>Wsparcie </a:t>
            </a:r>
            <a:r>
              <a:rPr lang="pl-PL" sz="1600" i="1" dirty="0"/>
              <a:t>pomostowe wypłacane uczestnikom projektu nie pomniejsza wartości projektu w celu wyliczenia wkładu własnego.  </a:t>
            </a:r>
          </a:p>
          <a:p>
            <a:pPr marL="0" lvl="0" indent="0">
              <a:lnSpc>
                <a:spcPct val="150000"/>
              </a:lnSpc>
              <a:buNone/>
            </a:pPr>
            <a:endParaRPr lang="pl-PL" sz="1600" dirty="0"/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2904769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5"/>
          <p:cNvSpPr txBox="1">
            <a:spLocks noChangeArrowheads="1"/>
          </p:cNvSpPr>
          <p:nvPr/>
        </p:nvSpPr>
        <p:spPr bwMode="auto">
          <a:xfrm>
            <a:off x="107950" y="2492375"/>
            <a:ext cx="880268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 b="1" dirty="0">
              <a:solidFill>
                <a:prstClr val="white"/>
              </a:solidFill>
              <a:latin typeface="Calibri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 b="1" dirty="0">
              <a:solidFill>
                <a:prstClr val="white"/>
              </a:solidFill>
              <a:latin typeface="Calibri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4000" b="1" dirty="0" smtClean="0">
                <a:solidFill>
                  <a:prstClr val="white"/>
                </a:solidFill>
                <a:latin typeface="Calibri" pitchFamily="34" charset="0"/>
              </a:rPr>
              <a:t>Dziękuję </a:t>
            </a:r>
            <a:r>
              <a:rPr lang="pl-PL" altLang="pl-PL" sz="4000" b="1" dirty="0">
                <a:solidFill>
                  <a:prstClr val="white"/>
                </a:solidFill>
                <a:latin typeface="Calibri" pitchFamily="34" charset="0"/>
              </a:rPr>
              <a:t>za </a:t>
            </a:r>
            <a:r>
              <a:rPr lang="pl-PL" altLang="pl-PL" sz="4000" b="1" dirty="0" smtClean="0">
                <a:solidFill>
                  <a:prstClr val="white"/>
                </a:solidFill>
                <a:latin typeface="Calibri" pitchFamily="34" charset="0"/>
              </a:rPr>
              <a:t>uwagę.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 b="1" u="sng" dirty="0">
              <a:solidFill>
                <a:prstClr val="white"/>
              </a:solidFill>
              <a:latin typeface="Calibri" pitchFamily="34" charset="0"/>
            </a:endParaRPr>
          </a:p>
        </p:txBody>
      </p:sp>
      <p:pic>
        <p:nvPicPr>
          <p:cNvPr id="18435" name="Obraz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463" y="5741988"/>
            <a:ext cx="1873250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7" descr="D:\POMORSKIE W UNII_SIW_NSS_ZNAKI_UNIJNE\NSS-NOWY-2014-2020\FE-2014-2020-PREZENTACJA PP\listownik-monoKONTRA-PASEK-Pomorskie-FE-UMWP-UE-EFSI-2015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260350"/>
            <a:ext cx="83375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893828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Projekt domyślny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7301</TotalTime>
  <Words>248</Words>
  <Application>Microsoft Office PowerPoint</Application>
  <PresentationFormat>Pokaz na ekranie (4:3)</PresentationFormat>
  <Paragraphs>40</Paragraphs>
  <Slides>7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Projekt domyślny</vt:lpstr>
      <vt:lpstr>4_Projekt domyślny</vt:lpstr>
      <vt:lpstr>  Pytania i odpowiedzi  w ramach Działania 5.7 Nowe Mikroprzedsiębiorstwa Konkurs numer: RPPM.05.07.00-IZ.-00-22-001/16 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UMWP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 dpi</dc:title>
  <dc:creator>Stawiński Arkadiusz</dc:creator>
  <cp:lastModifiedBy>Skibińska Joanna</cp:lastModifiedBy>
  <cp:revision>758</cp:revision>
  <dcterms:created xsi:type="dcterms:W3CDTF">2008-01-08T07:52:50Z</dcterms:created>
  <dcterms:modified xsi:type="dcterms:W3CDTF">2016-02-09T07:43:06Z</dcterms:modified>
</cp:coreProperties>
</file>